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517" r:id="rId3"/>
    <p:sldId id="455" r:id="rId4"/>
    <p:sldId id="503" r:id="rId5"/>
    <p:sldId id="504" r:id="rId6"/>
    <p:sldId id="492" r:id="rId7"/>
    <p:sldId id="480" r:id="rId8"/>
    <p:sldId id="508" r:id="rId9"/>
    <p:sldId id="506" r:id="rId10"/>
    <p:sldId id="509" r:id="rId11"/>
    <p:sldId id="510" r:id="rId12"/>
    <p:sldId id="511" r:id="rId13"/>
    <p:sldId id="507" r:id="rId14"/>
    <p:sldId id="514" r:id="rId15"/>
    <p:sldId id="292" r:id="rId16"/>
    <p:sldId id="516" r:id="rId17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AAF91-4824-4AA4-B3F8-37637594DBB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882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83519" y="981522"/>
            <a:ext cx="9289032" cy="1296144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000" b="1" dirty="0">
                <a:solidFill>
                  <a:srgbClr val="0070C0"/>
                </a:solidFill>
              </a:rPr>
              <a:t>Спостерігаю за призначенням закінчень у мовленні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028135" y="4037753"/>
            <a:ext cx="3672408" cy="1794747"/>
          </a:xfr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3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Досліджую будову </a:t>
            </a:r>
            <a:r>
              <a:rPr lang="uk-UA" sz="2400" b="1" dirty="0">
                <a:solidFill>
                  <a:srgbClr val="0070C0"/>
                </a:solidFill>
              </a:rPr>
              <a:t>слова.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33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D:\Картинки до тестів\!!!!!!Эсмира\_free_2024-01-20-22-09-14_0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6"/>
          <a:stretch/>
        </p:blipFill>
        <p:spPr bwMode="auto">
          <a:xfrm>
            <a:off x="1483519" y="2709714"/>
            <a:ext cx="3240360" cy="3096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405458"/>
            <a:ext cx="10308997" cy="10801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Прочитай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uk-UA" sz="3200" b="1" dirty="0">
                <a:solidFill>
                  <a:schemeClr val="bg1"/>
                </a:solidFill>
              </a:rPr>
              <a:t>що найбільше сподобалося Ґаджикові у  </a:t>
            </a:r>
            <a:r>
              <a:rPr lang="uk-UA" sz="3200" b="1" dirty="0" smtClean="0">
                <a:solidFill>
                  <a:schemeClr val="bg1"/>
                </a:solidFill>
              </a:rPr>
              <a:t>Чернівцях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5226" y="1534934"/>
            <a:ext cx="9946763" cy="30469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>
                <a:solidFill>
                  <a:schemeClr val="bg1"/>
                </a:solidFill>
              </a:rPr>
              <a:t>     Ґаджика вразила краса і велич Чернівецького </a:t>
            </a:r>
            <a:r>
              <a:rPr lang="uk-UA" sz="3200" b="1" dirty="0" smtClean="0">
                <a:solidFill>
                  <a:schemeClr val="bg1"/>
                </a:solidFill>
              </a:rPr>
              <a:t>університету</a:t>
            </a:r>
            <a:r>
              <a:rPr lang="uk-UA" sz="3200" b="1" dirty="0">
                <a:solidFill>
                  <a:schemeClr val="bg1"/>
                </a:solidFill>
              </a:rPr>
              <a:t>. Зовні це суворі кам’яні стіни, стрункі вежі. На дахах черепиця з кольоровим орнаментом. Усередині споруди розкішні зали, оздоблені кольоровим </a:t>
            </a:r>
            <a:r>
              <a:rPr lang="uk-UA" sz="3200" b="1" dirty="0" smtClean="0">
                <a:solidFill>
                  <a:schemeClr val="bg1"/>
                </a:solidFill>
              </a:rPr>
              <a:t>мармур</a:t>
            </a:r>
            <a:r>
              <a:rPr lang="uk-UA" sz="3200" b="1" dirty="0">
                <a:solidFill>
                  <a:schemeClr val="bg1"/>
                </a:solidFill>
              </a:rPr>
              <a:t>……, китайським шовк……, великими дзеркал…….., коштовним паркет...... .</a:t>
            </a:r>
          </a:p>
        </p:txBody>
      </p:sp>
      <p:pic>
        <p:nvPicPr>
          <p:cNvPr id="1028" name="Picture 4" descr="Чернівецький університет – шедевр архітектури епохи Габсбургів – Блог про  тури Україною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160" y="4632636"/>
            <a:ext cx="4386014" cy="1492562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254640" y="3332776"/>
            <a:ext cx="773968" cy="58477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uk-UA" sz="3200" b="1" dirty="0" err="1">
                <a:solidFill>
                  <a:srgbClr val="FFFF00"/>
                </a:solidFill>
              </a:rPr>
              <a:t>ом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31922" y="3335134"/>
            <a:ext cx="773968" cy="58477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uk-UA" sz="3200" b="1" dirty="0" err="1">
                <a:solidFill>
                  <a:srgbClr val="FFFF00"/>
                </a:solidFill>
              </a:rPr>
              <a:t>ом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63839" y="3839190"/>
            <a:ext cx="985564" cy="58477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uk-UA" sz="3200" b="1" dirty="0" err="1">
                <a:solidFill>
                  <a:srgbClr val="FFFF00"/>
                </a:solidFill>
              </a:rPr>
              <a:t>ами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74447" y="3868048"/>
            <a:ext cx="773968" cy="58477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uk-UA" sz="3200" b="1" dirty="0" err="1">
                <a:solidFill>
                  <a:srgbClr val="FFFF00"/>
                </a:solidFill>
              </a:rPr>
              <a:t>ом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0924" y="4595532"/>
            <a:ext cx="6623236" cy="7673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Спиши  </a:t>
            </a:r>
            <a:r>
              <a:rPr lang="uk-UA" sz="2400" b="1" dirty="0" smtClean="0">
                <a:solidFill>
                  <a:srgbClr val="0070C0"/>
                </a:solidFill>
              </a:rPr>
              <a:t>словосполучення з останнього речення, </a:t>
            </a:r>
            <a:r>
              <a:rPr lang="uk-UA" sz="2400" b="1" dirty="0">
                <a:solidFill>
                  <a:srgbClr val="0070C0"/>
                </a:solidFill>
              </a:rPr>
              <a:t>вставивши  пропущені  закінчення  </a:t>
            </a:r>
            <a:r>
              <a:rPr lang="ru-RU" sz="2400" b="1" dirty="0">
                <a:solidFill>
                  <a:srgbClr val="0070C0"/>
                </a:solidFill>
              </a:rPr>
              <a:t>в  словах.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84124" y="5362888"/>
            <a:ext cx="529683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Познач вставлені закінчення.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Яке призначення закінчень у словах?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798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арк «Парк &quot;Интернациональный&quot;» - информация, события, карта, отзыв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2"/>
          <a:stretch/>
        </p:blipFill>
        <p:spPr bwMode="auto">
          <a:xfrm>
            <a:off x="3371478" y="1218818"/>
            <a:ext cx="8511865" cy="468738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225083" y="1218818"/>
            <a:ext cx="1759648" cy="5646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ПАРК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5447" y="405458"/>
            <a:ext cx="10369152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Поєднай </a:t>
            </a:r>
            <a:r>
              <a:rPr lang="uk-UA" sz="4000" b="1" dirty="0">
                <a:solidFill>
                  <a:schemeClr val="bg1"/>
                </a:solidFill>
              </a:rPr>
              <a:t>слово </a:t>
            </a:r>
            <a:r>
              <a:rPr lang="uk-UA" sz="4000" b="1" i="1" dirty="0">
                <a:solidFill>
                  <a:srgbClr val="FFFF00"/>
                </a:solidFill>
              </a:rPr>
              <a:t>парк</a:t>
            </a:r>
            <a:r>
              <a:rPr lang="uk-UA" sz="4000" b="1" dirty="0">
                <a:solidFill>
                  <a:schemeClr val="bg1"/>
                </a:solidFill>
              </a:rPr>
              <a:t> з поданими </a:t>
            </a:r>
            <a:r>
              <a:rPr lang="uk-UA" sz="4000" b="1" dirty="0" smtClean="0">
                <a:solidFill>
                  <a:schemeClr val="bg1"/>
                </a:solidFill>
              </a:rPr>
              <a:t>словами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82718" y="1979608"/>
            <a:ext cx="3938772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87761" y="2071319"/>
            <a:ext cx="1966562" cy="668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ЗАЙШЛИ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67053" y="2089408"/>
            <a:ext cx="3075707" cy="668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МИЛУВАЛИСЯ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828334" y="2113945"/>
            <a:ext cx="2952329" cy="668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ВІДПОЧИВАЛИ</a:t>
            </a:r>
          </a:p>
        </p:txBody>
      </p:sp>
      <p:cxnSp>
        <p:nvCxnSpPr>
          <p:cNvPr id="6" name="Прямая со стрелкой 5"/>
          <p:cNvCxnSpPr>
            <a:stCxn id="9" idx="2"/>
            <a:endCxn id="15" idx="0"/>
          </p:cNvCxnSpPr>
          <p:nvPr/>
        </p:nvCxnSpPr>
        <p:spPr>
          <a:xfrm>
            <a:off x="7104907" y="1783449"/>
            <a:ext cx="3199592" cy="33049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9" idx="2"/>
            <a:endCxn id="13" idx="0"/>
          </p:cNvCxnSpPr>
          <p:nvPr/>
        </p:nvCxnSpPr>
        <p:spPr>
          <a:xfrm>
            <a:off x="7104907" y="1783449"/>
            <a:ext cx="0" cy="30595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9" idx="2"/>
            <a:endCxn id="10" idx="0"/>
          </p:cNvCxnSpPr>
          <p:nvPr/>
        </p:nvCxnSpPr>
        <p:spPr>
          <a:xfrm flipH="1">
            <a:off x="4371042" y="1783449"/>
            <a:ext cx="2733865" cy="28787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371477" y="2819749"/>
            <a:ext cx="3512641" cy="6230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ЗАЙШЛИ </a:t>
            </a:r>
            <a:r>
              <a:rPr lang="ru-RU" sz="3200" b="1" dirty="0" smtClean="0">
                <a:solidFill>
                  <a:schemeClr val="bg1"/>
                </a:solidFill>
              </a:rPr>
              <a:t>В </a:t>
            </a:r>
            <a:r>
              <a:rPr lang="ru-RU" sz="3200" b="1" dirty="0">
                <a:solidFill>
                  <a:schemeClr val="bg1"/>
                </a:solidFill>
              </a:rPr>
              <a:t>ПАРК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909311" y="3472666"/>
            <a:ext cx="4483808" cy="5760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ВІДПОЧИВАЛИ </a:t>
            </a:r>
            <a:r>
              <a:rPr lang="ru-RU" sz="3200" b="1" dirty="0" smtClean="0">
                <a:solidFill>
                  <a:schemeClr val="bg1"/>
                </a:solidFill>
              </a:rPr>
              <a:t>В </a:t>
            </a:r>
            <a:r>
              <a:rPr lang="ru-RU" sz="3200" b="1" dirty="0">
                <a:solidFill>
                  <a:schemeClr val="bg1"/>
                </a:solidFill>
              </a:rPr>
              <a:t>ПАРКУ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104906" y="2819748"/>
            <a:ext cx="4483808" cy="6230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МИЛУВАЛИСЯ ПАРКОМ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25174" y="3760698"/>
            <a:ext cx="5141879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Проведи дослідження!</a:t>
            </a:r>
            <a:endParaRPr lang="ru-RU" sz="2400" b="1" dirty="0">
              <a:solidFill>
                <a:srgbClr val="FFFF00"/>
              </a:solidFill>
            </a:endParaRPr>
          </a:p>
          <a:p>
            <a:r>
              <a:rPr lang="uk-UA" sz="2400" b="1" dirty="0">
                <a:solidFill>
                  <a:schemeClr val="bg1"/>
                </a:solidFill>
              </a:rPr>
              <a:t>1. Простеж, як змінилося слово </a:t>
            </a:r>
            <a:r>
              <a:rPr lang="uk-UA" sz="2400" b="1" dirty="0">
                <a:solidFill>
                  <a:srgbClr val="FFFF00"/>
                </a:solidFill>
              </a:rPr>
              <a:t>парк</a:t>
            </a:r>
            <a:r>
              <a:rPr lang="uk-UA" sz="2400" b="1" dirty="0">
                <a:solidFill>
                  <a:schemeClr val="bg1"/>
                </a:solidFill>
              </a:rPr>
              <a:t>. 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2. </a:t>
            </a:r>
            <a:r>
              <a:rPr lang="uk-UA" sz="2400" b="1" dirty="0" smtClean="0">
                <a:solidFill>
                  <a:schemeClr val="bg1"/>
                </a:solidFill>
              </a:rPr>
              <a:t>Визнач </a:t>
            </a:r>
            <a:r>
              <a:rPr lang="uk-UA" sz="2400" b="1" dirty="0">
                <a:solidFill>
                  <a:schemeClr val="bg1"/>
                </a:solidFill>
              </a:rPr>
              <a:t>у ньому закінчення. 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3. Яке закінчення має слово </a:t>
            </a:r>
            <a:r>
              <a:rPr lang="uk-UA" sz="2400" b="1" dirty="0">
                <a:solidFill>
                  <a:srgbClr val="FFFF00"/>
                </a:solidFill>
              </a:rPr>
              <a:t>парк</a:t>
            </a:r>
            <a:r>
              <a:rPr lang="uk-UA" sz="2400" b="1" dirty="0">
                <a:solidFill>
                  <a:schemeClr val="bg1"/>
                </a:solidFill>
              </a:rPr>
              <a:t> у першому сполученні слів? 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Порівняй свою думку з правилом.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671848" y="4056656"/>
            <a:ext cx="6211495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Запам’ятай</a:t>
            </a:r>
            <a:endParaRPr lang="uk-UA" sz="3200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Слова можуть мати </a:t>
            </a:r>
            <a:r>
              <a:rPr lang="uk-UA" sz="3200" b="1" dirty="0">
                <a:solidFill>
                  <a:srgbClr val="FFFF00"/>
                </a:solidFill>
              </a:rPr>
              <a:t>нульове закінчення</a:t>
            </a:r>
            <a:r>
              <a:rPr lang="uk-UA" sz="3200" b="1" dirty="0">
                <a:solidFill>
                  <a:schemeClr val="bg1"/>
                </a:solidFill>
              </a:rPr>
              <a:t>.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Наприклад: </a:t>
            </a:r>
            <a:r>
              <a:rPr lang="uk-UA" sz="3200" b="1" i="1" dirty="0">
                <a:solidFill>
                  <a:schemeClr val="bg1"/>
                </a:solidFill>
              </a:rPr>
              <a:t>сад    , двір   , вінок    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1044254" y="5087707"/>
            <a:ext cx="268788" cy="41864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59" name="Прямоугольник 58"/>
          <p:cNvSpPr/>
          <p:nvPr/>
        </p:nvSpPr>
        <p:spPr>
          <a:xfrm>
            <a:off x="8151217" y="5618682"/>
            <a:ext cx="248506" cy="41864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    </a:t>
            </a:r>
            <a:endParaRPr lang="ru-RU" sz="32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9587765" y="5618683"/>
            <a:ext cx="320690" cy="41864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61" name="Прямоугольник 60"/>
          <p:cNvSpPr/>
          <p:nvPr/>
        </p:nvSpPr>
        <p:spPr>
          <a:xfrm>
            <a:off x="6635612" y="2921937"/>
            <a:ext cx="248506" cy="41864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    </a:t>
            </a:r>
            <a:endParaRPr lang="ru-RU" sz="32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10795747" y="2921936"/>
            <a:ext cx="696883" cy="41864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    </a:t>
            </a:r>
            <a:endParaRPr lang="ru-RU" sz="32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9957600" y="3551377"/>
            <a:ext cx="348441" cy="41864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  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456998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5" grpId="0" animBg="1"/>
      <p:bldP spid="41" grpId="0" animBg="1"/>
      <p:bldP spid="42" grpId="0" animBg="1"/>
      <p:bldP spid="43" grpId="0" animBg="1"/>
      <p:bldP spid="47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83649" y="1557586"/>
            <a:ext cx="7632846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solidFill>
                  <a:schemeClr val="bg1"/>
                </a:solidFill>
              </a:rPr>
              <a:t>     </a:t>
            </a:r>
            <a:r>
              <a:rPr lang="uk-UA" sz="3200" b="1" dirty="0">
                <a:solidFill>
                  <a:schemeClr val="bg1"/>
                </a:solidFill>
              </a:rPr>
              <a:t>Поблизу Чернівецького університету </a:t>
            </a:r>
            <a:r>
              <a:rPr lang="uk-UA" sz="3200" b="1" dirty="0" smtClean="0">
                <a:solidFill>
                  <a:schemeClr val="bg1"/>
                </a:solidFill>
              </a:rPr>
              <a:t>розташований </a:t>
            </a:r>
            <a:r>
              <a:rPr lang="uk-UA" sz="3200" b="1" dirty="0">
                <a:solidFill>
                  <a:schemeClr val="bg1"/>
                </a:solidFill>
              </a:rPr>
              <a:t>чудовий парк. У парку багато екзотичних </a:t>
            </a:r>
            <a:r>
              <a:rPr lang="uk-UA" sz="3200" b="1" dirty="0">
                <a:solidFill>
                  <a:srgbClr val="FFFF00"/>
                </a:solidFill>
              </a:rPr>
              <a:t>дерев</a:t>
            </a:r>
            <a:r>
              <a:rPr lang="uk-UA" sz="3200" b="1" dirty="0">
                <a:solidFill>
                  <a:schemeClr val="bg1"/>
                </a:solidFill>
              </a:rPr>
              <a:t>, є басейни і </a:t>
            </a:r>
            <a:r>
              <a:rPr lang="uk-UA" sz="3200" b="1" dirty="0">
                <a:solidFill>
                  <a:srgbClr val="FFFF00"/>
                </a:solidFill>
              </a:rPr>
              <a:t>фонтан</a:t>
            </a:r>
            <a:r>
              <a:rPr lang="uk-UA" sz="3200" b="1" dirty="0">
                <a:solidFill>
                  <a:schemeClr val="bg1"/>
                </a:solidFill>
              </a:rPr>
              <a:t>. </a:t>
            </a:r>
            <a:r>
              <a:rPr lang="uk-UA" sz="3200" b="1" dirty="0" smtClean="0">
                <a:solidFill>
                  <a:schemeClr val="bg1"/>
                </a:solidFill>
              </a:rPr>
              <a:t>Чернівчани </a:t>
            </a:r>
            <a:r>
              <a:rPr lang="uk-UA" sz="3200" b="1" dirty="0">
                <a:solidFill>
                  <a:schemeClr val="bg1"/>
                </a:solidFill>
              </a:rPr>
              <a:t>люблять відпочивати тут у вільний </a:t>
            </a:r>
            <a:r>
              <a:rPr lang="uk-UA" sz="3200" b="1" dirty="0">
                <a:solidFill>
                  <a:srgbClr val="FFFF00"/>
                </a:solidFill>
              </a:rPr>
              <a:t>час</a:t>
            </a:r>
            <a:r>
              <a:rPr lang="uk-UA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07456" y="511384"/>
            <a:ext cx="10297144" cy="7581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Прочитай текст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82718" y="1979608"/>
            <a:ext cx="3938772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  </a:t>
            </a:r>
          </a:p>
        </p:txBody>
      </p:sp>
      <p:pic>
        <p:nvPicPr>
          <p:cNvPr id="2050" name="Picture 2" descr="Файл:Чернівецький дендропарк 006.jpg — Вікіпедія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7" r="30774"/>
          <a:stretch/>
        </p:blipFill>
        <p:spPr bwMode="auto">
          <a:xfrm>
            <a:off x="8649292" y="1557586"/>
            <a:ext cx="2780592" cy="341319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38854" y="4459569"/>
            <a:ext cx="7573316" cy="5112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Визнач </a:t>
            </a:r>
            <a:r>
              <a:rPr lang="uk-UA" sz="2800" b="1" dirty="0">
                <a:solidFill>
                  <a:srgbClr val="0070C0"/>
                </a:solidFill>
              </a:rPr>
              <a:t>закінчення </a:t>
            </a:r>
            <a:r>
              <a:rPr lang="uk-UA" sz="2800" b="1" dirty="0" smtClean="0">
                <a:solidFill>
                  <a:srgbClr val="0070C0"/>
                </a:solidFill>
              </a:rPr>
              <a:t>у виділених словах</a:t>
            </a:r>
            <a:r>
              <a:rPr lang="ru-RU" sz="2800" b="1" dirty="0" smtClean="0">
                <a:solidFill>
                  <a:srgbClr val="0070C0"/>
                </a:solidFill>
              </a:rPr>
              <a:t>. 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0487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3907894" y="3486692"/>
            <a:ext cx="1758419" cy="5894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200" b="1" dirty="0" smtClean="0">
                <a:solidFill>
                  <a:schemeClr val="bg1"/>
                </a:solidFill>
              </a:rPr>
              <a:t>дерев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925183" y="4305711"/>
            <a:ext cx="1758419" cy="5894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200" b="1" dirty="0" smtClean="0">
                <a:solidFill>
                  <a:schemeClr val="bg1"/>
                </a:solidFill>
              </a:rPr>
              <a:t>фонтана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907738" y="5091633"/>
            <a:ext cx="1758419" cy="5894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200" b="1" dirty="0" smtClean="0">
                <a:solidFill>
                  <a:schemeClr val="bg1"/>
                </a:solidFill>
              </a:rPr>
              <a:t>часу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6121486" y="3501802"/>
            <a:ext cx="2408708" cy="5894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200" b="1" dirty="0" smtClean="0">
                <a:solidFill>
                  <a:schemeClr val="bg1"/>
                </a:solidFill>
              </a:rPr>
              <a:t>з деревами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6136162" y="4293890"/>
            <a:ext cx="2394032" cy="5894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200" b="1" dirty="0" smtClean="0">
                <a:solidFill>
                  <a:schemeClr val="bg1"/>
                </a:solidFill>
              </a:rPr>
              <a:t>з фонтаном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6178691" y="5095659"/>
            <a:ext cx="2351503" cy="5894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200" b="1" dirty="0" smtClean="0">
                <a:solidFill>
                  <a:schemeClr val="bg1"/>
                </a:solidFill>
              </a:rPr>
              <a:t>з часом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930830" y="3484989"/>
            <a:ext cx="2159461" cy="5894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200" b="1" dirty="0" smtClean="0">
                <a:solidFill>
                  <a:schemeClr val="bg1"/>
                </a:solidFill>
              </a:rPr>
              <a:t>в деревах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8955322" y="4332773"/>
            <a:ext cx="2152008" cy="5894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200" b="1" dirty="0" smtClean="0">
                <a:solidFill>
                  <a:schemeClr val="bg1"/>
                </a:solidFill>
              </a:rPr>
              <a:t>у фонтані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9005074" y="5144636"/>
            <a:ext cx="2098845" cy="5894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200" b="1" dirty="0" smtClean="0">
                <a:solidFill>
                  <a:schemeClr val="bg1"/>
                </a:solidFill>
              </a:rPr>
              <a:t>у часі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045170" y="3476733"/>
            <a:ext cx="2374308" cy="6150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200" b="1" dirty="0" smtClean="0">
                <a:solidFill>
                  <a:schemeClr val="bg1"/>
                </a:solidFill>
              </a:rPr>
              <a:t>Дерева   –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4421" y="3624078"/>
            <a:ext cx="328025" cy="338989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20223" y="4437823"/>
            <a:ext cx="447962" cy="360123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59525" y="477466"/>
            <a:ext cx="10206176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>
                <a:solidFill>
                  <a:schemeClr val="bg1"/>
                </a:solidFill>
              </a:rPr>
              <a:t>Зміна слів за питаннями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947869" y="2312709"/>
            <a:ext cx="2084042" cy="7202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У </a:t>
            </a:r>
            <a:r>
              <a:rPr lang="uk-UA" sz="3200" b="1" dirty="0">
                <a:solidFill>
                  <a:schemeClr val="bg1"/>
                </a:solidFill>
              </a:rPr>
              <a:t>чому?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522062" y="2312709"/>
            <a:ext cx="1222783" cy="6482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200" b="1" dirty="0">
                <a:solidFill>
                  <a:schemeClr val="bg1"/>
                </a:solidFill>
              </a:rPr>
              <a:t>Що?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566130" y="2308297"/>
            <a:ext cx="2555356" cy="7202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Немає  </a:t>
            </a:r>
            <a:r>
              <a:rPr lang="uk-UA" sz="3200" b="1" dirty="0">
                <a:solidFill>
                  <a:schemeClr val="bg1"/>
                </a:solidFill>
              </a:rPr>
              <a:t>чого?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465196" y="2312709"/>
            <a:ext cx="1961985" cy="7186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chemeClr val="bg1"/>
                </a:solidFill>
              </a:rPr>
              <a:t>З чим?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140014" y="5109620"/>
            <a:ext cx="2185236" cy="5535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200" b="1" dirty="0" smtClean="0">
                <a:solidFill>
                  <a:schemeClr val="bg1"/>
                </a:solidFill>
              </a:rPr>
              <a:t>час     – 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059525" y="4271808"/>
            <a:ext cx="2347671" cy="6150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200" b="1" dirty="0" smtClean="0">
                <a:solidFill>
                  <a:schemeClr val="bg1"/>
                </a:solidFill>
              </a:rPr>
              <a:t> фонтан    –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39832" y="5193948"/>
            <a:ext cx="479741" cy="360123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92446" y="4403219"/>
            <a:ext cx="316412" cy="338989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01197" y="5182599"/>
            <a:ext cx="328025" cy="338989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191157" y="3637347"/>
            <a:ext cx="328025" cy="338989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338132" y="4427899"/>
            <a:ext cx="328025" cy="338989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581078" y="5233992"/>
            <a:ext cx="328025" cy="338989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596669" y="3612693"/>
            <a:ext cx="743524" cy="360123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421022" y="3633827"/>
            <a:ext cx="509247" cy="338989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628535" y="4426198"/>
            <a:ext cx="254624" cy="338989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908455" y="5233991"/>
            <a:ext cx="190909" cy="338989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192417" y="1341562"/>
            <a:ext cx="7573316" cy="87852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Утвори </a:t>
            </a:r>
            <a:r>
              <a:rPr lang="uk-UA" sz="2800" b="1" dirty="0">
                <a:solidFill>
                  <a:srgbClr val="0070C0"/>
                </a:solidFill>
              </a:rPr>
              <a:t>інші форми цих слів і запиши. </a:t>
            </a:r>
            <a:endParaRPr lang="uk-UA" sz="28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Познач </a:t>
            </a:r>
            <a:r>
              <a:rPr lang="uk-UA" sz="2800" b="1" dirty="0">
                <a:solidFill>
                  <a:srgbClr val="0070C0"/>
                </a:solidFill>
              </a:rPr>
              <a:t>закінчення в кожному слові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9186584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" grpId="0" animBg="1"/>
      <p:bldP spid="4" grpId="0" animBg="1"/>
      <p:bldP spid="5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84" y="494644"/>
            <a:ext cx="10429096" cy="106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Чи </a:t>
            </a:r>
            <a:r>
              <a:rPr lang="uk-UA" sz="3200" b="1" dirty="0">
                <a:solidFill>
                  <a:schemeClr val="bg1"/>
                </a:solidFill>
              </a:rPr>
              <a:t>хотілося б тобі побувати в Чернівцях?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Що </a:t>
            </a:r>
            <a:r>
              <a:rPr lang="uk-UA" sz="3200" b="1" dirty="0">
                <a:solidFill>
                  <a:schemeClr val="bg1"/>
                </a:solidFill>
              </a:rPr>
              <a:t>хотілося б побачити?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7455" y="4138356"/>
            <a:ext cx="10442357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chemeClr val="bg1"/>
                </a:solidFill>
              </a:rPr>
              <a:t>    </a:t>
            </a:r>
            <a:r>
              <a:rPr lang="ru-RU" sz="2800" b="1" dirty="0" smtClean="0">
                <a:solidFill>
                  <a:schemeClr val="bg1"/>
                </a:solidFill>
              </a:rPr>
              <a:t>Я </a:t>
            </a:r>
            <a:r>
              <a:rPr lang="uk-UA" sz="2800" b="1" dirty="0">
                <a:solidFill>
                  <a:schemeClr val="bg1"/>
                </a:solidFill>
              </a:rPr>
              <a:t>хотів би побувати у Чернівцях.</a:t>
            </a:r>
          </a:p>
          <a:p>
            <a:pPr algn="just"/>
            <a:r>
              <a:rPr lang="uk-UA" sz="2800" b="1" dirty="0" smtClean="0">
                <a:solidFill>
                  <a:schemeClr val="bg1"/>
                </a:solidFill>
              </a:rPr>
              <a:t>   Особливо </a:t>
            </a:r>
            <a:r>
              <a:rPr lang="uk-UA" sz="2800" b="1" dirty="0">
                <a:solidFill>
                  <a:schemeClr val="bg1"/>
                </a:solidFill>
              </a:rPr>
              <a:t>на площі біля ратуші. Кожного дня о 12 годині дня на її вежу піднімається </a:t>
            </a:r>
            <a:r>
              <a:rPr lang="uk-UA" sz="2800" b="1" dirty="0" smtClean="0">
                <a:solidFill>
                  <a:schemeClr val="bg1"/>
                </a:solidFill>
              </a:rPr>
              <a:t>сурмач</a:t>
            </a:r>
            <a:r>
              <a:rPr lang="uk-UA" sz="2800" b="1" dirty="0">
                <a:solidFill>
                  <a:schemeClr val="bg1"/>
                </a:solidFill>
              </a:rPr>
              <a:t>. Він у колоритному буковинському одязі чудово відтворює мелодію безсмертної пісні "Марічка</a:t>
            </a:r>
            <a:r>
              <a:rPr lang="uk-UA" sz="2800" b="1" dirty="0" smtClean="0">
                <a:solidFill>
                  <a:schemeClr val="bg1"/>
                </a:solidFill>
              </a:rPr>
              <a:t>".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Ратуша у Чернівцях – таємниці, традиції, підказки, історія – md-ukra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638" y="1655457"/>
            <a:ext cx="4280275" cy="2482899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а Ратуше Черновцов играет трубач. Фото и виде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792" y="1629594"/>
            <a:ext cx="4101020" cy="2508762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38745" y="1616663"/>
            <a:ext cx="2141240" cy="12673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Склади </a:t>
            </a:r>
            <a:r>
              <a:rPr lang="uk-UA" sz="2400" b="1" dirty="0">
                <a:solidFill>
                  <a:srgbClr val="0070C0"/>
                </a:solidFill>
              </a:rPr>
              <a:t>про це текст (3–4 речення</a:t>
            </a:r>
            <a:r>
              <a:rPr lang="uk-UA" sz="2400" b="1" dirty="0" smtClean="0">
                <a:solidFill>
                  <a:srgbClr val="0070C0"/>
                </a:solidFill>
              </a:rPr>
              <a:t>)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07912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05458"/>
            <a:ext cx="10297144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Пояснення домашнього завдання. </a:t>
            </a:r>
            <a:r>
              <a:rPr lang="uk-UA" sz="3600" b="1" smtClean="0">
                <a:solidFill>
                  <a:schemeClr val="bg1"/>
                </a:solidFill>
              </a:rPr>
              <a:t>Вправа 7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1 УКР МОВА\1 Пономарьова\3 Будова слова\№033-Призначення закінчень у мовленні\2025-11-03_2156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14" y="1197546"/>
            <a:ext cx="8427261" cy="379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311" y="4196430"/>
            <a:ext cx="2292973" cy="229297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7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695138" y="1340671"/>
            <a:ext cx="6637251" cy="57695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Проаналізуй свою роботу на </a:t>
            </a:r>
            <a:r>
              <a:rPr lang="uk-UA" sz="2800" b="1" dirty="0" err="1" smtClean="0">
                <a:solidFill>
                  <a:srgbClr val="0070C0"/>
                </a:solidFill>
              </a:rPr>
              <a:t>уроці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79463" y="463959"/>
            <a:ext cx="10153128" cy="7555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 уроку. 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4775" y="4890727"/>
            <a:ext cx="2446766" cy="945367"/>
          </a:xfrm>
          <a:prstGeom prst="roundRect">
            <a:avLst>
              <a:gd name="adj" fmla="val 12887"/>
            </a:avLst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Мені все вдалося!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11704" y="4890727"/>
            <a:ext cx="2446766" cy="945367"/>
          </a:xfrm>
          <a:prstGeom prst="roundRect">
            <a:avLst>
              <a:gd name="adj" fmla="val 12887"/>
            </a:avLst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цікаво!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18875" y="4890998"/>
            <a:ext cx="2210284" cy="945367"/>
          </a:xfrm>
          <a:prstGeom prst="roundRect">
            <a:avLst>
              <a:gd name="adj" fmla="val 12887"/>
            </a:avLst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Треба ще подумати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332391" y="4891269"/>
            <a:ext cx="2088232" cy="945367"/>
          </a:xfrm>
          <a:prstGeom prst="roundRect">
            <a:avLst>
              <a:gd name="adj" fmla="val 1288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важко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5" name="Picture 3" descr="D:\Картинки до тестів\Емоції Книга\images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1" t="2414" r="13578" b="4941"/>
          <a:stretch/>
        </p:blipFill>
        <p:spPr bwMode="auto">
          <a:xfrm>
            <a:off x="6418876" y="1942790"/>
            <a:ext cx="2210283" cy="2787416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:\Картинки до тестів\Емоції Книга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81" y="2002822"/>
            <a:ext cx="2784957" cy="2787415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Картинки до тестів\Емоції Книга\images (1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591" y="2002822"/>
            <a:ext cx="2664995" cy="266734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043" y="1917626"/>
            <a:ext cx="1770624" cy="2752546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2695139" y="1942790"/>
            <a:ext cx="6637251" cy="23008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marL="265113" lvl="0" indent="-265113">
              <a:buFontTx/>
              <a:buChar char="-"/>
            </a:pPr>
            <a:r>
              <a:rPr lang="uk-UA" sz="3200" b="1" dirty="0" smtClean="0">
                <a:solidFill>
                  <a:schemeClr val="bg1"/>
                </a:solidFill>
              </a:rPr>
              <a:t>Яку тему вивчали </a:t>
            </a:r>
            <a:r>
              <a:rPr lang="uk-UA" sz="3200" b="1" dirty="0">
                <a:solidFill>
                  <a:schemeClr val="bg1"/>
                </a:solidFill>
              </a:rPr>
              <a:t>на </a:t>
            </a:r>
            <a:r>
              <a:rPr lang="uk-UA" sz="3200" b="1" dirty="0" smtClean="0">
                <a:solidFill>
                  <a:schemeClr val="bg1"/>
                </a:solidFill>
              </a:rPr>
              <a:t>уроці?</a:t>
            </a:r>
          </a:p>
          <a:p>
            <a:pPr marL="265113" lvl="0" indent="-265113">
              <a:buFontTx/>
              <a:buChar char="-"/>
            </a:pPr>
            <a:r>
              <a:rPr lang="uk-UA" sz="3200" b="1" dirty="0" smtClean="0">
                <a:solidFill>
                  <a:schemeClr val="bg1"/>
                </a:solidFill>
              </a:rPr>
              <a:t>Що таке закінчення?</a:t>
            </a:r>
            <a:endParaRPr lang="ru-RU" sz="3200" b="1" dirty="0">
              <a:solidFill>
                <a:schemeClr val="bg1"/>
              </a:solidFill>
            </a:endParaRPr>
          </a:p>
          <a:p>
            <a:pPr marL="265113" lvl="0" indent="-265113">
              <a:buFontTx/>
              <a:buChar char="-"/>
            </a:pPr>
            <a:r>
              <a:rPr lang="ru-RU" sz="3200" b="1" dirty="0" smtClean="0"/>
              <a:t>Як </a:t>
            </a:r>
            <a:r>
              <a:rPr lang="ru-RU" sz="3200" b="1" dirty="0" err="1" smtClean="0"/>
              <a:t>визначити</a:t>
            </a:r>
            <a:r>
              <a:rPr lang="ru-RU" sz="3200" b="1" dirty="0"/>
              <a:t> </a:t>
            </a:r>
            <a:r>
              <a:rPr lang="ru-RU" sz="3200" b="1" dirty="0" smtClean="0"/>
              <a:t>закінчення в </a:t>
            </a:r>
            <a:r>
              <a:rPr lang="ru-RU" sz="3200" b="1" dirty="0" err="1" smtClean="0"/>
              <a:t>слові</a:t>
            </a:r>
            <a:r>
              <a:rPr lang="ru-RU" sz="3200" b="1" dirty="0" smtClean="0"/>
              <a:t>?</a:t>
            </a:r>
          </a:p>
          <a:p>
            <a:pPr marL="265113" lvl="0" indent="-265113">
              <a:buFontTx/>
              <a:buChar char="-"/>
            </a:pPr>
            <a:r>
              <a:rPr lang="ru-RU" sz="3200" b="1" dirty="0" smtClean="0"/>
              <a:t>Яке призначення закінчень? </a:t>
            </a:r>
          </a:p>
        </p:txBody>
      </p:sp>
    </p:spTree>
    <p:extLst>
      <p:ext uri="{BB962C8B-B14F-4D97-AF65-F5344CB8AC3E}">
        <p14:creationId xmlns:p14="http://schemas.microsoft.com/office/powerpoint/2010/main" val="411642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12" grpId="0" animBg="1"/>
      <p:bldP spid="13" grpId="0" animBg="1"/>
      <p:bldP spid="14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621482"/>
            <a:ext cx="9715716" cy="8640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Очікування від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3736" y="4586061"/>
            <a:ext cx="1710893" cy="919614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Буде цікаво!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601" y="4586060"/>
            <a:ext cx="1735866" cy="91961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Все буде легко!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7804" y="4613540"/>
            <a:ext cx="1782423" cy="919614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Відчую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успіх!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0581" y="4606939"/>
            <a:ext cx="1770622" cy="9196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Все буде </a:t>
            </a:r>
            <a:r>
              <a:rPr lang="uk-UA" sz="2400" b="1" dirty="0" smtClean="0">
                <a:solidFill>
                  <a:schemeClr val="bg1"/>
                </a:solidFill>
              </a:rPr>
              <a:t>важко</a:t>
            </a:r>
            <a:r>
              <a:rPr lang="uk-UA" sz="2400" b="1" dirty="0">
                <a:solidFill>
                  <a:schemeClr val="bg1"/>
                </a:solidFill>
              </a:rPr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3" descr="D:\Картинки до тестів\Емоції Книга\images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1" t="2414" r="13578" b="4941"/>
          <a:stretch/>
        </p:blipFill>
        <p:spPr bwMode="auto">
          <a:xfrm>
            <a:off x="6587677" y="1685442"/>
            <a:ext cx="2162677" cy="272738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Картинки до тестів\Емоції Книга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1745474"/>
            <a:ext cx="2452370" cy="2667349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Картинки до тестів\Емоції Книга\images (12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2" r="6481"/>
          <a:stretch/>
        </p:blipFill>
        <p:spPr bwMode="auto">
          <a:xfrm>
            <a:off x="3777539" y="1745474"/>
            <a:ext cx="2338477" cy="266734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580" y="1660278"/>
            <a:ext cx="1770623" cy="2752544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75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090900" y="494644"/>
            <a:ext cx="9825667" cy="735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Перевіримо домашнє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3 клас\01 УКР МОВА\1 Пономарьова\3 Будова слова\№031-Визначаю закінчення в словах\2025-10-30_200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27" y="1413570"/>
            <a:ext cx="1001008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893" y="3573810"/>
            <a:ext cx="2749196" cy="274919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18896" y="5008245"/>
            <a:ext cx="7293415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Зачитайте </a:t>
            </a:r>
            <a:r>
              <a:rPr lang="ru-RU" sz="3200" b="1" dirty="0" err="1"/>
              <a:t>складені</a:t>
            </a:r>
            <a:r>
              <a:rPr lang="ru-RU" sz="3200" b="1" dirty="0"/>
              <a:t> речення. </a:t>
            </a:r>
          </a:p>
          <a:p>
            <a:r>
              <a:rPr lang="ru-RU" sz="3200" b="1" dirty="0" smtClean="0"/>
              <a:t>Який </a:t>
            </a:r>
            <a:r>
              <a:rPr lang="ru-RU" sz="3200" b="1" dirty="0" err="1"/>
              <a:t>синонім</a:t>
            </a:r>
            <a:r>
              <a:rPr lang="ru-RU" sz="3200" b="1" dirty="0"/>
              <a:t> до слова </a:t>
            </a:r>
            <a:r>
              <a:rPr lang="ru-RU" sz="3200" b="1" dirty="0" err="1"/>
              <a:t>подорожувати</a:t>
            </a:r>
            <a:r>
              <a:rPr lang="ru-RU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354141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19746" y="1269554"/>
            <a:ext cx="4392488" cy="6174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chemeClr val="bg1"/>
                </a:solidFill>
              </a:rPr>
              <a:t>Який розділ вивчаємо?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4315" y="1269554"/>
            <a:ext cx="2922292" cy="6174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chemeClr val="bg1"/>
                </a:solidFill>
              </a:rPr>
              <a:t>Будова слова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20624" y="1938078"/>
            <a:ext cx="5439699" cy="6276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chemeClr val="bg1"/>
                </a:solidFill>
              </a:rPr>
              <a:t>Які частини слова вивчили?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6141" y="2637708"/>
            <a:ext cx="4399583" cy="593856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chemeClr val="bg1"/>
                </a:solidFill>
              </a:rPr>
              <a:t>Що таке корінь слова?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200490" y="1938078"/>
            <a:ext cx="4792533" cy="6276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chemeClr val="bg1"/>
                </a:solidFill>
              </a:rPr>
              <a:t>Корінь слова, закінчення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25629" y="3285778"/>
            <a:ext cx="4401927" cy="9962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chemeClr val="bg1"/>
                </a:solidFill>
              </a:rPr>
              <a:t>Які слова називають спорідненими?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25629" y="4365898"/>
            <a:ext cx="5330845" cy="1164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chemeClr val="bg1"/>
                </a:solidFill>
              </a:rPr>
              <a:t>Що таке чергування звуків? 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Наведи приклад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50431" y="5599055"/>
            <a:ext cx="5306043" cy="62815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chemeClr val="bg1"/>
                </a:solidFill>
              </a:rPr>
              <a:t>Що таке закінчення слова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0F0B124A-4453-4F30-9D91-5F91EEFA1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32" y="477466"/>
            <a:ext cx="10768291" cy="7049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Вправа «Мікрофон»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803073" y="2637706"/>
            <a:ext cx="6984776" cy="59385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Це спільна частина споріднених слів?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127556" y="3285779"/>
            <a:ext cx="5497776" cy="9962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Це слова, що мають спільну частину й спільне значення?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089778" y="4365898"/>
            <a:ext cx="5330845" cy="6361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Це зміна звуків у корені слів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089778" y="5590034"/>
            <a:ext cx="5306043" cy="62815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Це змінна частина </a:t>
            </a:r>
            <a:r>
              <a:rPr lang="uk-UA" sz="3200" b="1" dirty="0">
                <a:solidFill>
                  <a:schemeClr val="bg1"/>
                </a:solidFill>
              </a:rPr>
              <a:t>слова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2391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7454" y="575130"/>
            <a:ext cx="10329019" cy="792271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b="1" dirty="0"/>
              <a:t>Прочитайте текст. </a:t>
            </a:r>
            <a:r>
              <a:rPr lang="ru-RU" sz="4000" b="1" dirty="0" err="1"/>
              <a:t>Виправте</a:t>
            </a:r>
            <a:r>
              <a:rPr lang="ru-RU" sz="4000" b="1" dirty="0"/>
              <a:t> помилки.</a:t>
            </a:r>
            <a:endParaRPr lang="ru-RU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763439" y="1549105"/>
            <a:ext cx="7632848" cy="22407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b="1" dirty="0" err="1"/>
              <a:t>Мандруй</a:t>
            </a:r>
            <a:r>
              <a:rPr lang="ru-RU" sz="3200" b="1" dirty="0"/>
              <a:t> </a:t>
            </a:r>
            <a:r>
              <a:rPr lang="ru-RU" sz="3200" b="1" dirty="0" err="1"/>
              <a:t>Україною</a:t>
            </a:r>
            <a:r>
              <a:rPr lang="ru-RU" sz="3200" b="1" dirty="0"/>
              <a:t>, край </a:t>
            </a:r>
            <a:r>
              <a:rPr lang="ru-RU" sz="3200" b="1" dirty="0" err="1"/>
              <a:t>свій</a:t>
            </a:r>
            <a:r>
              <a:rPr lang="ru-RU" sz="3200" b="1" dirty="0"/>
              <a:t> </a:t>
            </a:r>
            <a:r>
              <a:rPr lang="ru-RU" sz="3200" b="1" dirty="0" err="1"/>
              <a:t>вивчати</a:t>
            </a:r>
            <a:r>
              <a:rPr lang="ru-RU" sz="3200" b="1" dirty="0"/>
              <a:t>! Про все, що не знаєш, читати і </a:t>
            </a:r>
            <a:r>
              <a:rPr lang="ru-RU" sz="3200" b="1" dirty="0" err="1"/>
              <a:t>питати</a:t>
            </a:r>
            <a:r>
              <a:rPr lang="ru-RU" sz="3200" b="1" dirty="0"/>
              <a:t>. </a:t>
            </a:r>
            <a:r>
              <a:rPr lang="ru-RU" sz="3200" b="1" dirty="0" err="1"/>
              <a:t>Мандруй</a:t>
            </a:r>
            <a:r>
              <a:rPr lang="ru-RU" sz="3200" b="1" dirty="0"/>
              <a:t> із підручником, і з </a:t>
            </a:r>
            <a:r>
              <a:rPr lang="ru-RU" sz="3200" b="1" dirty="0" err="1"/>
              <a:t>рідне</a:t>
            </a:r>
            <a:r>
              <a:rPr lang="ru-RU" sz="3200" b="1" dirty="0"/>
              <a:t> </a:t>
            </a:r>
            <a:r>
              <a:rPr lang="ru-RU" sz="3200" b="1" dirty="0" smtClean="0"/>
              <a:t>слово. </a:t>
            </a:r>
            <a:r>
              <a:rPr lang="ru-RU" sz="3200" b="1" dirty="0" err="1"/>
              <a:t>Вивчай</a:t>
            </a:r>
            <a:r>
              <a:rPr lang="ru-RU" sz="3200" b="1" dirty="0"/>
              <a:t> і </a:t>
            </a:r>
            <a:r>
              <a:rPr lang="ru-RU" sz="3200" b="1" dirty="0" err="1"/>
              <a:t>вдосконалюй</a:t>
            </a:r>
            <a:r>
              <a:rPr lang="ru-RU" sz="3200" b="1" dirty="0"/>
              <a:t> </a:t>
            </a:r>
            <a:r>
              <a:rPr lang="ru-RU" sz="3200" b="1" dirty="0" err="1"/>
              <a:t>рідна</a:t>
            </a:r>
            <a:r>
              <a:rPr lang="ru-RU" sz="3200" b="1" dirty="0"/>
              <a:t> </a:t>
            </a:r>
            <a:r>
              <a:rPr lang="ru-RU" sz="3200" b="1" dirty="0" err="1"/>
              <a:t>мова</a:t>
            </a:r>
            <a:r>
              <a:rPr lang="ru-RU" sz="3200" b="1" dirty="0"/>
              <a:t>! </a:t>
            </a:r>
            <a:endParaRPr lang="ru-RU" sz="3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6236047" y="1558663"/>
            <a:ext cx="1751113" cy="5751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  <a:latin typeface="+mj-lt"/>
              </a:rPr>
              <a:t>вивчай! </a:t>
            </a:r>
            <a:endParaRPr lang="ru-RU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4841821" y="2133651"/>
            <a:ext cx="2948207" cy="5358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  <a:latin typeface="+mj-lt"/>
              </a:rPr>
              <a:t>читай і питай.</a:t>
            </a:r>
            <a:endParaRPr lang="ru-RU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5938805" y="2709714"/>
            <a:ext cx="3105554" cy="5665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u="sng" dirty="0" smtClean="0">
                <a:solidFill>
                  <a:schemeClr val="bg1"/>
                </a:solidFill>
                <a:latin typeface="+mj-lt"/>
              </a:rPr>
              <a:t>рідним словом</a:t>
            </a:r>
            <a:r>
              <a:rPr lang="uk-UA" sz="3200" b="1" dirty="0" smtClean="0">
                <a:solidFill>
                  <a:schemeClr val="bg1"/>
                </a:solidFill>
                <a:latin typeface="+mj-lt"/>
              </a:rPr>
              <a:t>.</a:t>
            </a:r>
            <a:endParaRPr lang="ru-RU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4964075" y="3276240"/>
            <a:ext cx="2527508" cy="5405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u="sng" dirty="0" smtClean="0">
                <a:solidFill>
                  <a:schemeClr val="bg1"/>
                </a:solidFill>
                <a:latin typeface="+mj-lt"/>
              </a:rPr>
              <a:t>рідну мову</a:t>
            </a:r>
            <a:r>
              <a:rPr lang="uk-UA" sz="3200" b="1" dirty="0" smtClean="0">
                <a:solidFill>
                  <a:schemeClr val="bg1"/>
                </a:solidFill>
                <a:latin typeface="+mj-lt"/>
              </a:rPr>
              <a:t>. </a:t>
            </a:r>
            <a:endParaRPr lang="ru-RU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25665" y="2786590"/>
            <a:ext cx="571876" cy="4127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252271" y="2806948"/>
            <a:ext cx="576064" cy="4127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942306" y="3340112"/>
            <a:ext cx="293742" cy="4127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919706" y="3340111"/>
            <a:ext cx="324453" cy="4127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25" name="Заголовок 3"/>
          <p:cNvSpPr txBox="1">
            <a:spLocks/>
          </p:cNvSpPr>
          <p:nvPr/>
        </p:nvSpPr>
        <p:spPr>
          <a:xfrm>
            <a:off x="763439" y="3997518"/>
            <a:ext cx="8496943" cy="13663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>
                <a:solidFill>
                  <a:srgbClr val="0070C0"/>
                </a:solidFill>
              </a:rPr>
              <a:t>— </a:t>
            </a:r>
            <a:r>
              <a:rPr lang="ru-RU" sz="2400" b="1" dirty="0" smtClean="0">
                <a:solidFill>
                  <a:srgbClr val="0070C0"/>
                </a:solidFill>
              </a:rPr>
              <a:t>Як </a:t>
            </a:r>
            <a:r>
              <a:rPr lang="ru-RU" sz="2400" b="1" dirty="0">
                <a:solidFill>
                  <a:srgbClr val="0070C0"/>
                </a:solidFill>
              </a:rPr>
              <a:t>ви </a:t>
            </a:r>
            <a:r>
              <a:rPr lang="ru-RU" sz="2400" b="1" dirty="0" err="1">
                <a:solidFill>
                  <a:srgbClr val="0070C0"/>
                </a:solidFill>
              </a:rPr>
              <a:t>розумієте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зміст</a:t>
            </a:r>
            <a:r>
              <a:rPr lang="ru-RU" sz="2400" b="1" dirty="0">
                <a:solidFill>
                  <a:srgbClr val="0070C0"/>
                </a:solidFill>
              </a:rPr>
              <a:t>? Як можна </a:t>
            </a:r>
            <a:r>
              <a:rPr lang="ru-RU" sz="2400" b="1" dirty="0" err="1">
                <a:solidFill>
                  <a:srgbClr val="0070C0"/>
                </a:solidFill>
              </a:rPr>
              <a:t>мандрувати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Україною</a:t>
            </a:r>
            <a:r>
              <a:rPr lang="ru-RU" sz="2400" b="1" dirty="0">
                <a:solidFill>
                  <a:srgbClr val="0070C0"/>
                </a:solidFill>
              </a:rPr>
              <a:t>?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algn="l"/>
            <a:r>
              <a:rPr lang="ru-RU" sz="2400" b="1" dirty="0" smtClean="0">
                <a:solidFill>
                  <a:srgbClr val="0070C0"/>
                </a:solidFill>
              </a:rPr>
              <a:t>— </a:t>
            </a:r>
            <a:r>
              <a:rPr lang="ru-RU" sz="2400" b="1" dirty="0">
                <a:solidFill>
                  <a:srgbClr val="0070C0"/>
                </a:solidFill>
              </a:rPr>
              <a:t>Яка </a:t>
            </a:r>
            <a:r>
              <a:rPr lang="ru-RU" sz="2400" b="1" dirty="0" err="1">
                <a:solidFill>
                  <a:srgbClr val="0070C0"/>
                </a:solidFill>
              </a:rPr>
              <a:t>частина</a:t>
            </a:r>
            <a:r>
              <a:rPr lang="ru-RU" sz="2400" b="1" dirty="0">
                <a:solidFill>
                  <a:srgbClr val="0070C0"/>
                </a:solidFill>
              </a:rPr>
              <a:t> слова </a:t>
            </a:r>
            <a:r>
              <a:rPr lang="ru-RU" sz="2400" b="1" dirty="0" err="1">
                <a:solidFill>
                  <a:srgbClr val="0070C0"/>
                </a:solidFill>
              </a:rPr>
              <a:t>допомогла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зв’язати</a:t>
            </a:r>
            <a:r>
              <a:rPr lang="ru-RU" sz="2400" b="1" dirty="0">
                <a:solidFill>
                  <a:srgbClr val="0070C0"/>
                </a:solidFill>
              </a:rPr>
              <a:t> речення за </a:t>
            </a:r>
            <a:r>
              <a:rPr lang="ru-RU" sz="2400" b="1" dirty="0" err="1">
                <a:solidFill>
                  <a:srgbClr val="0070C0"/>
                </a:solidFill>
              </a:rPr>
              <a:t>змістом</a:t>
            </a:r>
            <a:r>
              <a:rPr lang="ru-RU" sz="2400" b="1" dirty="0">
                <a:solidFill>
                  <a:srgbClr val="0070C0"/>
                </a:solidFill>
              </a:rPr>
              <a:t>? — </a:t>
            </a:r>
            <a:r>
              <a:rPr lang="ru-RU" sz="2400" b="1" dirty="0" err="1" smtClean="0">
                <a:solidFill>
                  <a:srgbClr val="0070C0"/>
                </a:solidFill>
              </a:rPr>
              <a:t>Визначте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закінчення у </a:t>
            </a:r>
            <a:r>
              <a:rPr lang="ru-RU" sz="2400" b="1" dirty="0" err="1">
                <a:solidFill>
                  <a:srgbClr val="0070C0"/>
                </a:solidFill>
              </a:rPr>
              <a:t>підкреслених</a:t>
            </a:r>
            <a:r>
              <a:rPr lang="ru-RU" sz="2400" b="1" dirty="0">
                <a:solidFill>
                  <a:srgbClr val="0070C0"/>
                </a:solidFill>
              </a:rPr>
              <a:t> словах.</a:t>
            </a:r>
            <a:endParaRPr lang="ru-RU" sz="24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74808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7" grpId="0" animBg="1"/>
      <p:bldP spid="15" grpId="0" animBg="1"/>
      <p:bldP spid="19" grpId="0" animBg="1"/>
      <p:bldP spid="20" grpId="0" animBg="1"/>
      <p:bldP spid="21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2622" y="549474"/>
            <a:ext cx="10345879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3879" y="1435740"/>
            <a:ext cx="6624736" cy="224676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Сьогодні </a:t>
            </a:r>
            <a:r>
              <a:rPr lang="ru-RU" sz="2800" b="1" dirty="0" smtClean="0">
                <a:solidFill>
                  <a:srgbClr val="0070C0"/>
                </a:solidFill>
              </a:rPr>
              <a:t>на уроці ми </a:t>
            </a:r>
            <a:r>
              <a:rPr lang="ru-RU" sz="2800" b="1" dirty="0" err="1">
                <a:solidFill>
                  <a:srgbClr val="0070C0"/>
                </a:solidFill>
              </a:rPr>
              <a:t>мандруємо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Чернівцями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r>
              <a:rPr lang="ru-RU" sz="2800" b="1" dirty="0" err="1">
                <a:solidFill>
                  <a:srgbClr val="0070C0"/>
                </a:solidFill>
              </a:rPr>
              <a:t>знайомимось</a:t>
            </a:r>
            <a:r>
              <a:rPr lang="ru-RU" sz="2800" b="1" dirty="0">
                <a:solidFill>
                  <a:srgbClr val="0070C0"/>
                </a:solidFill>
              </a:rPr>
              <a:t> з </a:t>
            </a:r>
            <a:r>
              <a:rPr lang="ru-RU" sz="2800" b="1" dirty="0" err="1">
                <a:solidFill>
                  <a:srgbClr val="0070C0"/>
                </a:solidFill>
              </a:rPr>
              <a:t>цікавими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місцями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міста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r>
              <a:rPr lang="ru-RU" sz="2800" b="1" dirty="0" err="1">
                <a:solidFill>
                  <a:srgbClr val="0070C0"/>
                </a:solidFill>
              </a:rPr>
              <a:t>відгадуємо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загадку </a:t>
            </a:r>
            <a:r>
              <a:rPr lang="ru-RU" sz="2800" b="1" dirty="0" err="1">
                <a:solidFill>
                  <a:srgbClr val="0070C0"/>
                </a:solidFill>
              </a:rPr>
              <a:t>Родзинки</a:t>
            </a:r>
            <a:r>
              <a:rPr lang="ru-RU" sz="2800" b="1" dirty="0">
                <a:solidFill>
                  <a:srgbClr val="0070C0"/>
                </a:solidFill>
              </a:rPr>
              <a:t> і </a:t>
            </a:r>
            <a:r>
              <a:rPr lang="ru-RU" sz="2800" b="1" dirty="0" err="1">
                <a:solidFill>
                  <a:srgbClr val="0070C0"/>
                </a:solidFill>
              </a:rPr>
              <a:t>продовжуємо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спостерігати</a:t>
            </a:r>
            <a:r>
              <a:rPr lang="ru-RU" sz="2800" b="1" dirty="0">
                <a:solidFill>
                  <a:srgbClr val="0070C0"/>
                </a:solidFill>
              </a:rPr>
              <a:t> за </a:t>
            </a:r>
            <a:r>
              <a:rPr lang="ru-RU" sz="2800" b="1" dirty="0" err="1">
                <a:solidFill>
                  <a:srgbClr val="0070C0"/>
                </a:solidFill>
              </a:rPr>
              <a:t>призначенням</a:t>
            </a:r>
            <a:r>
              <a:rPr lang="ru-RU" sz="2800" b="1" dirty="0">
                <a:solidFill>
                  <a:srgbClr val="0070C0"/>
                </a:solidFill>
              </a:rPr>
              <a:t> закінчень у </a:t>
            </a:r>
            <a:r>
              <a:rPr lang="ru-RU" sz="2800" b="1" dirty="0" err="1">
                <a:solidFill>
                  <a:srgbClr val="0070C0"/>
                </a:solidFill>
              </a:rPr>
              <a:t>мовленні</a:t>
            </a:r>
            <a:r>
              <a:rPr lang="ru-RU" sz="2800" b="1" dirty="0">
                <a:solidFill>
                  <a:srgbClr val="0070C0"/>
                </a:solidFill>
              </a:rPr>
              <a:t>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902622" y="1413571"/>
            <a:ext cx="3533225" cy="340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Чернівці — Вікіпед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35" y="3784723"/>
            <a:ext cx="6777221" cy="230425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747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48" b="56561"/>
          <a:stretch/>
        </p:blipFill>
        <p:spPr>
          <a:xfrm>
            <a:off x="367939" y="1240237"/>
            <a:ext cx="10864788" cy="53293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3680642" y="2055251"/>
            <a:ext cx="4537688" cy="15534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7344" y="-721742"/>
            <a:ext cx="578025" cy="721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7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7507" y="-745347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2" y="-726347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05868" y="1499743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099376" y="1557586"/>
            <a:ext cx="578025" cy="72176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" t="45740" r="69320" b="31307"/>
          <a:stretch/>
        </p:blipFill>
        <p:spPr>
          <a:xfrm>
            <a:off x="9375661" y="-1237743"/>
            <a:ext cx="2168537" cy="1329545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2" r="44100" b="54830"/>
          <a:stretch/>
        </p:blipFill>
        <p:spPr>
          <a:xfrm>
            <a:off x="368728" y="-1015942"/>
            <a:ext cx="3152623" cy="1107744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876273" y="574332"/>
            <a:ext cx="10356454" cy="623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 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289" y="1347285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2563639" y="4509914"/>
            <a:ext cx="8604275" cy="15059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 склади. Перестав їх і утвори з них слово. </a:t>
            </a:r>
            <a:r>
              <a:rPr lang="uk-UA" sz="2800" b="1" dirty="0" smtClean="0">
                <a:solidFill>
                  <a:schemeClr val="bg1"/>
                </a:solidFill>
              </a:rPr>
              <a:t>Які міста України починаються так само. </a:t>
            </a:r>
            <a:r>
              <a:rPr lang="uk-UA" sz="2800" b="1" dirty="0" smtClean="0">
                <a:solidFill>
                  <a:schemeClr val="bg1"/>
                </a:solidFill>
              </a:rPr>
              <a:t>Запиши каліграфічно склади й утворене слово.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t="66462" r="33551" b="20204"/>
          <a:stretch/>
        </p:blipFill>
        <p:spPr>
          <a:xfrm>
            <a:off x="4961099" y="1616812"/>
            <a:ext cx="2441704" cy="87687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1" t="44184" r="39377" b="40771"/>
          <a:stretch/>
        </p:blipFill>
        <p:spPr>
          <a:xfrm>
            <a:off x="1194332" y="3148503"/>
            <a:ext cx="997527" cy="1036763"/>
          </a:xfrm>
          <a:prstGeom prst="rect">
            <a:avLst/>
          </a:prstGeom>
        </p:spPr>
      </p:pic>
      <p:grpSp>
        <p:nvGrpSpPr>
          <p:cNvPr id="50" name="Группа 8">
            <a:extLst>
              <a:ext uri="{FF2B5EF4-FFF2-40B4-BE49-F238E27FC236}">
                <a16:creationId xmlns="" xmlns:a16="http://schemas.microsoft.com/office/drawing/2014/main" id="{FDA0E98F-28F3-401A-A55A-017DCACCF4B2}"/>
              </a:ext>
            </a:extLst>
          </p:cNvPr>
          <p:cNvGrpSpPr/>
          <p:nvPr/>
        </p:nvGrpSpPr>
        <p:grpSpPr>
          <a:xfrm>
            <a:off x="1843559" y="3809648"/>
            <a:ext cx="461638" cy="504354"/>
            <a:chOff x="4272372" y="3725445"/>
            <a:chExt cx="2092053" cy="2377064"/>
          </a:xfrm>
        </p:grpSpPr>
        <p:sp>
          <p:nvSpPr>
            <p:cNvPr id="51" name="Полилиния 1">
              <a:extLst>
                <a:ext uri="{FF2B5EF4-FFF2-40B4-BE49-F238E27FC236}">
                  <a16:creationId xmlns="" xmlns:a16="http://schemas.microsoft.com/office/drawing/2014/main" id="{283EA780-20B7-48F8-BD47-BEA3FBAC5475}"/>
                </a:ext>
              </a:extLst>
            </p:cNvPr>
            <p:cNvSpPr/>
            <p:nvPr/>
          </p:nvSpPr>
          <p:spPr>
            <a:xfrm>
              <a:off x="4272372" y="3733798"/>
              <a:ext cx="1072882" cy="2368711"/>
            </a:xfrm>
            <a:custGeom>
              <a:avLst/>
              <a:gdLst>
                <a:gd name="connsiteX0" fmla="*/ 479394 w 479394"/>
                <a:gd name="connsiteY0" fmla="*/ 0 h 1047565"/>
                <a:gd name="connsiteX1" fmla="*/ 0 w 479394"/>
                <a:gd name="connsiteY1" fmla="*/ 1047565 h 1047565"/>
                <a:gd name="connsiteX0" fmla="*/ 438364 w 438364"/>
                <a:gd name="connsiteY0" fmla="*/ 0 h 968843"/>
                <a:gd name="connsiteX1" fmla="*/ 0 w 438364"/>
                <a:gd name="connsiteY1" fmla="*/ 968843 h 9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8364" h="968843">
                  <a:moveTo>
                    <a:pt x="438364" y="0"/>
                  </a:moveTo>
                  <a:cubicBezTo>
                    <a:pt x="278566" y="349188"/>
                    <a:pt x="159798" y="619655"/>
                    <a:pt x="0" y="96884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олилиния 6">
              <a:extLst>
                <a:ext uri="{FF2B5EF4-FFF2-40B4-BE49-F238E27FC236}">
                  <a16:creationId xmlns="" xmlns:a16="http://schemas.microsoft.com/office/drawing/2014/main" id="{89CB45B7-58CB-44AE-A162-E0BC18B9FA55}"/>
                </a:ext>
              </a:extLst>
            </p:cNvPr>
            <p:cNvSpPr/>
            <p:nvPr/>
          </p:nvSpPr>
          <p:spPr>
            <a:xfrm>
              <a:off x="5102633" y="3725445"/>
              <a:ext cx="1261792" cy="982530"/>
            </a:xfrm>
            <a:custGeom>
              <a:avLst/>
              <a:gdLst>
                <a:gd name="connsiteX0" fmla="*/ 0 w 1518082"/>
                <a:gd name="connsiteY0" fmla="*/ 1012196 h 1012196"/>
                <a:gd name="connsiteX1" fmla="*/ 221942 w 1518082"/>
                <a:gd name="connsiteY1" fmla="*/ 541679 h 1012196"/>
                <a:gd name="connsiteX2" fmla="*/ 514905 w 1518082"/>
                <a:gd name="connsiteY2" fmla="*/ 186572 h 1012196"/>
                <a:gd name="connsiteX3" fmla="*/ 905522 w 1518082"/>
                <a:gd name="connsiteY3" fmla="*/ 141 h 1012196"/>
                <a:gd name="connsiteX4" fmla="*/ 1029810 w 1518082"/>
                <a:gd name="connsiteY4" fmla="*/ 213205 h 1012196"/>
                <a:gd name="connsiteX5" fmla="*/ 772357 w 1518082"/>
                <a:gd name="connsiteY5" fmla="*/ 754743 h 1012196"/>
                <a:gd name="connsiteX6" fmla="*/ 949911 w 1518082"/>
                <a:gd name="connsiteY6" fmla="*/ 1003318 h 1012196"/>
                <a:gd name="connsiteX7" fmla="*/ 1518082 w 1518082"/>
                <a:gd name="connsiteY7" fmla="*/ 523924 h 1012196"/>
                <a:gd name="connsiteX0" fmla="*/ 0 w 1296140"/>
                <a:gd name="connsiteY0" fmla="*/ 541679 h 1009277"/>
                <a:gd name="connsiteX1" fmla="*/ 292963 w 1296140"/>
                <a:gd name="connsiteY1" fmla="*/ 186572 h 1009277"/>
                <a:gd name="connsiteX2" fmla="*/ 683580 w 1296140"/>
                <a:gd name="connsiteY2" fmla="*/ 141 h 1009277"/>
                <a:gd name="connsiteX3" fmla="*/ 807868 w 1296140"/>
                <a:gd name="connsiteY3" fmla="*/ 213205 h 1009277"/>
                <a:gd name="connsiteX4" fmla="*/ 550415 w 1296140"/>
                <a:gd name="connsiteY4" fmla="*/ 754743 h 1009277"/>
                <a:gd name="connsiteX5" fmla="*/ 727969 w 1296140"/>
                <a:gd name="connsiteY5" fmla="*/ 1003318 h 1009277"/>
                <a:gd name="connsiteX6" fmla="*/ 1296140 w 1296140"/>
                <a:gd name="connsiteY6" fmla="*/ 523924 h 100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6140" h="1009277">
                  <a:moveTo>
                    <a:pt x="0" y="541679"/>
                  </a:moveTo>
                  <a:cubicBezTo>
                    <a:pt x="85817" y="404075"/>
                    <a:pt x="179033" y="276828"/>
                    <a:pt x="292963" y="186572"/>
                  </a:cubicBezTo>
                  <a:cubicBezTo>
                    <a:pt x="406893" y="96316"/>
                    <a:pt x="597762" y="-4298"/>
                    <a:pt x="683580" y="141"/>
                  </a:cubicBezTo>
                  <a:cubicBezTo>
                    <a:pt x="769398" y="4580"/>
                    <a:pt x="830062" y="87438"/>
                    <a:pt x="807868" y="213205"/>
                  </a:cubicBezTo>
                  <a:cubicBezTo>
                    <a:pt x="785674" y="338972"/>
                    <a:pt x="563732" y="623057"/>
                    <a:pt x="550415" y="754743"/>
                  </a:cubicBezTo>
                  <a:cubicBezTo>
                    <a:pt x="537099" y="886428"/>
                    <a:pt x="603682" y="1041788"/>
                    <a:pt x="727969" y="1003318"/>
                  </a:cubicBezTo>
                  <a:cubicBezTo>
                    <a:pt x="852256" y="964848"/>
                    <a:pt x="1074198" y="744386"/>
                    <a:pt x="1296140" y="52392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3534659" y="3429000"/>
            <a:ext cx="595996" cy="628327"/>
            <a:chOff x="3202781" y="3081825"/>
            <a:chExt cx="685640" cy="543548"/>
          </a:xfrm>
        </p:grpSpPr>
        <p:grpSp>
          <p:nvGrpSpPr>
            <p:cNvPr id="54" name="Группа 53"/>
            <p:cNvGrpSpPr/>
            <p:nvPr/>
          </p:nvGrpSpPr>
          <p:grpSpPr>
            <a:xfrm>
              <a:off x="3550939" y="3081825"/>
              <a:ext cx="337482" cy="537417"/>
              <a:chOff x="4940094" y="1763716"/>
              <a:chExt cx="316912" cy="504660"/>
            </a:xfrm>
          </p:grpSpPr>
          <p:sp>
            <p:nvSpPr>
              <p:cNvPr id="60" name="Полилиния 59"/>
              <p:cNvSpPr/>
              <p:nvPr/>
            </p:nvSpPr>
            <p:spPr>
              <a:xfrm>
                <a:off x="4956382" y="2052638"/>
                <a:ext cx="174151" cy="215738"/>
              </a:xfrm>
              <a:custGeom>
                <a:avLst/>
                <a:gdLst>
                  <a:gd name="connsiteX0" fmla="*/ 76406 w 157369"/>
                  <a:gd name="connsiteY0" fmla="*/ 0 h 198988"/>
                  <a:gd name="connsiteX1" fmla="*/ 206 w 157369"/>
                  <a:gd name="connsiteY1" fmla="*/ 161925 h 198988"/>
                  <a:gd name="connsiteX2" fmla="*/ 57356 w 157369"/>
                  <a:gd name="connsiteY2" fmla="*/ 195262 h 198988"/>
                  <a:gd name="connsiteX3" fmla="*/ 157369 w 157369"/>
                  <a:gd name="connsiteY3" fmla="*/ 100012 h 198988"/>
                  <a:gd name="connsiteX0" fmla="*/ 76406 w 148381"/>
                  <a:gd name="connsiteY0" fmla="*/ 0 h 198988"/>
                  <a:gd name="connsiteX1" fmla="*/ 206 w 148381"/>
                  <a:gd name="connsiteY1" fmla="*/ 161925 h 198988"/>
                  <a:gd name="connsiteX2" fmla="*/ 57356 w 148381"/>
                  <a:gd name="connsiteY2" fmla="*/ 195262 h 198988"/>
                  <a:gd name="connsiteX3" fmla="*/ 148381 w 148381"/>
                  <a:gd name="connsiteY3" fmla="*/ 150944 h 198988"/>
                  <a:gd name="connsiteX0" fmla="*/ 76406 w 148381"/>
                  <a:gd name="connsiteY0" fmla="*/ 0 h 198988"/>
                  <a:gd name="connsiteX1" fmla="*/ 206 w 148381"/>
                  <a:gd name="connsiteY1" fmla="*/ 161925 h 198988"/>
                  <a:gd name="connsiteX2" fmla="*/ 57356 w 148381"/>
                  <a:gd name="connsiteY2" fmla="*/ 195262 h 198988"/>
                  <a:gd name="connsiteX3" fmla="*/ 148381 w 148381"/>
                  <a:gd name="connsiteY3" fmla="*/ 150944 h 198988"/>
                  <a:gd name="connsiteX0" fmla="*/ 76406 w 148381"/>
                  <a:gd name="connsiteY0" fmla="*/ 0 h 199745"/>
                  <a:gd name="connsiteX1" fmla="*/ 206 w 148381"/>
                  <a:gd name="connsiteY1" fmla="*/ 166396 h 199745"/>
                  <a:gd name="connsiteX2" fmla="*/ 57356 w 148381"/>
                  <a:gd name="connsiteY2" fmla="*/ 195262 h 199745"/>
                  <a:gd name="connsiteX3" fmla="*/ 148381 w 148381"/>
                  <a:gd name="connsiteY3" fmla="*/ 150944 h 199745"/>
                  <a:gd name="connsiteX0" fmla="*/ 77579 w 149554"/>
                  <a:gd name="connsiteY0" fmla="*/ 0 h 215738"/>
                  <a:gd name="connsiteX1" fmla="*/ 1379 w 149554"/>
                  <a:gd name="connsiteY1" fmla="*/ 166396 h 215738"/>
                  <a:gd name="connsiteX2" fmla="*/ 38403 w 149554"/>
                  <a:gd name="connsiteY2" fmla="*/ 213151 h 215738"/>
                  <a:gd name="connsiteX3" fmla="*/ 149554 w 149554"/>
                  <a:gd name="connsiteY3" fmla="*/ 150944 h 215738"/>
                  <a:gd name="connsiteX0" fmla="*/ 77579 w 174151"/>
                  <a:gd name="connsiteY0" fmla="*/ 0 h 215738"/>
                  <a:gd name="connsiteX1" fmla="*/ 1379 w 174151"/>
                  <a:gd name="connsiteY1" fmla="*/ 166396 h 215738"/>
                  <a:gd name="connsiteX2" fmla="*/ 38403 w 174151"/>
                  <a:gd name="connsiteY2" fmla="*/ 213151 h 215738"/>
                  <a:gd name="connsiteX3" fmla="*/ 174151 w 174151"/>
                  <a:gd name="connsiteY3" fmla="*/ 139763 h 21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151" h="215738">
                    <a:moveTo>
                      <a:pt x="77579" y="0"/>
                    </a:moveTo>
                    <a:cubicBezTo>
                      <a:pt x="41066" y="64690"/>
                      <a:pt x="7908" y="130871"/>
                      <a:pt x="1379" y="166396"/>
                    </a:cubicBezTo>
                    <a:cubicBezTo>
                      <a:pt x="-5150" y="201921"/>
                      <a:pt x="12209" y="223470"/>
                      <a:pt x="38403" y="213151"/>
                    </a:cubicBezTo>
                    <a:cubicBezTo>
                      <a:pt x="64597" y="202832"/>
                      <a:pt x="125257" y="167249"/>
                      <a:pt x="174151" y="139763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940094" y="1763716"/>
                <a:ext cx="3169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1400" dirty="0"/>
                  <a:t>.</a:t>
                </a:r>
                <a:endParaRPr lang="ru-RU" sz="1400" dirty="0"/>
              </a:p>
            </p:txBody>
          </p:sp>
        </p:grpSp>
        <p:grpSp>
          <p:nvGrpSpPr>
            <p:cNvPr id="56" name="Группа 55"/>
            <p:cNvGrpSpPr/>
            <p:nvPr/>
          </p:nvGrpSpPr>
          <p:grpSpPr>
            <a:xfrm>
              <a:off x="3202781" y="3383364"/>
              <a:ext cx="393960" cy="242009"/>
              <a:chOff x="4864894" y="3710866"/>
              <a:chExt cx="1618893" cy="994484"/>
            </a:xfrm>
          </p:grpSpPr>
          <p:cxnSp>
            <p:nvCxnSpPr>
              <p:cNvPr id="57" name="Прямая соединительная линия 56"/>
              <p:cNvCxnSpPr/>
              <p:nvPr/>
            </p:nvCxnSpPr>
            <p:spPr>
              <a:xfrm flipH="1">
                <a:off x="4864894" y="3714750"/>
                <a:ext cx="461709" cy="990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/>
              <p:cNvCxnSpPr/>
              <p:nvPr/>
            </p:nvCxnSpPr>
            <p:spPr>
              <a:xfrm>
                <a:off x="5153587" y="4232641"/>
                <a:ext cx="59471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Полилиния 58"/>
              <p:cNvSpPr/>
              <p:nvPr/>
            </p:nvSpPr>
            <p:spPr>
              <a:xfrm>
                <a:off x="5585642" y="3710866"/>
                <a:ext cx="898145" cy="989836"/>
              </a:xfrm>
              <a:custGeom>
                <a:avLst/>
                <a:gdLst>
                  <a:gd name="connsiteX0" fmla="*/ 351849 w 689200"/>
                  <a:gd name="connsiteY0" fmla="*/ 0 h 914450"/>
                  <a:gd name="connsiteX1" fmla="*/ 14497 w 689200"/>
                  <a:gd name="connsiteY1" fmla="*/ 719091 h 914450"/>
                  <a:gd name="connsiteX2" fmla="*/ 112152 w 689200"/>
                  <a:gd name="connsiteY2" fmla="*/ 914400 h 914450"/>
                  <a:gd name="connsiteX3" fmla="*/ 564913 w 689200"/>
                  <a:gd name="connsiteY3" fmla="*/ 736847 h 914450"/>
                  <a:gd name="connsiteX4" fmla="*/ 689200 w 689200"/>
                  <a:gd name="connsiteY4" fmla="*/ 603682 h 914450"/>
                  <a:gd name="connsiteX0" fmla="*/ 351849 w 564913"/>
                  <a:gd name="connsiteY0" fmla="*/ 0 h 914450"/>
                  <a:gd name="connsiteX1" fmla="*/ 14497 w 564913"/>
                  <a:gd name="connsiteY1" fmla="*/ 719091 h 914450"/>
                  <a:gd name="connsiteX2" fmla="*/ 112152 w 564913"/>
                  <a:gd name="connsiteY2" fmla="*/ 914400 h 914450"/>
                  <a:gd name="connsiteX3" fmla="*/ 564913 w 564913"/>
                  <a:gd name="connsiteY3" fmla="*/ 736847 h 914450"/>
                  <a:gd name="connsiteX0" fmla="*/ 354358 w 665054"/>
                  <a:gd name="connsiteY0" fmla="*/ 0 h 915303"/>
                  <a:gd name="connsiteX1" fmla="*/ 17006 w 665054"/>
                  <a:gd name="connsiteY1" fmla="*/ 719091 h 915303"/>
                  <a:gd name="connsiteX2" fmla="*/ 114661 w 665054"/>
                  <a:gd name="connsiteY2" fmla="*/ 914400 h 915303"/>
                  <a:gd name="connsiteX3" fmla="*/ 665054 w 665054"/>
                  <a:gd name="connsiteY3" fmla="*/ 667643 h 915303"/>
                  <a:gd name="connsiteX0" fmla="*/ 355525 w 705362"/>
                  <a:gd name="connsiteY0" fmla="*/ 0 h 922538"/>
                  <a:gd name="connsiteX1" fmla="*/ 18173 w 705362"/>
                  <a:gd name="connsiteY1" fmla="*/ 719091 h 922538"/>
                  <a:gd name="connsiteX2" fmla="*/ 115828 w 705362"/>
                  <a:gd name="connsiteY2" fmla="*/ 914400 h 922538"/>
                  <a:gd name="connsiteX3" fmla="*/ 705362 w 705362"/>
                  <a:gd name="connsiteY3" fmla="*/ 511694 h 922538"/>
                  <a:gd name="connsiteX0" fmla="*/ 354358 w 665054"/>
                  <a:gd name="connsiteY0" fmla="*/ 0 h 920539"/>
                  <a:gd name="connsiteX1" fmla="*/ 17006 w 665054"/>
                  <a:gd name="connsiteY1" fmla="*/ 719091 h 920539"/>
                  <a:gd name="connsiteX2" fmla="*/ 114661 w 665054"/>
                  <a:gd name="connsiteY2" fmla="*/ 914400 h 920539"/>
                  <a:gd name="connsiteX3" fmla="*/ 665054 w 665054"/>
                  <a:gd name="connsiteY3" fmla="*/ 548388 h 920539"/>
                  <a:gd name="connsiteX0" fmla="*/ 362392 w 898145"/>
                  <a:gd name="connsiteY0" fmla="*/ 0 h 927951"/>
                  <a:gd name="connsiteX1" fmla="*/ 25040 w 898145"/>
                  <a:gd name="connsiteY1" fmla="*/ 719091 h 927951"/>
                  <a:gd name="connsiteX2" fmla="*/ 122695 w 898145"/>
                  <a:gd name="connsiteY2" fmla="*/ 914400 h 927951"/>
                  <a:gd name="connsiteX3" fmla="*/ 898145 w 898145"/>
                  <a:gd name="connsiteY3" fmla="*/ 419962 h 92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8145" h="927951">
                    <a:moveTo>
                      <a:pt x="362392" y="0"/>
                    </a:moveTo>
                    <a:cubicBezTo>
                      <a:pt x="213691" y="283345"/>
                      <a:pt x="64990" y="566691"/>
                      <a:pt x="25040" y="719091"/>
                    </a:cubicBezTo>
                    <a:cubicBezTo>
                      <a:pt x="-14910" y="871491"/>
                      <a:pt x="-22822" y="964255"/>
                      <a:pt x="122695" y="914400"/>
                    </a:cubicBezTo>
                    <a:cubicBezTo>
                      <a:pt x="268212" y="864545"/>
                      <a:pt x="801970" y="471748"/>
                      <a:pt x="898145" y="41996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64" name="Полилиния 63"/>
          <p:cNvSpPr/>
          <p:nvPr/>
        </p:nvSpPr>
        <p:spPr>
          <a:xfrm>
            <a:off x="4011332" y="3521660"/>
            <a:ext cx="280499" cy="528580"/>
          </a:xfrm>
          <a:custGeom>
            <a:avLst/>
            <a:gdLst>
              <a:gd name="connsiteX0" fmla="*/ 318494 w 1312793"/>
              <a:gd name="connsiteY0" fmla="*/ 1487800 h 2432595"/>
              <a:gd name="connsiteX1" fmla="*/ 780132 w 1312793"/>
              <a:gd name="connsiteY1" fmla="*/ 1026161 h 2432595"/>
              <a:gd name="connsiteX2" fmla="*/ 1161872 w 1312793"/>
              <a:gd name="connsiteY2" fmla="*/ 537889 h 2432595"/>
              <a:gd name="connsiteX3" fmla="*/ 1312793 w 1312793"/>
              <a:gd name="connsiteY3" fmla="*/ 156149 h 2432595"/>
              <a:gd name="connsiteX4" fmla="*/ 1161872 w 1312793"/>
              <a:gd name="connsiteY4" fmla="*/ 5229 h 2432595"/>
              <a:gd name="connsiteX5" fmla="*/ 860032 w 1312793"/>
              <a:gd name="connsiteY5" fmla="*/ 324825 h 2432595"/>
              <a:gd name="connsiteX6" fmla="*/ 7775 w 1312793"/>
              <a:gd name="connsiteY6" fmla="*/ 2153625 h 2432595"/>
              <a:gd name="connsiteX7" fmla="*/ 451659 w 1312793"/>
              <a:gd name="connsiteY7" fmla="*/ 2402200 h 2432595"/>
              <a:gd name="connsiteX8" fmla="*/ 691356 w 1312793"/>
              <a:gd name="connsiteY8" fmla="*/ 1913928 h 2432595"/>
              <a:gd name="connsiteX9" fmla="*/ 602579 w 1312793"/>
              <a:gd name="connsiteY9" fmla="*/ 1541066 h 2432595"/>
              <a:gd name="connsiteX10" fmla="*/ 229717 w 1312793"/>
              <a:gd name="connsiteY10" fmla="*/ 1683108 h 2432595"/>
              <a:gd name="connsiteX0" fmla="*/ 322928 w 1317227"/>
              <a:gd name="connsiteY0" fmla="*/ 1487800 h 2506226"/>
              <a:gd name="connsiteX1" fmla="*/ 784566 w 1317227"/>
              <a:gd name="connsiteY1" fmla="*/ 1026161 h 2506226"/>
              <a:gd name="connsiteX2" fmla="*/ 1166306 w 1317227"/>
              <a:gd name="connsiteY2" fmla="*/ 537889 h 2506226"/>
              <a:gd name="connsiteX3" fmla="*/ 1317227 w 1317227"/>
              <a:gd name="connsiteY3" fmla="*/ 156149 h 2506226"/>
              <a:gd name="connsiteX4" fmla="*/ 1166306 w 1317227"/>
              <a:gd name="connsiteY4" fmla="*/ 5229 h 2506226"/>
              <a:gd name="connsiteX5" fmla="*/ 864466 w 1317227"/>
              <a:gd name="connsiteY5" fmla="*/ 324825 h 2506226"/>
              <a:gd name="connsiteX6" fmla="*/ 12209 w 1317227"/>
              <a:gd name="connsiteY6" fmla="*/ 2153625 h 2506226"/>
              <a:gd name="connsiteX7" fmla="*/ 383068 w 1317227"/>
              <a:gd name="connsiteY7" fmla="*/ 2491100 h 2506226"/>
              <a:gd name="connsiteX8" fmla="*/ 695790 w 1317227"/>
              <a:gd name="connsiteY8" fmla="*/ 1913928 h 2506226"/>
              <a:gd name="connsiteX9" fmla="*/ 607013 w 1317227"/>
              <a:gd name="connsiteY9" fmla="*/ 1541066 h 2506226"/>
              <a:gd name="connsiteX10" fmla="*/ 234151 w 1317227"/>
              <a:gd name="connsiteY10" fmla="*/ 1683108 h 2506226"/>
              <a:gd name="connsiteX0" fmla="*/ 323279 w 1317578"/>
              <a:gd name="connsiteY0" fmla="*/ 1487800 h 2502195"/>
              <a:gd name="connsiteX1" fmla="*/ 784917 w 1317578"/>
              <a:gd name="connsiteY1" fmla="*/ 1026161 h 2502195"/>
              <a:gd name="connsiteX2" fmla="*/ 1166657 w 1317578"/>
              <a:gd name="connsiteY2" fmla="*/ 537889 h 2502195"/>
              <a:gd name="connsiteX3" fmla="*/ 1317578 w 1317578"/>
              <a:gd name="connsiteY3" fmla="*/ 156149 h 2502195"/>
              <a:gd name="connsiteX4" fmla="*/ 1166657 w 1317578"/>
              <a:gd name="connsiteY4" fmla="*/ 5229 h 2502195"/>
              <a:gd name="connsiteX5" fmla="*/ 864817 w 1317578"/>
              <a:gd name="connsiteY5" fmla="*/ 324825 h 2502195"/>
              <a:gd name="connsiteX6" fmla="*/ 12560 w 1317578"/>
              <a:gd name="connsiteY6" fmla="*/ 2153625 h 2502195"/>
              <a:gd name="connsiteX7" fmla="*/ 383419 w 1317578"/>
              <a:gd name="connsiteY7" fmla="*/ 2491100 h 2502195"/>
              <a:gd name="connsiteX8" fmla="*/ 765991 w 1317578"/>
              <a:gd name="connsiteY8" fmla="*/ 1974253 h 2502195"/>
              <a:gd name="connsiteX9" fmla="*/ 607364 w 1317578"/>
              <a:gd name="connsiteY9" fmla="*/ 1541066 h 2502195"/>
              <a:gd name="connsiteX10" fmla="*/ 234502 w 1317578"/>
              <a:gd name="connsiteY10" fmla="*/ 1683108 h 2502195"/>
              <a:gd name="connsiteX0" fmla="*/ 323087 w 1317386"/>
              <a:gd name="connsiteY0" fmla="*/ 1487800 h 2501360"/>
              <a:gd name="connsiteX1" fmla="*/ 784725 w 1317386"/>
              <a:gd name="connsiteY1" fmla="*/ 1026161 h 2501360"/>
              <a:gd name="connsiteX2" fmla="*/ 1166465 w 1317386"/>
              <a:gd name="connsiteY2" fmla="*/ 537889 h 2501360"/>
              <a:gd name="connsiteX3" fmla="*/ 1317386 w 1317386"/>
              <a:gd name="connsiteY3" fmla="*/ 156149 h 2501360"/>
              <a:gd name="connsiteX4" fmla="*/ 1166465 w 1317386"/>
              <a:gd name="connsiteY4" fmla="*/ 5229 h 2501360"/>
              <a:gd name="connsiteX5" fmla="*/ 864625 w 1317386"/>
              <a:gd name="connsiteY5" fmla="*/ 324825 h 2501360"/>
              <a:gd name="connsiteX6" fmla="*/ 12368 w 1317386"/>
              <a:gd name="connsiteY6" fmla="*/ 2153625 h 2501360"/>
              <a:gd name="connsiteX7" fmla="*/ 383227 w 1317386"/>
              <a:gd name="connsiteY7" fmla="*/ 2491100 h 2501360"/>
              <a:gd name="connsiteX8" fmla="*/ 727699 w 1317386"/>
              <a:gd name="connsiteY8" fmla="*/ 1986953 h 2501360"/>
              <a:gd name="connsiteX9" fmla="*/ 607172 w 1317386"/>
              <a:gd name="connsiteY9" fmla="*/ 1541066 h 2501360"/>
              <a:gd name="connsiteX10" fmla="*/ 234310 w 1317386"/>
              <a:gd name="connsiteY10" fmla="*/ 16831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07124 w 1317338"/>
              <a:gd name="connsiteY9" fmla="*/ 1541066 h 2501360"/>
              <a:gd name="connsiteX10" fmla="*/ 234262 w 1317338"/>
              <a:gd name="connsiteY10" fmla="*/ 16831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07124 w 1317338"/>
              <a:gd name="connsiteY9" fmla="*/ 1541066 h 2501360"/>
              <a:gd name="connsiteX10" fmla="*/ 221562 w 1317338"/>
              <a:gd name="connsiteY10" fmla="*/ 16196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13474 w 1317338"/>
              <a:gd name="connsiteY9" fmla="*/ 1569641 h 2501360"/>
              <a:gd name="connsiteX10" fmla="*/ 221562 w 1317338"/>
              <a:gd name="connsiteY10" fmla="*/ 16196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13474 w 1317338"/>
              <a:gd name="connsiteY9" fmla="*/ 1569641 h 2501360"/>
              <a:gd name="connsiteX10" fmla="*/ 221562 w 1317338"/>
              <a:gd name="connsiteY10" fmla="*/ 1619608 h 2501360"/>
              <a:gd name="connsiteX0" fmla="*/ 323149 w 1317448"/>
              <a:gd name="connsiteY0" fmla="*/ 1487800 h 2495717"/>
              <a:gd name="connsiteX1" fmla="*/ 784787 w 1317448"/>
              <a:gd name="connsiteY1" fmla="*/ 1026161 h 2495717"/>
              <a:gd name="connsiteX2" fmla="*/ 1166527 w 1317448"/>
              <a:gd name="connsiteY2" fmla="*/ 537889 h 2495717"/>
              <a:gd name="connsiteX3" fmla="*/ 1317448 w 1317448"/>
              <a:gd name="connsiteY3" fmla="*/ 156149 h 2495717"/>
              <a:gd name="connsiteX4" fmla="*/ 1166527 w 1317448"/>
              <a:gd name="connsiteY4" fmla="*/ 5229 h 2495717"/>
              <a:gd name="connsiteX5" fmla="*/ 864687 w 1317448"/>
              <a:gd name="connsiteY5" fmla="*/ 324825 h 2495717"/>
              <a:gd name="connsiteX6" fmla="*/ 12430 w 1317448"/>
              <a:gd name="connsiteY6" fmla="*/ 2153625 h 2495717"/>
              <a:gd name="connsiteX7" fmla="*/ 383289 w 1317448"/>
              <a:gd name="connsiteY7" fmla="*/ 2491100 h 2495717"/>
              <a:gd name="connsiteX8" fmla="*/ 740461 w 1317448"/>
              <a:gd name="connsiteY8" fmla="*/ 2075853 h 2495717"/>
              <a:gd name="connsiteX9" fmla="*/ 613584 w 1317448"/>
              <a:gd name="connsiteY9" fmla="*/ 1569641 h 2495717"/>
              <a:gd name="connsiteX10" fmla="*/ 221672 w 1317448"/>
              <a:gd name="connsiteY10" fmla="*/ 1619608 h 2495717"/>
              <a:gd name="connsiteX0" fmla="*/ 323149 w 1317448"/>
              <a:gd name="connsiteY0" fmla="*/ 1487800 h 2495717"/>
              <a:gd name="connsiteX1" fmla="*/ 784787 w 1317448"/>
              <a:gd name="connsiteY1" fmla="*/ 1026161 h 2495717"/>
              <a:gd name="connsiteX2" fmla="*/ 1166527 w 1317448"/>
              <a:gd name="connsiteY2" fmla="*/ 537889 h 2495717"/>
              <a:gd name="connsiteX3" fmla="*/ 1317448 w 1317448"/>
              <a:gd name="connsiteY3" fmla="*/ 156149 h 2495717"/>
              <a:gd name="connsiteX4" fmla="*/ 1166527 w 1317448"/>
              <a:gd name="connsiteY4" fmla="*/ 5229 h 2495717"/>
              <a:gd name="connsiteX5" fmla="*/ 864687 w 1317448"/>
              <a:gd name="connsiteY5" fmla="*/ 324825 h 2495717"/>
              <a:gd name="connsiteX6" fmla="*/ 12430 w 1317448"/>
              <a:gd name="connsiteY6" fmla="*/ 2153625 h 2495717"/>
              <a:gd name="connsiteX7" fmla="*/ 383289 w 1317448"/>
              <a:gd name="connsiteY7" fmla="*/ 2491100 h 2495717"/>
              <a:gd name="connsiteX8" fmla="*/ 740461 w 1317448"/>
              <a:gd name="connsiteY8" fmla="*/ 2075853 h 2495717"/>
              <a:gd name="connsiteX9" fmla="*/ 613584 w 1317448"/>
              <a:gd name="connsiteY9" fmla="*/ 1569641 h 2495717"/>
              <a:gd name="connsiteX10" fmla="*/ 221672 w 1317448"/>
              <a:gd name="connsiteY10" fmla="*/ 1619608 h 2495717"/>
              <a:gd name="connsiteX0" fmla="*/ 323102 w 1317401"/>
              <a:gd name="connsiteY0" fmla="*/ 1487800 h 2495333"/>
              <a:gd name="connsiteX1" fmla="*/ 784740 w 1317401"/>
              <a:gd name="connsiteY1" fmla="*/ 1026161 h 2495333"/>
              <a:gd name="connsiteX2" fmla="*/ 1166480 w 1317401"/>
              <a:gd name="connsiteY2" fmla="*/ 537889 h 2495333"/>
              <a:gd name="connsiteX3" fmla="*/ 1317401 w 1317401"/>
              <a:gd name="connsiteY3" fmla="*/ 156149 h 2495333"/>
              <a:gd name="connsiteX4" fmla="*/ 1166480 w 1317401"/>
              <a:gd name="connsiteY4" fmla="*/ 5229 h 2495333"/>
              <a:gd name="connsiteX5" fmla="*/ 864640 w 1317401"/>
              <a:gd name="connsiteY5" fmla="*/ 324825 h 2495333"/>
              <a:gd name="connsiteX6" fmla="*/ 12383 w 1317401"/>
              <a:gd name="connsiteY6" fmla="*/ 2153625 h 2495333"/>
              <a:gd name="connsiteX7" fmla="*/ 383242 w 1317401"/>
              <a:gd name="connsiteY7" fmla="*/ 2491100 h 2495333"/>
              <a:gd name="connsiteX8" fmla="*/ 730889 w 1317401"/>
              <a:gd name="connsiteY8" fmla="*/ 2082203 h 2495333"/>
              <a:gd name="connsiteX9" fmla="*/ 613537 w 1317401"/>
              <a:gd name="connsiteY9" fmla="*/ 1569641 h 2495333"/>
              <a:gd name="connsiteX10" fmla="*/ 221625 w 1317401"/>
              <a:gd name="connsiteY10" fmla="*/ 1619608 h 2495333"/>
              <a:gd name="connsiteX0" fmla="*/ 259602 w 1317401"/>
              <a:gd name="connsiteY0" fmla="*/ 1541775 h 2495333"/>
              <a:gd name="connsiteX1" fmla="*/ 784740 w 1317401"/>
              <a:gd name="connsiteY1" fmla="*/ 1026161 h 2495333"/>
              <a:gd name="connsiteX2" fmla="*/ 1166480 w 1317401"/>
              <a:gd name="connsiteY2" fmla="*/ 537889 h 2495333"/>
              <a:gd name="connsiteX3" fmla="*/ 1317401 w 1317401"/>
              <a:gd name="connsiteY3" fmla="*/ 156149 h 2495333"/>
              <a:gd name="connsiteX4" fmla="*/ 1166480 w 1317401"/>
              <a:gd name="connsiteY4" fmla="*/ 5229 h 2495333"/>
              <a:gd name="connsiteX5" fmla="*/ 864640 w 1317401"/>
              <a:gd name="connsiteY5" fmla="*/ 324825 h 2495333"/>
              <a:gd name="connsiteX6" fmla="*/ 12383 w 1317401"/>
              <a:gd name="connsiteY6" fmla="*/ 2153625 h 2495333"/>
              <a:gd name="connsiteX7" fmla="*/ 383242 w 1317401"/>
              <a:gd name="connsiteY7" fmla="*/ 2491100 h 2495333"/>
              <a:gd name="connsiteX8" fmla="*/ 730889 w 1317401"/>
              <a:gd name="connsiteY8" fmla="*/ 2082203 h 2495333"/>
              <a:gd name="connsiteX9" fmla="*/ 613537 w 1317401"/>
              <a:gd name="connsiteY9" fmla="*/ 1569641 h 2495333"/>
              <a:gd name="connsiteX10" fmla="*/ 221625 w 1317401"/>
              <a:gd name="connsiteY10" fmla="*/ 1619608 h 2495333"/>
              <a:gd name="connsiteX0" fmla="*/ 259602 w 1317401"/>
              <a:gd name="connsiteY0" fmla="*/ 1537917 h 2491475"/>
              <a:gd name="connsiteX1" fmla="*/ 784740 w 1317401"/>
              <a:gd name="connsiteY1" fmla="*/ 1022303 h 2491475"/>
              <a:gd name="connsiteX2" fmla="*/ 1166480 w 1317401"/>
              <a:gd name="connsiteY2" fmla="*/ 534031 h 2491475"/>
              <a:gd name="connsiteX3" fmla="*/ 1317401 w 1317401"/>
              <a:gd name="connsiteY3" fmla="*/ 152291 h 2491475"/>
              <a:gd name="connsiteX4" fmla="*/ 1166480 w 1317401"/>
              <a:gd name="connsiteY4" fmla="*/ 1371 h 2491475"/>
              <a:gd name="connsiteX5" fmla="*/ 864640 w 1317401"/>
              <a:gd name="connsiteY5" fmla="*/ 320967 h 2491475"/>
              <a:gd name="connsiteX6" fmla="*/ 12383 w 1317401"/>
              <a:gd name="connsiteY6" fmla="*/ 2149767 h 2491475"/>
              <a:gd name="connsiteX7" fmla="*/ 383242 w 1317401"/>
              <a:gd name="connsiteY7" fmla="*/ 2487242 h 2491475"/>
              <a:gd name="connsiteX8" fmla="*/ 730889 w 1317401"/>
              <a:gd name="connsiteY8" fmla="*/ 2078345 h 2491475"/>
              <a:gd name="connsiteX9" fmla="*/ 613537 w 1317401"/>
              <a:gd name="connsiteY9" fmla="*/ 1565783 h 2491475"/>
              <a:gd name="connsiteX10" fmla="*/ 221625 w 1317401"/>
              <a:gd name="connsiteY10" fmla="*/ 1615750 h 2491475"/>
              <a:gd name="connsiteX0" fmla="*/ 247220 w 1305019"/>
              <a:gd name="connsiteY0" fmla="*/ 1537917 h 2493118"/>
              <a:gd name="connsiteX1" fmla="*/ 772358 w 1305019"/>
              <a:gd name="connsiteY1" fmla="*/ 1022303 h 2493118"/>
              <a:gd name="connsiteX2" fmla="*/ 1154098 w 1305019"/>
              <a:gd name="connsiteY2" fmla="*/ 534031 h 2493118"/>
              <a:gd name="connsiteX3" fmla="*/ 1305019 w 1305019"/>
              <a:gd name="connsiteY3" fmla="*/ 152291 h 2493118"/>
              <a:gd name="connsiteX4" fmla="*/ 1154098 w 1305019"/>
              <a:gd name="connsiteY4" fmla="*/ 1371 h 2493118"/>
              <a:gd name="connsiteX5" fmla="*/ 852258 w 1305019"/>
              <a:gd name="connsiteY5" fmla="*/ 320967 h 2493118"/>
              <a:gd name="connsiteX6" fmla="*/ 1 w 1305019"/>
              <a:gd name="connsiteY6" fmla="*/ 2149767 h 2493118"/>
              <a:gd name="connsiteX7" fmla="*/ 370860 w 1305019"/>
              <a:gd name="connsiteY7" fmla="*/ 2487242 h 2493118"/>
              <a:gd name="connsiteX8" fmla="*/ 718507 w 1305019"/>
              <a:gd name="connsiteY8" fmla="*/ 2078345 h 2493118"/>
              <a:gd name="connsiteX9" fmla="*/ 601155 w 1305019"/>
              <a:gd name="connsiteY9" fmla="*/ 1565783 h 2493118"/>
              <a:gd name="connsiteX10" fmla="*/ 209243 w 1305019"/>
              <a:gd name="connsiteY10" fmla="*/ 1615750 h 2493118"/>
              <a:gd name="connsiteX0" fmla="*/ 258490 w 1316289"/>
              <a:gd name="connsiteY0" fmla="*/ 1541775 h 2495333"/>
              <a:gd name="connsiteX1" fmla="*/ 783628 w 1316289"/>
              <a:gd name="connsiteY1" fmla="*/ 1026161 h 2495333"/>
              <a:gd name="connsiteX2" fmla="*/ 1165368 w 1316289"/>
              <a:gd name="connsiteY2" fmla="*/ 537889 h 2495333"/>
              <a:gd name="connsiteX3" fmla="*/ 1316289 w 1316289"/>
              <a:gd name="connsiteY3" fmla="*/ 156149 h 2495333"/>
              <a:gd name="connsiteX4" fmla="*/ 1165368 w 1316289"/>
              <a:gd name="connsiteY4" fmla="*/ 5229 h 2495333"/>
              <a:gd name="connsiteX5" fmla="*/ 836895 w 1316289"/>
              <a:gd name="connsiteY5" fmla="*/ 324825 h 2495333"/>
              <a:gd name="connsiteX6" fmla="*/ 11271 w 1316289"/>
              <a:gd name="connsiteY6" fmla="*/ 2153625 h 2495333"/>
              <a:gd name="connsiteX7" fmla="*/ 382130 w 1316289"/>
              <a:gd name="connsiteY7" fmla="*/ 2491100 h 2495333"/>
              <a:gd name="connsiteX8" fmla="*/ 729777 w 1316289"/>
              <a:gd name="connsiteY8" fmla="*/ 2082203 h 2495333"/>
              <a:gd name="connsiteX9" fmla="*/ 612425 w 1316289"/>
              <a:gd name="connsiteY9" fmla="*/ 1569641 h 2495333"/>
              <a:gd name="connsiteX10" fmla="*/ 220513 w 1316289"/>
              <a:gd name="connsiteY10" fmla="*/ 1619608 h 2495333"/>
              <a:gd name="connsiteX0" fmla="*/ 258490 w 1316289"/>
              <a:gd name="connsiteY0" fmla="*/ 1540525 h 2494083"/>
              <a:gd name="connsiteX1" fmla="*/ 783628 w 1316289"/>
              <a:gd name="connsiteY1" fmla="*/ 1024911 h 2494083"/>
              <a:gd name="connsiteX2" fmla="*/ 1165368 w 1316289"/>
              <a:gd name="connsiteY2" fmla="*/ 536639 h 2494083"/>
              <a:gd name="connsiteX3" fmla="*/ 1316289 w 1316289"/>
              <a:gd name="connsiteY3" fmla="*/ 154899 h 2494083"/>
              <a:gd name="connsiteX4" fmla="*/ 1165368 w 1316289"/>
              <a:gd name="connsiteY4" fmla="*/ 3979 h 2494083"/>
              <a:gd name="connsiteX5" fmla="*/ 836895 w 1316289"/>
              <a:gd name="connsiteY5" fmla="*/ 323575 h 2494083"/>
              <a:gd name="connsiteX6" fmla="*/ 11271 w 1316289"/>
              <a:gd name="connsiteY6" fmla="*/ 2152375 h 2494083"/>
              <a:gd name="connsiteX7" fmla="*/ 382130 w 1316289"/>
              <a:gd name="connsiteY7" fmla="*/ 2489850 h 2494083"/>
              <a:gd name="connsiteX8" fmla="*/ 729777 w 1316289"/>
              <a:gd name="connsiteY8" fmla="*/ 2080953 h 2494083"/>
              <a:gd name="connsiteX9" fmla="*/ 612425 w 1316289"/>
              <a:gd name="connsiteY9" fmla="*/ 1568391 h 2494083"/>
              <a:gd name="connsiteX10" fmla="*/ 220513 w 1316289"/>
              <a:gd name="connsiteY10" fmla="*/ 1618358 h 2494083"/>
              <a:gd name="connsiteX0" fmla="*/ 257738 w 1315537"/>
              <a:gd name="connsiteY0" fmla="*/ 1540525 h 2491741"/>
              <a:gd name="connsiteX1" fmla="*/ 782876 w 1315537"/>
              <a:gd name="connsiteY1" fmla="*/ 1024911 h 2491741"/>
              <a:gd name="connsiteX2" fmla="*/ 1164616 w 1315537"/>
              <a:gd name="connsiteY2" fmla="*/ 536639 h 2491741"/>
              <a:gd name="connsiteX3" fmla="*/ 1315537 w 1315537"/>
              <a:gd name="connsiteY3" fmla="*/ 154899 h 2491741"/>
              <a:gd name="connsiteX4" fmla="*/ 1164616 w 1315537"/>
              <a:gd name="connsiteY4" fmla="*/ 3979 h 2491741"/>
              <a:gd name="connsiteX5" fmla="*/ 836143 w 1315537"/>
              <a:gd name="connsiteY5" fmla="*/ 323575 h 2491741"/>
              <a:gd name="connsiteX6" fmla="*/ 10519 w 1315537"/>
              <a:gd name="connsiteY6" fmla="*/ 2152375 h 2491741"/>
              <a:gd name="connsiteX7" fmla="*/ 381378 w 1315537"/>
              <a:gd name="connsiteY7" fmla="*/ 2489850 h 2491741"/>
              <a:gd name="connsiteX8" fmla="*/ 556997 w 1315537"/>
              <a:gd name="connsiteY8" fmla="*/ 2121432 h 2491741"/>
              <a:gd name="connsiteX9" fmla="*/ 611673 w 1315537"/>
              <a:gd name="connsiteY9" fmla="*/ 1568391 h 2491741"/>
              <a:gd name="connsiteX10" fmla="*/ 219761 w 1315537"/>
              <a:gd name="connsiteY10" fmla="*/ 1618358 h 2491741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618107 w 1321971"/>
              <a:gd name="connsiteY9" fmla="*/ 1568391 h 2463838"/>
              <a:gd name="connsiteX10" fmla="*/ 226195 w 1321971"/>
              <a:gd name="connsiteY10" fmla="*/ 1618358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780018 w 1321971"/>
              <a:gd name="connsiteY9" fmla="*/ 1760658 h 2463838"/>
              <a:gd name="connsiteX10" fmla="*/ 226195 w 1321971"/>
              <a:gd name="connsiteY10" fmla="*/ 1618358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780018 w 1321971"/>
              <a:gd name="connsiteY9" fmla="*/ 1760658 h 2463838"/>
              <a:gd name="connsiteX10" fmla="*/ 1116709 w 1321971"/>
              <a:gd name="connsiteY10" fmla="*/ 1749915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446077 w 1321971"/>
              <a:gd name="connsiteY9" fmla="*/ 1902328 h 2463838"/>
              <a:gd name="connsiteX10" fmla="*/ 1116709 w 1321971"/>
              <a:gd name="connsiteY10" fmla="*/ 1749915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446077 w 1321971"/>
              <a:gd name="connsiteY9" fmla="*/ 1902328 h 2463838"/>
              <a:gd name="connsiteX10" fmla="*/ 863719 w 1321971"/>
              <a:gd name="connsiteY10" fmla="*/ 1871348 h 2463838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32384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33164 w 1321771"/>
              <a:gd name="connsiteY10" fmla="*/ 1921944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33164 w 1321771"/>
              <a:gd name="connsiteY10" fmla="*/ 1921944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53405 w 1321771"/>
              <a:gd name="connsiteY10" fmla="*/ 1840989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634238 w 1321771"/>
              <a:gd name="connsiteY10" fmla="*/ 1837835 h 2460251"/>
              <a:gd name="connsiteX11" fmla="*/ 853405 w 1321771"/>
              <a:gd name="connsiteY11" fmla="*/ 1840989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654475 w 1321771"/>
              <a:gd name="connsiteY10" fmla="*/ 1898550 h 2460251"/>
              <a:gd name="connsiteX11" fmla="*/ 853405 w 1321771"/>
              <a:gd name="connsiteY11" fmla="*/ 1840989 h 246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1771" h="2460251">
                <a:moveTo>
                  <a:pt x="263972" y="1540525"/>
                </a:moveTo>
                <a:cubicBezTo>
                  <a:pt x="424509" y="1388864"/>
                  <a:pt x="637964" y="1192225"/>
                  <a:pt x="789110" y="1024911"/>
                </a:cubicBezTo>
                <a:cubicBezTo>
                  <a:pt x="940256" y="857597"/>
                  <a:pt x="1082073" y="681641"/>
                  <a:pt x="1170850" y="536639"/>
                </a:cubicBezTo>
                <a:cubicBezTo>
                  <a:pt x="1259627" y="391637"/>
                  <a:pt x="1321771" y="243676"/>
                  <a:pt x="1321771" y="154899"/>
                </a:cubicBezTo>
                <a:cubicBezTo>
                  <a:pt x="1321771" y="66122"/>
                  <a:pt x="1224116" y="11377"/>
                  <a:pt x="1170850" y="3979"/>
                </a:cubicBezTo>
                <a:cubicBezTo>
                  <a:pt x="1117584" y="-3419"/>
                  <a:pt x="1034727" y="-34491"/>
                  <a:pt x="842377" y="323575"/>
                </a:cubicBezTo>
                <a:cubicBezTo>
                  <a:pt x="650027" y="681641"/>
                  <a:pt x="106039" y="1796389"/>
                  <a:pt x="16753" y="2152375"/>
                </a:cubicBezTo>
                <a:cubicBezTo>
                  <a:pt x="-72533" y="2508361"/>
                  <a:pt x="220076" y="2455652"/>
                  <a:pt x="306658" y="2459490"/>
                </a:cubicBezTo>
                <a:cubicBezTo>
                  <a:pt x="393240" y="2463328"/>
                  <a:pt x="513042" y="2270511"/>
                  <a:pt x="536245" y="2175402"/>
                </a:cubicBezTo>
                <a:cubicBezTo>
                  <a:pt x="559448" y="2080293"/>
                  <a:pt x="426172" y="1934977"/>
                  <a:pt x="445877" y="1888835"/>
                </a:cubicBezTo>
                <a:cubicBezTo>
                  <a:pt x="465582" y="1842693"/>
                  <a:pt x="586554" y="1906524"/>
                  <a:pt x="654475" y="1898550"/>
                </a:cubicBezTo>
                <a:cubicBezTo>
                  <a:pt x="722396" y="1890576"/>
                  <a:pt x="816877" y="1840463"/>
                  <a:pt x="853405" y="184098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9" t="45014" r="65308" b="47903"/>
          <a:stretch/>
        </p:blipFill>
        <p:spPr>
          <a:xfrm>
            <a:off x="2473993" y="3627056"/>
            <a:ext cx="772634" cy="579477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1" t="44184" r="39377" b="40771"/>
          <a:stretch/>
        </p:blipFill>
        <p:spPr>
          <a:xfrm>
            <a:off x="4648743" y="3141762"/>
            <a:ext cx="997527" cy="1036763"/>
          </a:xfrm>
          <a:prstGeom prst="rect">
            <a:avLst/>
          </a:prstGeom>
        </p:spPr>
      </p:pic>
      <p:grpSp>
        <p:nvGrpSpPr>
          <p:cNvPr id="67" name="Группа 8">
            <a:extLst>
              <a:ext uri="{FF2B5EF4-FFF2-40B4-BE49-F238E27FC236}">
                <a16:creationId xmlns="" xmlns:a16="http://schemas.microsoft.com/office/drawing/2014/main" id="{FDA0E98F-28F3-401A-A55A-017DCACCF4B2}"/>
              </a:ext>
            </a:extLst>
          </p:cNvPr>
          <p:cNvGrpSpPr/>
          <p:nvPr/>
        </p:nvGrpSpPr>
        <p:grpSpPr>
          <a:xfrm>
            <a:off x="5297970" y="3802907"/>
            <a:ext cx="461638" cy="504354"/>
            <a:chOff x="4272372" y="3725445"/>
            <a:chExt cx="2092053" cy="2377064"/>
          </a:xfrm>
        </p:grpSpPr>
        <p:sp>
          <p:nvSpPr>
            <p:cNvPr id="68" name="Полилиния 1">
              <a:extLst>
                <a:ext uri="{FF2B5EF4-FFF2-40B4-BE49-F238E27FC236}">
                  <a16:creationId xmlns="" xmlns:a16="http://schemas.microsoft.com/office/drawing/2014/main" id="{283EA780-20B7-48F8-BD47-BEA3FBAC5475}"/>
                </a:ext>
              </a:extLst>
            </p:cNvPr>
            <p:cNvSpPr/>
            <p:nvPr/>
          </p:nvSpPr>
          <p:spPr>
            <a:xfrm>
              <a:off x="4272372" y="3733798"/>
              <a:ext cx="1072882" cy="2368711"/>
            </a:xfrm>
            <a:custGeom>
              <a:avLst/>
              <a:gdLst>
                <a:gd name="connsiteX0" fmla="*/ 479394 w 479394"/>
                <a:gd name="connsiteY0" fmla="*/ 0 h 1047565"/>
                <a:gd name="connsiteX1" fmla="*/ 0 w 479394"/>
                <a:gd name="connsiteY1" fmla="*/ 1047565 h 1047565"/>
                <a:gd name="connsiteX0" fmla="*/ 438364 w 438364"/>
                <a:gd name="connsiteY0" fmla="*/ 0 h 968843"/>
                <a:gd name="connsiteX1" fmla="*/ 0 w 438364"/>
                <a:gd name="connsiteY1" fmla="*/ 968843 h 9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8364" h="968843">
                  <a:moveTo>
                    <a:pt x="438364" y="0"/>
                  </a:moveTo>
                  <a:cubicBezTo>
                    <a:pt x="278566" y="349188"/>
                    <a:pt x="159798" y="619655"/>
                    <a:pt x="0" y="96884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олилиния 6">
              <a:extLst>
                <a:ext uri="{FF2B5EF4-FFF2-40B4-BE49-F238E27FC236}">
                  <a16:creationId xmlns="" xmlns:a16="http://schemas.microsoft.com/office/drawing/2014/main" id="{89CB45B7-58CB-44AE-A162-E0BC18B9FA55}"/>
                </a:ext>
              </a:extLst>
            </p:cNvPr>
            <p:cNvSpPr/>
            <p:nvPr/>
          </p:nvSpPr>
          <p:spPr>
            <a:xfrm>
              <a:off x="5102633" y="3725445"/>
              <a:ext cx="1261792" cy="982530"/>
            </a:xfrm>
            <a:custGeom>
              <a:avLst/>
              <a:gdLst>
                <a:gd name="connsiteX0" fmla="*/ 0 w 1518082"/>
                <a:gd name="connsiteY0" fmla="*/ 1012196 h 1012196"/>
                <a:gd name="connsiteX1" fmla="*/ 221942 w 1518082"/>
                <a:gd name="connsiteY1" fmla="*/ 541679 h 1012196"/>
                <a:gd name="connsiteX2" fmla="*/ 514905 w 1518082"/>
                <a:gd name="connsiteY2" fmla="*/ 186572 h 1012196"/>
                <a:gd name="connsiteX3" fmla="*/ 905522 w 1518082"/>
                <a:gd name="connsiteY3" fmla="*/ 141 h 1012196"/>
                <a:gd name="connsiteX4" fmla="*/ 1029810 w 1518082"/>
                <a:gd name="connsiteY4" fmla="*/ 213205 h 1012196"/>
                <a:gd name="connsiteX5" fmla="*/ 772357 w 1518082"/>
                <a:gd name="connsiteY5" fmla="*/ 754743 h 1012196"/>
                <a:gd name="connsiteX6" fmla="*/ 949911 w 1518082"/>
                <a:gd name="connsiteY6" fmla="*/ 1003318 h 1012196"/>
                <a:gd name="connsiteX7" fmla="*/ 1518082 w 1518082"/>
                <a:gd name="connsiteY7" fmla="*/ 523924 h 1012196"/>
                <a:gd name="connsiteX0" fmla="*/ 0 w 1296140"/>
                <a:gd name="connsiteY0" fmla="*/ 541679 h 1009277"/>
                <a:gd name="connsiteX1" fmla="*/ 292963 w 1296140"/>
                <a:gd name="connsiteY1" fmla="*/ 186572 h 1009277"/>
                <a:gd name="connsiteX2" fmla="*/ 683580 w 1296140"/>
                <a:gd name="connsiteY2" fmla="*/ 141 h 1009277"/>
                <a:gd name="connsiteX3" fmla="*/ 807868 w 1296140"/>
                <a:gd name="connsiteY3" fmla="*/ 213205 h 1009277"/>
                <a:gd name="connsiteX4" fmla="*/ 550415 w 1296140"/>
                <a:gd name="connsiteY4" fmla="*/ 754743 h 1009277"/>
                <a:gd name="connsiteX5" fmla="*/ 727969 w 1296140"/>
                <a:gd name="connsiteY5" fmla="*/ 1003318 h 1009277"/>
                <a:gd name="connsiteX6" fmla="*/ 1296140 w 1296140"/>
                <a:gd name="connsiteY6" fmla="*/ 523924 h 100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6140" h="1009277">
                  <a:moveTo>
                    <a:pt x="0" y="541679"/>
                  </a:moveTo>
                  <a:cubicBezTo>
                    <a:pt x="85817" y="404075"/>
                    <a:pt x="179033" y="276828"/>
                    <a:pt x="292963" y="186572"/>
                  </a:cubicBezTo>
                  <a:cubicBezTo>
                    <a:pt x="406893" y="96316"/>
                    <a:pt x="597762" y="-4298"/>
                    <a:pt x="683580" y="141"/>
                  </a:cubicBezTo>
                  <a:cubicBezTo>
                    <a:pt x="769398" y="4580"/>
                    <a:pt x="830062" y="87438"/>
                    <a:pt x="807868" y="213205"/>
                  </a:cubicBezTo>
                  <a:cubicBezTo>
                    <a:pt x="785674" y="338972"/>
                    <a:pt x="563732" y="623057"/>
                    <a:pt x="550415" y="754743"/>
                  </a:cubicBezTo>
                  <a:cubicBezTo>
                    <a:pt x="537099" y="886428"/>
                    <a:pt x="603682" y="1041788"/>
                    <a:pt x="727969" y="1003318"/>
                  </a:cubicBezTo>
                  <a:cubicBezTo>
                    <a:pt x="852256" y="964848"/>
                    <a:pt x="1074198" y="744386"/>
                    <a:pt x="1296140" y="52392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5722293" y="3427643"/>
            <a:ext cx="595996" cy="628327"/>
            <a:chOff x="3202781" y="3081825"/>
            <a:chExt cx="685640" cy="543548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3550939" y="3081825"/>
              <a:ext cx="337482" cy="537417"/>
              <a:chOff x="4940094" y="1763716"/>
              <a:chExt cx="316912" cy="504660"/>
            </a:xfrm>
          </p:grpSpPr>
          <p:sp>
            <p:nvSpPr>
              <p:cNvPr id="76" name="Полилиния 75"/>
              <p:cNvSpPr/>
              <p:nvPr/>
            </p:nvSpPr>
            <p:spPr>
              <a:xfrm>
                <a:off x="4956382" y="2052638"/>
                <a:ext cx="174151" cy="215738"/>
              </a:xfrm>
              <a:custGeom>
                <a:avLst/>
                <a:gdLst>
                  <a:gd name="connsiteX0" fmla="*/ 76406 w 157369"/>
                  <a:gd name="connsiteY0" fmla="*/ 0 h 198988"/>
                  <a:gd name="connsiteX1" fmla="*/ 206 w 157369"/>
                  <a:gd name="connsiteY1" fmla="*/ 161925 h 198988"/>
                  <a:gd name="connsiteX2" fmla="*/ 57356 w 157369"/>
                  <a:gd name="connsiteY2" fmla="*/ 195262 h 198988"/>
                  <a:gd name="connsiteX3" fmla="*/ 157369 w 157369"/>
                  <a:gd name="connsiteY3" fmla="*/ 100012 h 198988"/>
                  <a:gd name="connsiteX0" fmla="*/ 76406 w 148381"/>
                  <a:gd name="connsiteY0" fmla="*/ 0 h 198988"/>
                  <a:gd name="connsiteX1" fmla="*/ 206 w 148381"/>
                  <a:gd name="connsiteY1" fmla="*/ 161925 h 198988"/>
                  <a:gd name="connsiteX2" fmla="*/ 57356 w 148381"/>
                  <a:gd name="connsiteY2" fmla="*/ 195262 h 198988"/>
                  <a:gd name="connsiteX3" fmla="*/ 148381 w 148381"/>
                  <a:gd name="connsiteY3" fmla="*/ 150944 h 198988"/>
                  <a:gd name="connsiteX0" fmla="*/ 76406 w 148381"/>
                  <a:gd name="connsiteY0" fmla="*/ 0 h 198988"/>
                  <a:gd name="connsiteX1" fmla="*/ 206 w 148381"/>
                  <a:gd name="connsiteY1" fmla="*/ 161925 h 198988"/>
                  <a:gd name="connsiteX2" fmla="*/ 57356 w 148381"/>
                  <a:gd name="connsiteY2" fmla="*/ 195262 h 198988"/>
                  <a:gd name="connsiteX3" fmla="*/ 148381 w 148381"/>
                  <a:gd name="connsiteY3" fmla="*/ 150944 h 198988"/>
                  <a:gd name="connsiteX0" fmla="*/ 76406 w 148381"/>
                  <a:gd name="connsiteY0" fmla="*/ 0 h 199745"/>
                  <a:gd name="connsiteX1" fmla="*/ 206 w 148381"/>
                  <a:gd name="connsiteY1" fmla="*/ 166396 h 199745"/>
                  <a:gd name="connsiteX2" fmla="*/ 57356 w 148381"/>
                  <a:gd name="connsiteY2" fmla="*/ 195262 h 199745"/>
                  <a:gd name="connsiteX3" fmla="*/ 148381 w 148381"/>
                  <a:gd name="connsiteY3" fmla="*/ 150944 h 199745"/>
                  <a:gd name="connsiteX0" fmla="*/ 77579 w 149554"/>
                  <a:gd name="connsiteY0" fmla="*/ 0 h 215738"/>
                  <a:gd name="connsiteX1" fmla="*/ 1379 w 149554"/>
                  <a:gd name="connsiteY1" fmla="*/ 166396 h 215738"/>
                  <a:gd name="connsiteX2" fmla="*/ 38403 w 149554"/>
                  <a:gd name="connsiteY2" fmla="*/ 213151 h 215738"/>
                  <a:gd name="connsiteX3" fmla="*/ 149554 w 149554"/>
                  <a:gd name="connsiteY3" fmla="*/ 150944 h 215738"/>
                  <a:gd name="connsiteX0" fmla="*/ 77579 w 174151"/>
                  <a:gd name="connsiteY0" fmla="*/ 0 h 215738"/>
                  <a:gd name="connsiteX1" fmla="*/ 1379 w 174151"/>
                  <a:gd name="connsiteY1" fmla="*/ 166396 h 215738"/>
                  <a:gd name="connsiteX2" fmla="*/ 38403 w 174151"/>
                  <a:gd name="connsiteY2" fmla="*/ 213151 h 215738"/>
                  <a:gd name="connsiteX3" fmla="*/ 174151 w 174151"/>
                  <a:gd name="connsiteY3" fmla="*/ 139763 h 21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151" h="215738">
                    <a:moveTo>
                      <a:pt x="77579" y="0"/>
                    </a:moveTo>
                    <a:cubicBezTo>
                      <a:pt x="41066" y="64690"/>
                      <a:pt x="7908" y="130871"/>
                      <a:pt x="1379" y="166396"/>
                    </a:cubicBezTo>
                    <a:cubicBezTo>
                      <a:pt x="-5150" y="201921"/>
                      <a:pt x="12209" y="223470"/>
                      <a:pt x="38403" y="213151"/>
                    </a:cubicBezTo>
                    <a:cubicBezTo>
                      <a:pt x="64597" y="202832"/>
                      <a:pt x="125257" y="167249"/>
                      <a:pt x="174151" y="139763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940094" y="1763716"/>
                <a:ext cx="3169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1400" dirty="0"/>
                  <a:t>.</a:t>
                </a:r>
                <a:endParaRPr lang="ru-RU" sz="1400" dirty="0"/>
              </a:p>
            </p:txBody>
          </p:sp>
        </p:grpSp>
        <p:grpSp>
          <p:nvGrpSpPr>
            <p:cNvPr id="72" name="Группа 71"/>
            <p:cNvGrpSpPr/>
            <p:nvPr/>
          </p:nvGrpSpPr>
          <p:grpSpPr>
            <a:xfrm>
              <a:off x="3202781" y="3383364"/>
              <a:ext cx="393960" cy="242009"/>
              <a:chOff x="4864894" y="3710866"/>
              <a:chExt cx="1618893" cy="994484"/>
            </a:xfrm>
          </p:grpSpPr>
          <p:cxnSp>
            <p:nvCxnSpPr>
              <p:cNvPr id="73" name="Прямая соединительная линия 72"/>
              <p:cNvCxnSpPr/>
              <p:nvPr/>
            </p:nvCxnSpPr>
            <p:spPr>
              <a:xfrm flipH="1">
                <a:off x="4864894" y="3714750"/>
                <a:ext cx="461709" cy="990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Прямая соединительная линия 73"/>
              <p:cNvCxnSpPr/>
              <p:nvPr/>
            </p:nvCxnSpPr>
            <p:spPr>
              <a:xfrm>
                <a:off x="5153587" y="4232641"/>
                <a:ext cx="59471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Полилиния 74"/>
              <p:cNvSpPr/>
              <p:nvPr/>
            </p:nvSpPr>
            <p:spPr>
              <a:xfrm>
                <a:off x="5585642" y="3710866"/>
                <a:ext cx="898145" cy="989836"/>
              </a:xfrm>
              <a:custGeom>
                <a:avLst/>
                <a:gdLst>
                  <a:gd name="connsiteX0" fmla="*/ 351849 w 689200"/>
                  <a:gd name="connsiteY0" fmla="*/ 0 h 914450"/>
                  <a:gd name="connsiteX1" fmla="*/ 14497 w 689200"/>
                  <a:gd name="connsiteY1" fmla="*/ 719091 h 914450"/>
                  <a:gd name="connsiteX2" fmla="*/ 112152 w 689200"/>
                  <a:gd name="connsiteY2" fmla="*/ 914400 h 914450"/>
                  <a:gd name="connsiteX3" fmla="*/ 564913 w 689200"/>
                  <a:gd name="connsiteY3" fmla="*/ 736847 h 914450"/>
                  <a:gd name="connsiteX4" fmla="*/ 689200 w 689200"/>
                  <a:gd name="connsiteY4" fmla="*/ 603682 h 914450"/>
                  <a:gd name="connsiteX0" fmla="*/ 351849 w 564913"/>
                  <a:gd name="connsiteY0" fmla="*/ 0 h 914450"/>
                  <a:gd name="connsiteX1" fmla="*/ 14497 w 564913"/>
                  <a:gd name="connsiteY1" fmla="*/ 719091 h 914450"/>
                  <a:gd name="connsiteX2" fmla="*/ 112152 w 564913"/>
                  <a:gd name="connsiteY2" fmla="*/ 914400 h 914450"/>
                  <a:gd name="connsiteX3" fmla="*/ 564913 w 564913"/>
                  <a:gd name="connsiteY3" fmla="*/ 736847 h 914450"/>
                  <a:gd name="connsiteX0" fmla="*/ 354358 w 665054"/>
                  <a:gd name="connsiteY0" fmla="*/ 0 h 915303"/>
                  <a:gd name="connsiteX1" fmla="*/ 17006 w 665054"/>
                  <a:gd name="connsiteY1" fmla="*/ 719091 h 915303"/>
                  <a:gd name="connsiteX2" fmla="*/ 114661 w 665054"/>
                  <a:gd name="connsiteY2" fmla="*/ 914400 h 915303"/>
                  <a:gd name="connsiteX3" fmla="*/ 665054 w 665054"/>
                  <a:gd name="connsiteY3" fmla="*/ 667643 h 915303"/>
                  <a:gd name="connsiteX0" fmla="*/ 355525 w 705362"/>
                  <a:gd name="connsiteY0" fmla="*/ 0 h 922538"/>
                  <a:gd name="connsiteX1" fmla="*/ 18173 w 705362"/>
                  <a:gd name="connsiteY1" fmla="*/ 719091 h 922538"/>
                  <a:gd name="connsiteX2" fmla="*/ 115828 w 705362"/>
                  <a:gd name="connsiteY2" fmla="*/ 914400 h 922538"/>
                  <a:gd name="connsiteX3" fmla="*/ 705362 w 705362"/>
                  <a:gd name="connsiteY3" fmla="*/ 511694 h 922538"/>
                  <a:gd name="connsiteX0" fmla="*/ 354358 w 665054"/>
                  <a:gd name="connsiteY0" fmla="*/ 0 h 920539"/>
                  <a:gd name="connsiteX1" fmla="*/ 17006 w 665054"/>
                  <a:gd name="connsiteY1" fmla="*/ 719091 h 920539"/>
                  <a:gd name="connsiteX2" fmla="*/ 114661 w 665054"/>
                  <a:gd name="connsiteY2" fmla="*/ 914400 h 920539"/>
                  <a:gd name="connsiteX3" fmla="*/ 665054 w 665054"/>
                  <a:gd name="connsiteY3" fmla="*/ 548388 h 920539"/>
                  <a:gd name="connsiteX0" fmla="*/ 362392 w 898145"/>
                  <a:gd name="connsiteY0" fmla="*/ 0 h 927951"/>
                  <a:gd name="connsiteX1" fmla="*/ 25040 w 898145"/>
                  <a:gd name="connsiteY1" fmla="*/ 719091 h 927951"/>
                  <a:gd name="connsiteX2" fmla="*/ 122695 w 898145"/>
                  <a:gd name="connsiteY2" fmla="*/ 914400 h 927951"/>
                  <a:gd name="connsiteX3" fmla="*/ 898145 w 898145"/>
                  <a:gd name="connsiteY3" fmla="*/ 419962 h 92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8145" h="927951">
                    <a:moveTo>
                      <a:pt x="362392" y="0"/>
                    </a:moveTo>
                    <a:cubicBezTo>
                      <a:pt x="213691" y="283345"/>
                      <a:pt x="64990" y="566691"/>
                      <a:pt x="25040" y="719091"/>
                    </a:cubicBezTo>
                    <a:cubicBezTo>
                      <a:pt x="-14910" y="871491"/>
                      <a:pt x="-22822" y="964255"/>
                      <a:pt x="122695" y="914400"/>
                    </a:cubicBezTo>
                    <a:cubicBezTo>
                      <a:pt x="268212" y="864545"/>
                      <a:pt x="801970" y="471748"/>
                      <a:pt x="898145" y="41996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78" name="Полилиния 77"/>
          <p:cNvSpPr/>
          <p:nvPr/>
        </p:nvSpPr>
        <p:spPr>
          <a:xfrm>
            <a:off x="6206778" y="3498048"/>
            <a:ext cx="280499" cy="528580"/>
          </a:xfrm>
          <a:custGeom>
            <a:avLst/>
            <a:gdLst>
              <a:gd name="connsiteX0" fmla="*/ 318494 w 1312793"/>
              <a:gd name="connsiteY0" fmla="*/ 1487800 h 2432595"/>
              <a:gd name="connsiteX1" fmla="*/ 780132 w 1312793"/>
              <a:gd name="connsiteY1" fmla="*/ 1026161 h 2432595"/>
              <a:gd name="connsiteX2" fmla="*/ 1161872 w 1312793"/>
              <a:gd name="connsiteY2" fmla="*/ 537889 h 2432595"/>
              <a:gd name="connsiteX3" fmla="*/ 1312793 w 1312793"/>
              <a:gd name="connsiteY3" fmla="*/ 156149 h 2432595"/>
              <a:gd name="connsiteX4" fmla="*/ 1161872 w 1312793"/>
              <a:gd name="connsiteY4" fmla="*/ 5229 h 2432595"/>
              <a:gd name="connsiteX5" fmla="*/ 860032 w 1312793"/>
              <a:gd name="connsiteY5" fmla="*/ 324825 h 2432595"/>
              <a:gd name="connsiteX6" fmla="*/ 7775 w 1312793"/>
              <a:gd name="connsiteY6" fmla="*/ 2153625 h 2432595"/>
              <a:gd name="connsiteX7" fmla="*/ 451659 w 1312793"/>
              <a:gd name="connsiteY7" fmla="*/ 2402200 h 2432595"/>
              <a:gd name="connsiteX8" fmla="*/ 691356 w 1312793"/>
              <a:gd name="connsiteY8" fmla="*/ 1913928 h 2432595"/>
              <a:gd name="connsiteX9" fmla="*/ 602579 w 1312793"/>
              <a:gd name="connsiteY9" fmla="*/ 1541066 h 2432595"/>
              <a:gd name="connsiteX10" fmla="*/ 229717 w 1312793"/>
              <a:gd name="connsiteY10" fmla="*/ 1683108 h 2432595"/>
              <a:gd name="connsiteX0" fmla="*/ 322928 w 1317227"/>
              <a:gd name="connsiteY0" fmla="*/ 1487800 h 2506226"/>
              <a:gd name="connsiteX1" fmla="*/ 784566 w 1317227"/>
              <a:gd name="connsiteY1" fmla="*/ 1026161 h 2506226"/>
              <a:gd name="connsiteX2" fmla="*/ 1166306 w 1317227"/>
              <a:gd name="connsiteY2" fmla="*/ 537889 h 2506226"/>
              <a:gd name="connsiteX3" fmla="*/ 1317227 w 1317227"/>
              <a:gd name="connsiteY3" fmla="*/ 156149 h 2506226"/>
              <a:gd name="connsiteX4" fmla="*/ 1166306 w 1317227"/>
              <a:gd name="connsiteY4" fmla="*/ 5229 h 2506226"/>
              <a:gd name="connsiteX5" fmla="*/ 864466 w 1317227"/>
              <a:gd name="connsiteY5" fmla="*/ 324825 h 2506226"/>
              <a:gd name="connsiteX6" fmla="*/ 12209 w 1317227"/>
              <a:gd name="connsiteY6" fmla="*/ 2153625 h 2506226"/>
              <a:gd name="connsiteX7" fmla="*/ 383068 w 1317227"/>
              <a:gd name="connsiteY7" fmla="*/ 2491100 h 2506226"/>
              <a:gd name="connsiteX8" fmla="*/ 695790 w 1317227"/>
              <a:gd name="connsiteY8" fmla="*/ 1913928 h 2506226"/>
              <a:gd name="connsiteX9" fmla="*/ 607013 w 1317227"/>
              <a:gd name="connsiteY9" fmla="*/ 1541066 h 2506226"/>
              <a:gd name="connsiteX10" fmla="*/ 234151 w 1317227"/>
              <a:gd name="connsiteY10" fmla="*/ 1683108 h 2506226"/>
              <a:gd name="connsiteX0" fmla="*/ 323279 w 1317578"/>
              <a:gd name="connsiteY0" fmla="*/ 1487800 h 2502195"/>
              <a:gd name="connsiteX1" fmla="*/ 784917 w 1317578"/>
              <a:gd name="connsiteY1" fmla="*/ 1026161 h 2502195"/>
              <a:gd name="connsiteX2" fmla="*/ 1166657 w 1317578"/>
              <a:gd name="connsiteY2" fmla="*/ 537889 h 2502195"/>
              <a:gd name="connsiteX3" fmla="*/ 1317578 w 1317578"/>
              <a:gd name="connsiteY3" fmla="*/ 156149 h 2502195"/>
              <a:gd name="connsiteX4" fmla="*/ 1166657 w 1317578"/>
              <a:gd name="connsiteY4" fmla="*/ 5229 h 2502195"/>
              <a:gd name="connsiteX5" fmla="*/ 864817 w 1317578"/>
              <a:gd name="connsiteY5" fmla="*/ 324825 h 2502195"/>
              <a:gd name="connsiteX6" fmla="*/ 12560 w 1317578"/>
              <a:gd name="connsiteY6" fmla="*/ 2153625 h 2502195"/>
              <a:gd name="connsiteX7" fmla="*/ 383419 w 1317578"/>
              <a:gd name="connsiteY7" fmla="*/ 2491100 h 2502195"/>
              <a:gd name="connsiteX8" fmla="*/ 765991 w 1317578"/>
              <a:gd name="connsiteY8" fmla="*/ 1974253 h 2502195"/>
              <a:gd name="connsiteX9" fmla="*/ 607364 w 1317578"/>
              <a:gd name="connsiteY9" fmla="*/ 1541066 h 2502195"/>
              <a:gd name="connsiteX10" fmla="*/ 234502 w 1317578"/>
              <a:gd name="connsiteY10" fmla="*/ 1683108 h 2502195"/>
              <a:gd name="connsiteX0" fmla="*/ 323087 w 1317386"/>
              <a:gd name="connsiteY0" fmla="*/ 1487800 h 2501360"/>
              <a:gd name="connsiteX1" fmla="*/ 784725 w 1317386"/>
              <a:gd name="connsiteY1" fmla="*/ 1026161 h 2501360"/>
              <a:gd name="connsiteX2" fmla="*/ 1166465 w 1317386"/>
              <a:gd name="connsiteY2" fmla="*/ 537889 h 2501360"/>
              <a:gd name="connsiteX3" fmla="*/ 1317386 w 1317386"/>
              <a:gd name="connsiteY3" fmla="*/ 156149 h 2501360"/>
              <a:gd name="connsiteX4" fmla="*/ 1166465 w 1317386"/>
              <a:gd name="connsiteY4" fmla="*/ 5229 h 2501360"/>
              <a:gd name="connsiteX5" fmla="*/ 864625 w 1317386"/>
              <a:gd name="connsiteY5" fmla="*/ 324825 h 2501360"/>
              <a:gd name="connsiteX6" fmla="*/ 12368 w 1317386"/>
              <a:gd name="connsiteY6" fmla="*/ 2153625 h 2501360"/>
              <a:gd name="connsiteX7" fmla="*/ 383227 w 1317386"/>
              <a:gd name="connsiteY7" fmla="*/ 2491100 h 2501360"/>
              <a:gd name="connsiteX8" fmla="*/ 727699 w 1317386"/>
              <a:gd name="connsiteY8" fmla="*/ 1986953 h 2501360"/>
              <a:gd name="connsiteX9" fmla="*/ 607172 w 1317386"/>
              <a:gd name="connsiteY9" fmla="*/ 1541066 h 2501360"/>
              <a:gd name="connsiteX10" fmla="*/ 234310 w 1317386"/>
              <a:gd name="connsiteY10" fmla="*/ 16831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07124 w 1317338"/>
              <a:gd name="connsiteY9" fmla="*/ 1541066 h 2501360"/>
              <a:gd name="connsiteX10" fmla="*/ 234262 w 1317338"/>
              <a:gd name="connsiteY10" fmla="*/ 16831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07124 w 1317338"/>
              <a:gd name="connsiteY9" fmla="*/ 1541066 h 2501360"/>
              <a:gd name="connsiteX10" fmla="*/ 221562 w 1317338"/>
              <a:gd name="connsiteY10" fmla="*/ 16196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13474 w 1317338"/>
              <a:gd name="connsiteY9" fmla="*/ 1569641 h 2501360"/>
              <a:gd name="connsiteX10" fmla="*/ 221562 w 1317338"/>
              <a:gd name="connsiteY10" fmla="*/ 16196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13474 w 1317338"/>
              <a:gd name="connsiteY9" fmla="*/ 1569641 h 2501360"/>
              <a:gd name="connsiteX10" fmla="*/ 221562 w 1317338"/>
              <a:gd name="connsiteY10" fmla="*/ 1619608 h 2501360"/>
              <a:gd name="connsiteX0" fmla="*/ 323149 w 1317448"/>
              <a:gd name="connsiteY0" fmla="*/ 1487800 h 2495717"/>
              <a:gd name="connsiteX1" fmla="*/ 784787 w 1317448"/>
              <a:gd name="connsiteY1" fmla="*/ 1026161 h 2495717"/>
              <a:gd name="connsiteX2" fmla="*/ 1166527 w 1317448"/>
              <a:gd name="connsiteY2" fmla="*/ 537889 h 2495717"/>
              <a:gd name="connsiteX3" fmla="*/ 1317448 w 1317448"/>
              <a:gd name="connsiteY3" fmla="*/ 156149 h 2495717"/>
              <a:gd name="connsiteX4" fmla="*/ 1166527 w 1317448"/>
              <a:gd name="connsiteY4" fmla="*/ 5229 h 2495717"/>
              <a:gd name="connsiteX5" fmla="*/ 864687 w 1317448"/>
              <a:gd name="connsiteY5" fmla="*/ 324825 h 2495717"/>
              <a:gd name="connsiteX6" fmla="*/ 12430 w 1317448"/>
              <a:gd name="connsiteY6" fmla="*/ 2153625 h 2495717"/>
              <a:gd name="connsiteX7" fmla="*/ 383289 w 1317448"/>
              <a:gd name="connsiteY7" fmla="*/ 2491100 h 2495717"/>
              <a:gd name="connsiteX8" fmla="*/ 740461 w 1317448"/>
              <a:gd name="connsiteY8" fmla="*/ 2075853 h 2495717"/>
              <a:gd name="connsiteX9" fmla="*/ 613584 w 1317448"/>
              <a:gd name="connsiteY9" fmla="*/ 1569641 h 2495717"/>
              <a:gd name="connsiteX10" fmla="*/ 221672 w 1317448"/>
              <a:gd name="connsiteY10" fmla="*/ 1619608 h 2495717"/>
              <a:gd name="connsiteX0" fmla="*/ 323149 w 1317448"/>
              <a:gd name="connsiteY0" fmla="*/ 1487800 h 2495717"/>
              <a:gd name="connsiteX1" fmla="*/ 784787 w 1317448"/>
              <a:gd name="connsiteY1" fmla="*/ 1026161 h 2495717"/>
              <a:gd name="connsiteX2" fmla="*/ 1166527 w 1317448"/>
              <a:gd name="connsiteY2" fmla="*/ 537889 h 2495717"/>
              <a:gd name="connsiteX3" fmla="*/ 1317448 w 1317448"/>
              <a:gd name="connsiteY3" fmla="*/ 156149 h 2495717"/>
              <a:gd name="connsiteX4" fmla="*/ 1166527 w 1317448"/>
              <a:gd name="connsiteY4" fmla="*/ 5229 h 2495717"/>
              <a:gd name="connsiteX5" fmla="*/ 864687 w 1317448"/>
              <a:gd name="connsiteY5" fmla="*/ 324825 h 2495717"/>
              <a:gd name="connsiteX6" fmla="*/ 12430 w 1317448"/>
              <a:gd name="connsiteY6" fmla="*/ 2153625 h 2495717"/>
              <a:gd name="connsiteX7" fmla="*/ 383289 w 1317448"/>
              <a:gd name="connsiteY7" fmla="*/ 2491100 h 2495717"/>
              <a:gd name="connsiteX8" fmla="*/ 740461 w 1317448"/>
              <a:gd name="connsiteY8" fmla="*/ 2075853 h 2495717"/>
              <a:gd name="connsiteX9" fmla="*/ 613584 w 1317448"/>
              <a:gd name="connsiteY9" fmla="*/ 1569641 h 2495717"/>
              <a:gd name="connsiteX10" fmla="*/ 221672 w 1317448"/>
              <a:gd name="connsiteY10" fmla="*/ 1619608 h 2495717"/>
              <a:gd name="connsiteX0" fmla="*/ 323102 w 1317401"/>
              <a:gd name="connsiteY0" fmla="*/ 1487800 h 2495333"/>
              <a:gd name="connsiteX1" fmla="*/ 784740 w 1317401"/>
              <a:gd name="connsiteY1" fmla="*/ 1026161 h 2495333"/>
              <a:gd name="connsiteX2" fmla="*/ 1166480 w 1317401"/>
              <a:gd name="connsiteY2" fmla="*/ 537889 h 2495333"/>
              <a:gd name="connsiteX3" fmla="*/ 1317401 w 1317401"/>
              <a:gd name="connsiteY3" fmla="*/ 156149 h 2495333"/>
              <a:gd name="connsiteX4" fmla="*/ 1166480 w 1317401"/>
              <a:gd name="connsiteY4" fmla="*/ 5229 h 2495333"/>
              <a:gd name="connsiteX5" fmla="*/ 864640 w 1317401"/>
              <a:gd name="connsiteY5" fmla="*/ 324825 h 2495333"/>
              <a:gd name="connsiteX6" fmla="*/ 12383 w 1317401"/>
              <a:gd name="connsiteY6" fmla="*/ 2153625 h 2495333"/>
              <a:gd name="connsiteX7" fmla="*/ 383242 w 1317401"/>
              <a:gd name="connsiteY7" fmla="*/ 2491100 h 2495333"/>
              <a:gd name="connsiteX8" fmla="*/ 730889 w 1317401"/>
              <a:gd name="connsiteY8" fmla="*/ 2082203 h 2495333"/>
              <a:gd name="connsiteX9" fmla="*/ 613537 w 1317401"/>
              <a:gd name="connsiteY9" fmla="*/ 1569641 h 2495333"/>
              <a:gd name="connsiteX10" fmla="*/ 221625 w 1317401"/>
              <a:gd name="connsiteY10" fmla="*/ 1619608 h 2495333"/>
              <a:gd name="connsiteX0" fmla="*/ 259602 w 1317401"/>
              <a:gd name="connsiteY0" fmla="*/ 1541775 h 2495333"/>
              <a:gd name="connsiteX1" fmla="*/ 784740 w 1317401"/>
              <a:gd name="connsiteY1" fmla="*/ 1026161 h 2495333"/>
              <a:gd name="connsiteX2" fmla="*/ 1166480 w 1317401"/>
              <a:gd name="connsiteY2" fmla="*/ 537889 h 2495333"/>
              <a:gd name="connsiteX3" fmla="*/ 1317401 w 1317401"/>
              <a:gd name="connsiteY3" fmla="*/ 156149 h 2495333"/>
              <a:gd name="connsiteX4" fmla="*/ 1166480 w 1317401"/>
              <a:gd name="connsiteY4" fmla="*/ 5229 h 2495333"/>
              <a:gd name="connsiteX5" fmla="*/ 864640 w 1317401"/>
              <a:gd name="connsiteY5" fmla="*/ 324825 h 2495333"/>
              <a:gd name="connsiteX6" fmla="*/ 12383 w 1317401"/>
              <a:gd name="connsiteY6" fmla="*/ 2153625 h 2495333"/>
              <a:gd name="connsiteX7" fmla="*/ 383242 w 1317401"/>
              <a:gd name="connsiteY7" fmla="*/ 2491100 h 2495333"/>
              <a:gd name="connsiteX8" fmla="*/ 730889 w 1317401"/>
              <a:gd name="connsiteY8" fmla="*/ 2082203 h 2495333"/>
              <a:gd name="connsiteX9" fmla="*/ 613537 w 1317401"/>
              <a:gd name="connsiteY9" fmla="*/ 1569641 h 2495333"/>
              <a:gd name="connsiteX10" fmla="*/ 221625 w 1317401"/>
              <a:gd name="connsiteY10" fmla="*/ 1619608 h 2495333"/>
              <a:gd name="connsiteX0" fmla="*/ 259602 w 1317401"/>
              <a:gd name="connsiteY0" fmla="*/ 1537917 h 2491475"/>
              <a:gd name="connsiteX1" fmla="*/ 784740 w 1317401"/>
              <a:gd name="connsiteY1" fmla="*/ 1022303 h 2491475"/>
              <a:gd name="connsiteX2" fmla="*/ 1166480 w 1317401"/>
              <a:gd name="connsiteY2" fmla="*/ 534031 h 2491475"/>
              <a:gd name="connsiteX3" fmla="*/ 1317401 w 1317401"/>
              <a:gd name="connsiteY3" fmla="*/ 152291 h 2491475"/>
              <a:gd name="connsiteX4" fmla="*/ 1166480 w 1317401"/>
              <a:gd name="connsiteY4" fmla="*/ 1371 h 2491475"/>
              <a:gd name="connsiteX5" fmla="*/ 864640 w 1317401"/>
              <a:gd name="connsiteY5" fmla="*/ 320967 h 2491475"/>
              <a:gd name="connsiteX6" fmla="*/ 12383 w 1317401"/>
              <a:gd name="connsiteY6" fmla="*/ 2149767 h 2491475"/>
              <a:gd name="connsiteX7" fmla="*/ 383242 w 1317401"/>
              <a:gd name="connsiteY7" fmla="*/ 2487242 h 2491475"/>
              <a:gd name="connsiteX8" fmla="*/ 730889 w 1317401"/>
              <a:gd name="connsiteY8" fmla="*/ 2078345 h 2491475"/>
              <a:gd name="connsiteX9" fmla="*/ 613537 w 1317401"/>
              <a:gd name="connsiteY9" fmla="*/ 1565783 h 2491475"/>
              <a:gd name="connsiteX10" fmla="*/ 221625 w 1317401"/>
              <a:gd name="connsiteY10" fmla="*/ 1615750 h 2491475"/>
              <a:gd name="connsiteX0" fmla="*/ 247220 w 1305019"/>
              <a:gd name="connsiteY0" fmla="*/ 1537917 h 2493118"/>
              <a:gd name="connsiteX1" fmla="*/ 772358 w 1305019"/>
              <a:gd name="connsiteY1" fmla="*/ 1022303 h 2493118"/>
              <a:gd name="connsiteX2" fmla="*/ 1154098 w 1305019"/>
              <a:gd name="connsiteY2" fmla="*/ 534031 h 2493118"/>
              <a:gd name="connsiteX3" fmla="*/ 1305019 w 1305019"/>
              <a:gd name="connsiteY3" fmla="*/ 152291 h 2493118"/>
              <a:gd name="connsiteX4" fmla="*/ 1154098 w 1305019"/>
              <a:gd name="connsiteY4" fmla="*/ 1371 h 2493118"/>
              <a:gd name="connsiteX5" fmla="*/ 852258 w 1305019"/>
              <a:gd name="connsiteY5" fmla="*/ 320967 h 2493118"/>
              <a:gd name="connsiteX6" fmla="*/ 1 w 1305019"/>
              <a:gd name="connsiteY6" fmla="*/ 2149767 h 2493118"/>
              <a:gd name="connsiteX7" fmla="*/ 370860 w 1305019"/>
              <a:gd name="connsiteY7" fmla="*/ 2487242 h 2493118"/>
              <a:gd name="connsiteX8" fmla="*/ 718507 w 1305019"/>
              <a:gd name="connsiteY8" fmla="*/ 2078345 h 2493118"/>
              <a:gd name="connsiteX9" fmla="*/ 601155 w 1305019"/>
              <a:gd name="connsiteY9" fmla="*/ 1565783 h 2493118"/>
              <a:gd name="connsiteX10" fmla="*/ 209243 w 1305019"/>
              <a:gd name="connsiteY10" fmla="*/ 1615750 h 2493118"/>
              <a:gd name="connsiteX0" fmla="*/ 258490 w 1316289"/>
              <a:gd name="connsiteY0" fmla="*/ 1541775 h 2495333"/>
              <a:gd name="connsiteX1" fmla="*/ 783628 w 1316289"/>
              <a:gd name="connsiteY1" fmla="*/ 1026161 h 2495333"/>
              <a:gd name="connsiteX2" fmla="*/ 1165368 w 1316289"/>
              <a:gd name="connsiteY2" fmla="*/ 537889 h 2495333"/>
              <a:gd name="connsiteX3" fmla="*/ 1316289 w 1316289"/>
              <a:gd name="connsiteY3" fmla="*/ 156149 h 2495333"/>
              <a:gd name="connsiteX4" fmla="*/ 1165368 w 1316289"/>
              <a:gd name="connsiteY4" fmla="*/ 5229 h 2495333"/>
              <a:gd name="connsiteX5" fmla="*/ 836895 w 1316289"/>
              <a:gd name="connsiteY5" fmla="*/ 324825 h 2495333"/>
              <a:gd name="connsiteX6" fmla="*/ 11271 w 1316289"/>
              <a:gd name="connsiteY6" fmla="*/ 2153625 h 2495333"/>
              <a:gd name="connsiteX7" fmla="*/ 382130 w 1316289"/>
              <a:gd name="connsiteY7" fmla="*/ 2491100 h 2495333"/>
              <a:gd name="connsiteX8" fmla="*/ 729777 w 1316289"/>
              <a:gd name="connsiteY8" fmla="*/ 2082203 h 2495333"/>
              <a:gd name="connsiteX9" fmla="*/ 612425 w 1316289"/>
              <a:gd name="connsiteY9" fmla="*/ 1569641 h 2495333"/>
              <a:gd name="connsiteX10" fmla="*/ 220513 w 1316289"/>
              <a:gd name="connsiteY10" fmla="*/ 1619608 h 2495333"/>
              <a:gd name="connsiteX0" fmla="*/ 258490 w 1316289"/>
              <a:gd name="connsiteY0" fmla="*/ 1540525 h 2494083"/>
              <a:gd name="connsiteX1" fmla="*/ 783628 w 1316289"/>
              <a:gd name="connsiteY1" fmla="*/ 1024911 h 2494083"/>
              <a:gd name="connsiteX2" fmla="*/ 1165368 w 1316289"/>
              <a:gd name="connsiteY2" fmla="*/ 536639 h 2494083"/>
              <a:gd name="connsiteX3" fmla="*/ 1316289 w 1316289"/>
              <a:gd name="connsiteY3" fmla="*/ 154899 h 2494083"/>
              <a:gd name="connsiteX4" fmla="*/ 1165368 w 1316289"/>
              <a:gd name="connsiteY4" fmla="*/ 3979 h 2494083"/>
              <a:gd name="connsiteX5" fmla="*/ 836895 w 1316289"/>
              <a:gd name="connsiteY5" fmla="*/ 323575 h 2494083"/>
              <a:gd name="connsiteX6" fmla="*/ 11271 w 1316289"/>
              <a:gd name="connsiteY6" fmla="*/ 2152375 h 2494083"/>
              <a:gd name="connsiteX7" fmla="*/ 382130 w 1316289"/>
              <a:gd name="connsiteY7" fmla="*/ 2489850 h 2494083"/>
              <a:gd name="connsiteX8" fmla="*/ 729777 w 1316289"/>
              <a:gd name="connsiteY8" fmla="*/ 2080953 h 2494083"/>
              <a:gd name="connsiteX9" fmla="*/ 612425 w 1316289"/>
              <a:gd name="connsiteY9" fmla="*/ 1568391 h 2494083"/>
              <a:gd name="connsiteX10" fmla="*/ 220513 w 1316289"/>
              <a:gd name="connsiteY10" fmla="*/ 1618358 h 2494083"/>
              <a:gd name="connsiteX0" fmla="*/ 257738 w 1315537"/>
              <a:gd name="connsiteY0" fmla="*/ 1540525 h 2491741"/>
              <a:gd name="connsiteX1" fmla="*/ 782876 w 1315537"/>
              <a:gd name="connsiteY1" fmla="*/ 1024911 h 2491741"/>
              <a:gd name="connsiteX2" fmla="*/ 1164616 w 1315537"/>
              <a:gd name="connsiteY2" fmla="*/ 536639 h 2491741"/>
              <a:gd name="connsiteX3" fmla="*/ 1315537 w 1315537"/>
              <a:gd name="connsiteY3" fmla="*/ 154899 h 2491741"/>
              <a:gd name="connsiteX4" fmla="*/ 1164616 w 1315537"/>
              <a:gd name="connsiteY4" fmla="*/ 3979 h 2491741"/>
              <a:gd name="connsiteX5" fmla="*/ 836143 w 1315537"/>
              <a:gd name="connsiteY5" fmla="*/ 323575 h 2491741"/>
              <a:gd name="connsiteX6" fmla="*/ 10519 w 1315537"/>
              <a:gd name="connsiteY6" fmla="*/ 2152375 h 2491741"/>
              <a:gd name="connsiteX7" fmla="*/ 381378 w 1315537"/>
              <a:gd name="connsiteY7" fmla="*/ 2489850 h 2491741"/>
              <a:gd name="connsiteX8" fmla="*/ 556997 w 1315537"/>
              <a:gd name="connsiteY8" fmla="*/ 2121432 h 2491741"/>
              <a:gd name="connsiteX9" fmla="*/ 611673 w 1315537"/>
              <a:gd name="connsiteY9" fmla="*/ 1568391 h 2491741"/>
              <a:gd name="connsiteX10" fmla="*/ 219761 w 1315537"/>
              <a:gd name="connsiteY10" fmla="*/ 1618358 h 2491741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618107 w 1321971"/>
              <a:gd name="connsiteY9" fmla="*/ 1568391 h 2463838"/>
              <a:gd name="connsiteX10" fmla="*/ 226195 w 1321971"/>
              <a:gd name="connsiteY10" fmla="*/ 1618358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780018 w 1321971"/>
              <a:gd name="connsiteY9" fmla="*/ 1760658 h 2463838"/>
              <a:gd name="connsiteX10" fmla="*/ 226195 w 1321971"/>
              <a:gd name="connsiteY10" fmla="*/ 1618358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780018 w 1321971"/>
              <a:gd name="connsiteY9" fmla="*/ 1760658 h 2463838"/>
              <a:gd name="connsiteX10" fmla="*/ 1116709 w 1321971"/>
              <a:gd name="connsiteY10" fmla="*/ 1749915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446077 w 1321971"/>
              <a:gd name="connsiteY9" fmla="*/ 1902328 h 2463838"/>
              <a:gd name="connsiteX10" fmla="*/ 1116709 w 1321971"/>
              <a:gd name="connsiteY10" fmla="*/ 1749915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446077 w 1321971"/>
              <a:gd name="connsiteY9" fmla="*/ 1902328 h 2463838"/>
              <a:gd name="connsiteX10" fmla="*/ 863719 w 1321971"/>
              <a:gd name="connsiteY10" fmla="*/ 1871348 h 2463838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32384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33164 w 1321771"/>
              <a:gd name="connsiteY10" fmla="*/ 1921944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33164 w 1321771"/>
              <a:gd name="connsiteY10" fmla="*/ 1921944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53405 w 1321771"/>
              <a:gd name="connsiteY10" fmla="*/ 1840989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634238 w 1321771"/>
              <a:gd name="connsiteY10" fmla="*/ 1837835 h 2460251"/>
              <a:gd name="connsiteX11" fmla="*/ 853405 w 1321771"/>
              <a:gd name="connsiteY11" fmla="*/ 1840989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654475 w 1321771"/>
              <a:gd name="connsiteY10" fmla="*/ 1898550 h 2460251"/>
              <a:gd name="connsiteX11" fmla="*/ 853405 w 1321771"/>
              <a:gd name="connsiteY11" fmla="*/ 1840989 h 246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1771" h="2460251">
                <a:moveTo>
                  <a:pt x="263972" y="1540525"/>
                </a:moveTo>
                <a:cubicBezTo>
                  <a:pt x="424509" y="1388864"/>
                  <a:pt x="637964" y="1192225"/>
                  <a:pt x="789110" y="1024911"/>
                </a:cubicBezTo>
                <a:cubicBezTo>
                  <a:pt x="940256" y="857597"/>
                  <a:pt x="1082073" y="681641"/>
                  <a:pt x="1170850" y="536639"/>
                </a:cubicBezTo>
                <a:cubicBezTo>
                  <a:pt x="1259627" y="391637"/>
                  <a:pt x="1321771" y="243676"/>
                  <a:pt x="1321771" y="154899"/>
                </a:cubicBezTo>
                <a:cubicBezTo>
                  <a:pt x="1321771" y="66122"/>
                  <a:pt x="1224116" y="11377"/>
                  <a:pt x="1170850" y="3979"/>
                </a:cubicBezTo>
                <a:cubicBezTo>
                  <a:pt x="1117584" y="-3419"/>
                  <a:pt x="1034727" y="-34491"/>
                  <a:pt x="842377" y="323575"/>
                </a:cubicBezTo>
                <a:cubicBezTo>
                  <a:pt x="650027" y="681641"/>
                  <a:pt x="106039" y="1796389"/>
                  <a:pt x="16753" y="2152375"/>
                </a:cubicBezTo>
                <a:cubicBezTo>
                  <a:pt x="-72533" y="2508361"/>
                  <a:pt x="220076" y="2455652"/>
                  <a:pt x="306658" y="2459490"/>
                </a:cubicBezTo>
                <a:cubicBezTo>
                  <a:pt x="393240" y="2463328"/>
                  <a:pt x="513042" y="2270511"/>
                  <a:pt x="536245" y="2175402"/>
                </a:cubicBezTo>
                <a:cubicBezTo>
                  <a:pt x="559448" y="2080293"/>
                  <a:pt x="426172" y="1934977"/>
                  <a:pt x="445877" y="1888835"/>
                </a:cubicBezTo>
                <a:cubicBezTo>
                  <a:pt x="465582" y="1842693"/>
                  <a:pt x="586554" y="1906524"/>
                  <a:pt x="654475" y="1898550"/>
                </a:cubicBezTo>
                <a:cubicBezTo>
                  <a:pt x="722396" y="1890576"/>
                  <a:pt x="816877" y="1840463"/>
                  <a:pt x="853405" y="184098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9" t="45014" r="65308" b="47903"/>
          <a:stretch/>
        </p:blipFill>
        <p:spPr>
          <a:xfrm>
            <a:off x="6248166" y="3608683"/>
            <a:ext cx="772634" cy="57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587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4" grpId="0" animBg="1"/>
      <p:bldP spid="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94642"/>
            <a:ext cx="10202622" cy="7182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Відгадай загадку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00841" y="3210439"/>
            <a:ext cx="4817493" cy="461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85270" y="1362619"/>
            <a:ext cx="5095504" cy="20621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У слові я — наприкінці, 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як той мізинчик на руці. 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А в реченні слова </a:t>
            </a:r>
            <a:r>
              <a:rPr lang="uk-UA" sz="3200" b="1" dirty="0" err="1">
                <a:solidFill>
                  <a:schemeClr val="bg1"/>
                </a:solidFill>
              </a:rPr>
              <a:t>зв’яжу</a:t>
            </a:r>
            <a:r>
              <a:rPr lang="uk-UA" sz="3200" b="1" dirty="0">
                <a:solidFill>
                  <a:schemeClr val="bg1"/>
                </a:solidFill>
              </a:rPr>
              <a:t>, 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бо я там зв’язковим служу.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8387" y="2829276"/>
            <a:ext cx="260490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Закінчення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92248" y="1378537"/>
            <a:ext cx="5328592" cy="125827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Зроби </a:t>
            </a:r>
            <a:r>
              <a:rPr lang="uk-UA" sz="2400" b="1" dirty="0">
                <a:solidFill>
                  <a:srgbClr val="0070C0"/>
                </a:solidFill>
              </a:rPr>
              <a:t>висновок, яку роль виконують закінчення слів у реченні.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Перевір </a:t>
            </a:r>
            <a:r>
              <a:rPr lang="uk-UA" sz="2400" b="1" dirty="0">
                <a:solidFill>
                  <a:srgbClr val="0070C0"/>
                </a:solidFill>
              </a:rPr>
              <a:t>свою думку за правилом.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79463" y="3501784"/>
            <a:ext cx="8167004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Закінчення служать </a:t>
            </a:r>
            <a:r>
              <a:rPr lang="uk-UA" sz="3200" b="1" dirty="0">
                <a:solidFill>
                  <a:srgbClr val="FFFF00"/>
                </a:solidFill>
              </a:rPr>
              <a:t>для</a:t>
            </a:r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rgbClr val="FFFF00"/>
                </a:solidFill>
              </a:rPr>
              <a:t>зв’язку слів</a:t>
            </a:r>
            <a:r>
              <a:rPr lang="uk-UA" sz="3200" b="1" dirty="0">
                <a:solidFill>
                  <a:schemeClr val="bg1"/>
                </a:solidFill>
              </a:rPr>
              <a:t> у реченні. За допомогою закінчень утворюються </a:t>
            </a:r>
            <a:r>
              <a:rPr lang="uk-UA" sz="3200" b="1" dirty="0">
                <a:solidFill>
                  <a:srgbClr val="FFFF00"/>
                </a:solidFill>
              </a:rPr>
              <a:t>різні форми </a:t>
            </a:r>
            <a:r>
              <a:rPr lang="uk-UA" sz="3200" b="1" dirty="0">
                <a:solidFill>
                  <a:schemeClr val="bg1"/>
                </a:solidFill>
              </a:rPr>
              <a:t>того самого </a:t>
            </a:r>
            <a:r>
              <a:rPr lang="uk-UA" sz="3200" b="1" dirty="0">
                <a:solidFill>
                  <a:srgbClr val="FFFF00"/>
                </a:solidFill>
              </a:rPr>
              <a:t>слова</a:t>
            </a:r>
            <a:r>
              <a:rPr lang="uk-UA" sz="3200" b="1" dirty="0">
                <a:solidFill>
                  <a:schemeClr val="bg1"/>
                </a:solidFill>
              </a:rPr>
              <a:t>. Наприклад: озер о , озер а , на озер і 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35904" y="5603344"/>
            <a:ext cx="350889" cy="41873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185125" y="5583274"/>
            <a:ext cx="292684" cy="41873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036247" y="5518026"/>
            <a:ext cx="278881" cy="41873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4800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817238" y="3582244"/>
            <a:ext cx="7523464" cy="5351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200" b="1" dirty="0">
                <a:solidFill>
                  <a:schemeClr val="bg1"/>
                </a:solidFill>
              </a:rPr>
              <a:t>2. Місто приваблює люди своєю краса.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557" y="549474"/>
            <a:ext cx="10354988" cy="72008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Вправа «Учитель»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7870" y="2637706"/>
            <a:ext cx="7567359" cy="519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200" b="1" dirty="0">
                <a:solidFill>
                  <a:schemeClr val="bg1"/>
                </a:solidFill>
              </a:rPr>
              <a:t>1. До </a:t>
            </a:r>
            <a:r>
              <a:rPr lang="uk-UA" sz="3200" b="1" dirty="0" smtClean="0">
                <a:solidFill>
                  <a:schemeClr val="bg1"/>
                </a:solidFill>
              </a:rPr>
              <a:t>Чернівці приїжджає </a:t>
            </a:r>
            <a:r>
              <a:rPr lang="uk-UA" sz="3200" b="1" dirty="0">
                <a:solidFill>
                  <a:schemeClr val="bg1"/>
                </a:solidFill>
              </a:rPr>
              <a:t>багато туристи.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3309034" y="2727512"/>
            <a:ext cx="119935" cy="3653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7909337" y="2710928"/>
            <a:ext cx="287844" cy="3653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5279779" y="3667131"/>
            <a:ext cx="119935" cy="3653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091993" y="3042546"/>
            <a:ext cx="655770" cy="602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108814" tIns="54407" rIns="108814" bIns="54407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ей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43667" y="3157067"/>
            <a:ext cx="796635" cy="602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uk-UA" sz="3200" b="1" dirty="0" err="1">
                <a:solidFill>
                  <a:srgbClr val="FF0000"/>
                </a:solidFill>
              </a:rPr>
              <a:t>ою</a:t>
            </a:r>
            <a:endParaRPr lang="ru-RU" sz="1600" dirty="0">
              <a:solidFill>
                <a:srgbClr val="FF000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7539559" y="3672223"/>
            <a:ext cx="119935" cy="3653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/>
          <p:cNvSpPr txBox="1">
            <a:spLocks/>
          </p:cNvSpPr>
          <p:nvPr/>
        </p:nvSpPr>
        <p:spPr>
          <a:xfrm>
            <a:off x="872823" y="4542789"/>
            <a:ext cx="7335512" cy="5190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200" b="1" dirty="0">
                <a:solidFill>
                  <a:schemeClr val="bg1"/>
                </a:solidFill>
              </a:rPr>
              <a:t>3. У Чернівці багато вузеньких вулиці.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3093775" y="4581539"/>
            <a:ext cx="119935" cy="3653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7479591" y="4581539"/>
            <a:ext cx="119935" cy="3653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846697" y="3991791"/>
            <a:ext cx="614092" cy="602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108814" tIns="54407" rIns="108814" bIns="54407">
            <a:spAutoFit/>
          </a:bodyPr>
          <a:lstStyle/>
          <a:p>
            <a:r>
              <a:rPr lang="uk-UA" sz="3200" b="1" dirty="0" err="1">
                <a:solidFill>
                  <a:srgbClr val="FF0000"/>
                </a:solidFill>
              </a:rPr>
              <a:t>ях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641715" y="4241629"/>
            <a:ext cx="423335" cy="602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108814" tIns="54407" rIns="108814" bIns="54407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ь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817238" y="5439772"/>
            <a:ext cx="9273014" cy="5746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200" b="1" dirty="0">
                <a:solidFill>
                  <a:schemeClr val="bg1"/>
                </a:solidFill>
              </a:rPr>
              <a:t>4. На пішохідній вулиця різні крамниця з сувеніри.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4939903" y="5583253"/>
            <a:ext cx="119935" cy="3653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29" idx="2"/>
          </p:cNvCxnSpPr>
          <p:nvPr/>
        </p:nvCxnSpPr>
        <p:spPr>
          <a:xfrm flipH="1">
            <a:off x="7743668" y="5593727"/>
            <a:ext cx="121036" cy="4206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9592354" y="5612003"/>
            <a:ext cx="119935" cy="3653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4931620" y="5061877"/>
            <a:ext cx="320743" cy="602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108814" tIns="54407" rIns="108814" bIns="54407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і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704332" y="4991408"/>
            <a:ext cx="320743" cy="602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108814" tIns="54407" rIns="108814" bIns="54407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і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1466" y="1269554"/>
            <a:ext cx="1052175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Прочитай </a:t>
            </a:r>
            <a:r>
              <a:rPr lang="ru-RU" sz="2400" b="1" dirty="0" err="1">
                <a:solidFill>
                  <a:srgbClr val="0070C0"/>
                </a:solidFill>
              </a:rPr>
              <a:t>групи</a:t>
            </a:r>
            <a:r>
              <a:rPr lang="ru-RU" sz="2400" b="1" dirty="0">
                <a:solidFill>
                  <a:srgbClr val="0070C0"/>
                </a:solidFill>
              </a:rPr>
              <a:t> слів. Чи можна </a:t>
            </a:r>
            <a:r>
              <a:rPr lang="ru-RU" sz="2400" b="1" dirty="0" err="1">
                <a:solidFill>
                  <a:srgbClr val="0070C0"/>
                </a:solidFill>
              </a:rPr>
              <a:t>назвати</a:t>
            </a:r>
            <a:r>
              <a:rPr lang="ru-RU" sz="2400" b="1" dirty="0">
                <a:solidFill>
                  <a:srgbClr val="0070C0"/>
                </a:solidFill>
              </a:rPr>
              <a:t> їх </a:t>
            </a:r>
            <a:r>
              <a:rPr lang="ru-RU" sz="2400" b="1" dirty="0" err="1">
                <a:solidFill>
                  <a:srgbClr val="0070C0"/>
                </a:solidFill>
              </a:rPr>
              <a:t>реченнями</a:t>
            </a:r>
            <a:r>
              <a:rPr lang="ru-RU" sz="2400" b="1" dirty="0">
                <a:solidFill>
                  <a:srgbClr val="0070C0"/>
                </a:solidFill>
              </a:rPr>
              <a:t>? Поясни чому. </a:t>
            </a:r>
            <a:r>
              <a:rPr lang="ru-RU" sz="2400" b="1" dirty="0" err="1">
                <a:solidFill>
                  <a:srgbClr val="0070C0"/>
                </a:solidFill>
              </a:rPr>
              <a:t>Утвори</a:t>
            </a:r>
            <a:r>
              <a:rPr lang="ru-RU" sz="2400" b="1" dirty="0">
                <a:solidFill>
                  <a:srgbClr val="0070C0"/>
                </a:solidFill>
              </a:rPr>
              <a:t> речення з </a:t>
            </a:r>
            <a:r>
              <a:rPr lang="ru-RU" sz="2400" b="1" dirty="0" err="1">
                <a:solidFill>
                  <a:srgbClr val="0070C0"/>
                </a:solidFill>
              </a:rPr>
              <a:t>поданих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груп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слів. Визнач </a:t>
            </a:r>
            <a:r>
              <a:rPr lang="ru-RU" sz="2400" b="1" dirty="0">
                <a:solidFill>
                  <a:srgbClr val="0070C0"/>
                </a:solidFill>
              </a:rPr>
              <a:t>закінчення у </a:t>
            </a:r>
            <a:r>
              <a:rPr lang="ru-RU" sz="2400" b="1" dirty="0" err="1">
                <a:solidFill>
                  <a:srgbClr val="0070C0"/>
                </a:solidFill>
              </a:rPr>
              <a:t>змінених</a:t>
            </a:r>
            <a:r>
              <a:rPr lang="ru-RU" sz="2400" b="1" dirty="0">
                <a:solidFill>
                  <a:srgbClr val="0070C0"/>
                </a:solidFill>
              </a:rPr>
              <a:t> словах</a:t>
            </a:r>
            <a:r>
              <a:rPr lang="ru-RU" sz="2400" b="1" dirty="0" smtClean="0">
                <a:solidFill>
                  <a:srgbClr val="0070C0"/>
                </a:solidFill>
              </a:rPr>
              <a:t>. Запиши перше речення.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Вулиця Ольги Кобилянської, Чернівці — фото, опис, адре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782" y="2199920"/>
            <a:ext cx="3174090" cy="317409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153743" y="2074842"/>
            <a:ext cx="550451" cy="602319"/>
          </a:xfrm>
          <a:prstGeom prst="rect">
            <a:avLst/>
          </a:pr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uk-UA" sz="3200" b="1" dirty="0" err="1">
                <a:solidFill>
                  <a:srgbClr val="FF0000"/>
                </a:solidFill>
              </a:rPr>
              <a:t>ів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30650" y="2078346"/>
            <a:ext cx="524324" cy="602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108814" tIns="54407" rIns="108814" bIns="54407">
            <a:spAutoFit/>
          </a:bodyPr>
          <a:lstStyle/>
          <a:p>
            <a:r>
              <a:rPr lang="uk-UA" sz="3200" b="1" dirty="0" err="1">
                <a:solidFill>
                  <a:srgbClr val="FF0000"/>
                </a:solidFill>
              </a:rPr>
              <a:t>ів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652322" y="4980934"/>
            <a:ext cx="944311" cy="602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108814" tIns="54407" rIns="108814" bIns="54407">
            <a:spAutoFit/>
          </a:bodyPr>
          <a:lstStyle/>
          <a:p>
            <a:r>
              <a:rPr lang="uk-UA" sz="3200" b="1" dirty="0" err="1">
                <a:solidFill>
                  <a:srgbClr val="FF0000"/>
                </a:solidFill>
              </a:rPr>
              <a:t>ами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303456" y="6149672"/>
            <a:ext cx="526087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Яке призначення закінчень у словах?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8564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2" grpId="0" animBg="1"/>
      <p:bldP spid="23" grpId="0" animBg="1"/>
      <p:bldP spid="28" grpId="0" animBg="1"/>
      <p:bldP spid="29" grpId="0" animBg="1"/>
      <p:bldP spid="11" grpId="0" animBg="1"/>
      <p:bldP spid="13" grpId="0" animBg="1"/>
      <p:bldP spid="30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4083</TotalTime>
  <Words>793</Words>
  <Application>Microsoft Office PowerPoint</Application>
  <PresentationFormat>Произвольный</PresentationFormat>
  <Paragraphs>162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Спостерігаю за призначенням закінчень у мовленні</vt:lpstr>
      <vt:lpstr>Презентация PowerPoint</vt:lpstr>
      <vt:lpstr>Презентация PowerPoint</vt:lpstr>
      <vt:lpstr>Вправа «Мікрофон»</vt:lpstr>
      <vt:lpstr>Прочитайте текст. Виправте помилки.</vt:lpstr>
      <vt:lpstr>Презентация PowerPoint</vt:lpstr>
      <vt:lpstr>Презентация PowerPoint</vt:lpstr>
      <vt:lpstr>Презентация PowerPoint</vt:lpstr>
      <vt:lpstr>Вправа «Учитель»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304</cp:revision>
  <dcterms:created xsi:type="dcterms:W3CDTF">2025-08-27T14:01:18Z</dcterms:created>
  <dcterms:modified xsi:type="dcterms:W3CDTF">2025-11-10T10:39:59Z</dcterms:modified>
</cp:coreProperties>
</file>