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598" r:id="rId3"/>
    <p:sldId id="398" r:id="rId4"/>
    <p:sldId id="501" r:id="rId5"/>
    <p:sldId id="618" r:id="rId6"/>
    <p:sldId id="611" r:id="rId7"/>
    <p:sldId id="619" r:id="rId8"/>
    <p:sldId id="620" r:id="rId9"/>
    <p:sldId id="632" r:id="rId10"/>
    <p:sldId id="623" r:id="rId11"/>
    <p:sldId id="624" r:id="rId12"/>
    <p:sldId id="625" r:id="rId13"/>
    <p:sldId id="627" r:id="rId14"/>
    <p:sldId id="629" r:id="rId15"/>
    <p:sldId id="630" r:id="rId16"/>
    <p:sldId id="631" r:id="rId17"/>
    <p:sldId id="634" r:id="rId18"/>
    <p:sldId id="633" r:id="rId19"/>
    <p:sldId id="339" r:id="rId20"/>
    <p:sldId id="635" r:id="rId21"/>
    <p:sldId id="636" r:id="rId22"/>
    <p:sldId id="320" r:id="rId23"/>
    <p:sldId id="637" r:id="rId24"/>
    <p:sldId id="599" r:id="rId2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16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fif"/><Relationship Id="rId5" Type="http://schemas.openxmlformats.org/officeDocument/2006/relationships/image" Target="../media/image40.png"/><Relationship Id="rId4" Type="http://schemas.openxmlformats.org/officeDocument/2006/relationships/image" Target="../media/image3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7" Type="http://schemas.openxmlformats.org/officeDocument/2006/relationships/image" Target="../media/image48.png"/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f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fif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46423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3">
                    <a:lumMod val="75000"/>
                  </a:schemeClr>
                </a:solidFill>
              </a:rPr>
              <a:t>Які прилади допомагають досліджувати погоду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13" y="3357786"/>
            <a:ext cx="2592288" cy="247120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5493B4B2-6AB4-4B47-B4E9-6EA05383F881}"/>
              </a:ext>
            </a:extLst>
          </p:cNvPr>
          <p:cNvSpPr/>
          <p:nvPr/>
        </p:nvSpPr>
        <p:spPr>
          <a:xfrm>
            <a:off x="3931791" y="1341071"/>
            <a:ext cx="3924437" cy="1046041"/>
          </a:xfrm>
          <a:prstGeom prst="round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Для прогнозування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погоди синоптики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Зображення, що містить човен, вода, судно, корабель&#10;&#10;Автоматично згенерований опис">
            <a:extLst>
              <a:ext uri="{FF2B5EF4-FFF2-40B4-BE49-F238E27FC236}">
                <a16:creationId xmlns:a16="http://schemas.microsoft.com/office/drawing/2014/main" xmlns="" id="{45A009B8-F9EF-41F6-9C6C-0723AA332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5536" r="-365" b="5832"/>
          <a:stretch/>
        </p:blipFill>
        <p:spPr>
          <a:xfrm>
            <a:off x="4215058" y="4212000"/>
            <a:ext cx="3533785" cy="2268000"/>
          </a:xfrm>
          <a:prstGeom prst="round2Diag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640DF7-6391-4101-AB6B-4E2EC28AC4BC}"/>
              </a:ext>
            </a:extLst>
          </p:cNvPr>
          <p:cNvSpPr txBox="1"/>
          <p:nvPr/>
        </p:nvSpPr>
        <p:spPr>
          <a:xfrm>
            <a:off x="8396287" y="1341072"/>
            <a:ext cx="2808312" cy="1532334"/>
          </a:xfrm>
          <a:prstGeom prst="round2Diag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космос запускають супутники.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FD73B21-1F9D-49A4-9A63-77D68D15410E}"/>
              </a:ext>
            </a:extLst>
          </p:cNvPr>
          <p:cNvSpPr txBox="1"/>
          <p:nvPr/>
        </p:nvSpPr>
        <p:spPr>
          <a:xfrm>
            <a:off x="4107674" y="2493690"/>
            <a:ext cx="3748554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Використовують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спеціально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обладнані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судна в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морі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448" y="405458"/>
            <a:ext cx="10513168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Як </a:t>
            </a:r>
            <a:r>
              <a:rPr lang="ru-RU" sz="4000" b="1" dirty="0" err="1" smtClean="0"/>
              <a:t>готують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прогнози</a:t>
            </a:r>
            <a:r>
              <a:rPr lang="ru-RU" sz="4000" b="1" dirty="0" smtClean="0"/>
              <a:t> погоди?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8"/>
          <a:stretch/>
        </p:blipFill>
        <p:spPr>
          <a:xfrm>
            <a:off x="8058862" y="2900925"/>
            <a:ext cx="3289754" cy="2445075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5493B4B2-6AB4-4B47-B4E9-6EA05383F881}"/>
              </a:ext>
            </a:extLst>
          </p:cNvPr>
          <p:cNvSpPr/>
          <p:nvPr/>
        </p:nvSpPr>
        <p:spPr>
          <a:xfrm>
            <a:off x="819920" y="1341808"/>
            <a:ext cx="2730910" cy="153159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користуються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сучасними приладами 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8" name="Picture 4" descr="Хто й як “робить погоду” на Хмельниччині: інтерв'ю з синоптиком - vsim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b="160"/>
          <a:stretch/>
        </p:blipFill>
        <p:spPr bwMode="auto">
          <a:xfrm>
            <a:off x="496714" y="3041484"/>
            <a:ext cx="3466530" cy="2178120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987BDF-A0D6-42A4-9FD3-6231070566F6}"/>
              </a:ext>
            </a:extLst>
          </p:cNvPr>
          <p:cNvSpPr txBox="1"/>
          <p:nvPr/>
        </p:nvSpPr>
        <p:spPr>
          <a:xfrm>
            <a:off x="979464" y="1269554"/>
            <a:ext cx="559587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Який прилад знадобиться тобі для визначення температури повітря?</a:t>
            </a:r>
            <a:endParaRPr lang="x-none" sz="28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5AD279A-E30D-4B46-A9A2-D772E4A07D21}"/>
              </a:ext>
            </a:extLst>
          </p:cNvPr>
          <p:cNvSpPr/>
          <p:nvPr/>
        </p:nvSpPr>
        <p:spPr>
          <a:xfrm>
            <a:off x="5299943" y="2349674"/>
            <a:ext cx="210788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термометр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9464" y="405458"/>
            <a:ext cx="10009111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91" y="1322685"/>
            <a:ext cx="3456384" cy="376031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Зображення, що містить сніг, надворі, небо, природа&#10;&#10;Автоматично згенерований опис">
            <a:extLst>
              <a:ext uri="{FF2B5EF4-FFF2-40B4-BE49-F238E27FC236}">
                <a16:creationId xmlns:a16="http://schemas.microsoft.com/office/drawing/2014/main" xmlns="" id="{01352945-CCD8-42EB-BD0A-2334C5E45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4" y="2546694"/>
            <a:ext cx="3528391" cy="27460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Рисунок 13" descr="Зображення, що містить природа, надворі, хмара, хмари&#10;&#10;Автоматично згенерований опис">
            <a:extLst>
              <a:ext uri="{FF2B5EF4-FFF2-40B4-BE49-F238E27FC236}">
                <a16:creationId xmlns:a16="http://schemas.microsoft.com/office/drawing/2014/main" xmlns="" id="{FAC5DCAC-C45E-4DF2-AC68-29E236E3E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135"/>
          <a:stretch/>
        </p:blipFill>
        <p:spPr>
          <a:xfrm>
            <a:off x="4507855" y="3645818"/>
            <a:ext cx="3818837" cy="2796304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469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1126F-266D-4AF9-ADD8-0E2BF23F8CFB}"/>
              </a:ext>
            </a:extLst>
          </p:cNvPr>
          <p:cNvSpPr txBox="1"/>
          <p:nvPr/>
        </p:nvSpPr>
        <p:spPr>
          <a:xfrm>
            <a:off x="1000222" y="1125538"/>
            <a:ext cx="9967593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Часом варто лише поглянути на небо, щоб дізнатися, якою буде погода. Вигляд хмар розповість тобі про погоду.</a:t>
            </a:r>
            <a:endParaRPr lang="x-none" sz="2800" b="1" dirty="0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2D0ABB-F0CF-4587-8CBA-0C93674730B6}"/>
              </a:ext>
            </a:extLst>
          </p:cNvPr>
          <p:cNvSpPr txBox="1"/>
          <p:nvPr/>
        </p:nvSpPr>
        <p:spPr>
          <a:xfrm>
            <a:off x="637602" y="4437730"/>
            <a:ext cx="54005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Хмари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це зважена в атмосфері водяна пара та 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вода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рідкому й твердому станах. 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D:\3 клас\04 ЯДС\Грущинська\2 Людина і нежива природа\№033 Які прилади допомагають досліджувати погоду\2025-11-17_173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23" y="2061642"/>
            <a:ext cx="9957260" cy="23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464" y="405458"/>
            <a:ext cx="1000911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Стан неба розповість про погоду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3628" y="4417837"/>
            <a:ext cx="4924947" cy="1363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Хмари </a:t>
            </a:r>
            <a:r>
              <a:rPr lang="ru-RU" sz="2800" b="1" dirty="0" err="1"/>
              <a:t>постійно</a:t>
            </a:r>
            <a:r>
              <a:rPr lang="ru-RU" sz="2800" b="1" dirty="0"/>
              <a:t> </a:t>
            </a:r>
            <a:r>
              <a:rPr lang="ru-RU" sz="2800" b="1" dirty="0" err="1"/>
              <a:t>перебувають</a:t>
            </a:r>
            <a:r>
              <a:rPr lang="ru-RU" sz="2800" b="1" dirty="0"/>
              <a:t> у </a:t>
            </a:r>
            <a:r>
              <a:rPr lang="ru-RU" sz="2800" b="1" dirty="0" err="1"/>
              <a:t>русі</a:t>
            </a:r>
            <a:r>
              <a:rPr lang="ru-RU" sz="2800" b="1" dirty="0"/>
              <a:t> і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/>
              <a:t>різні види </a:t>
            </a:r>
            <a:r>
              <a:rPr lang="ru-RU" sz="2800" b="1" dirty="0" err="1"/>
              <a:t>опадів</a:t>
            </a:r>
            <a:r>
              <a:rPr lang="ru-RU" sz="28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5393" y="5770901"/>
            <a:ext cx="75269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Хмарність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ступінь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покриття</a:t>
            </a:r>
            <a:r>
              <a:rPr lang="ru-RU" sz="2800" b="1" dirty="0">
                <a:solidFill>
                  <a:schemeClr val="bg1"/>
                </a:solidFill>
              </a:rPr>
              <a:t> неба </a:t>
            </a:r>
            <a:r>
              <a:rPr lang="ru-RU" sz="2800" b="1" dirty="0" err="1">
                <a:solidFill>
                  <a:schemeClr val="bg1"/>
                </a:solidFill>
              </a:rPr>
              <a:t>хмарами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12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біла дошка&#10;&#10;Автоматично згенерований опис">
            <a:extLst>
              <a:ext uri="{FF2B5EF4-FFF2-40B4-BE49-F238E27FC236}">
                <a16:creationId xmlns:a16="http://schemas.microsoft.com/office/drawing/2014/main" xmlns="" id="{0CB1530F-C204-473D-ACCE-AD3962DE8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r="23251"/>
          <a:stretch/>
        </p:blipFill>
        <p:spPr>
          <a:xfrm>
            <a:off x="861721" y="2639883"/>
            <a:ext cx="1222241" cy="2448601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72750-FC71-4F6F-A35C-D49B920AC2FE}"/>
              </a:ext>
            </a:extLst>
          </p:cNvPr>
          <p:cNvSpPr txBox="1"/>
          <p:nvPr/>
        </p:nvSpPr>
        <p:spPr>
          <a:xfrm>
            <a:off x="861721" y="1629594"/>
            <a:ext cx="46895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Опадомір</a:t>
            </a:r>
            <a:r>
              <a:rPr lang="ru-RU" sz="2800" b="1" dirty="0"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прилад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визначення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кількості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опадів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439" y="405458"/>
            <a:ext cx="10508754" cy="11521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Розгляньте прилади, за допомогою яких досліджують погоду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0F55456A-361C-4745-B78A-1DC3524D1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4" y="2639883"/>
            <a:ext cx="1731749" cy="2448601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AE5BC0-F654-45D5-BA63-4D2E94F92338}"/>
              </a:ext>
            </a:extLst>
          </p:cNvPr>
          <p:cNvSpPr txBox="1"/>
          <p:nvPr/>
        </p:nvSpPr>
        <p:spPr>
          <a:xfrm>
            <a:off x="5803999" y="1626378"/>
            <a:ext cx="54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Гномон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прилад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за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допомогою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якого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визначають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висоту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сонця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Зображення, що містить текст, відкритий об’єкт, флюгер, картинка&#10;&#10;Автоматично згенерований опис">
            <a:extLst>
              <a:ext uri="{FF2B5EF4-FFF2-40B4-BE49-F238E27FC236}">
                <a16:creationId xmlns:a16="http://schemas.microsoft.com/office/drawing/2014/main" xmlns="" id="{B00F2C67-EAE7-46D5-A411-08F9DF01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1" y="2639883"/>
            <a:ext cx="2446441" cy="2448601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 descr="Зображення, що містить текст, пристрій, масштаб, термометр&#10;&#10;Автоматично згенерований опис">
            <a:extLst>
              <a:ext uri="{FF2B5EF4-FFF2-40B4-BE49-F238E27FC236}">
                <a16:creationId xmlns:a16="http://schemas.microsoft.com/office/drawing/2014/main" xmlns="" id="{C791DF40-9A68-49BA-9355-8D054069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6" y="2637706"/>
            <a:ext cx="2911798" cy="245045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C6DC0E-129D-474D-A9BC-136AADD615C5}"/>
              </a:ext>
            </a:extLst>
          </p:cNvPr>
          <p:cNvSpPr txBox="1"/>
          <p:nvPr/>
        </p:nvSpPr>
        <p:spPr>
          <a:xfrm>
            <a:off x="303072" y="5088484"/>
            <a:ext cx="56393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Флюгер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прилад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визначення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напрямку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швидкості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вітру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E4F719-F0B2-4157-A8B8-E341C2A2BCAC}"/>
              </a:ext>
            </a:extLst>
          </p:cNvPr>
          <p:cNvSpPr txBox="1"/>
          <p:nvPr/>
        </p:nvSpPr>
        <p:spPr>
          <a:xfrm>
            <a:off x="5959088" y="5088484"/>
            <a:ext cx="58643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Термометр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прилад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вимірювання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температури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повітря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1600" y="6042591"/>
            <a:ext cx="763497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Який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прилад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визначає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силу й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напрямок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вітру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02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9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39008A-3DC6-4160-94B5-A4637501D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8" y="1295408"/>
            <a:ext cx="3202347" cy="1990370"/>
          </a:xfrm>
          <a:prstGeom prst="rect">
            <a:avLst/>
          </a:prstGeom>
        </p:spPr>
      </p:pic>
      <p:pic>
        <p:nvPicPr>
          <p:cNvPr id="8" name="Рисунок 7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568E883C-1B8A-47AA-B5E0-2F8438BF9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9" y="1295408"/>
            <a:ext cx="3264251" cy="20211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9643" y="405459"/>
            <a:ext cx="10508754" cy="7200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Умовні позначення природних явищ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984A8CA6-50EA-47D6-8562-612E61947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39" y="1334852"/>
            <a:ext cx="2736302" cy="1911482"/>
          </a:xfrm>
          <a:prstGeom prst="rect">
            <a:avLst/>
          </a:prstGeom>
        </p:spPr>
      </p:pic>
      <p:pic>
        <p:nvPicPr>
          <p:cNvPr id="11" name="Picture 4" descr="https://klike.net/uploads/posts/2019-02/1550818638_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29" y="3285778"/>
            <a:ext cx="3396593" cy="21067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8" y="3266995"/>
            <a:ext cx="3256836" cy="22072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C72750-FC71-4F6F-A35C-D49B920AC2FE}"/>
              </a:ext>
            </a:extLst>
          </p:cNvPr>
          <p:cNvSpPr txBox="1"/>
          <p:nvPr/>
        </p:nvSpPr>
        <p:spPr>
          <a:xfrm>
            <a:off x="941966" y="5500150"/>
            <a:ext cx="333155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На небі немає хмар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C72750-FC71-4F6F-A35C-D49B920AC2FE}"/>
              </a:ext>
            </a:extLst>
          </p:cNvPr>
          <p:cNvSpPr txBox="1"/>
          <p:nvPr/>
        </p:nvSpPr>
        <p:spPr>
          <a:xfrm>
            <a:off x="4446362" y="5392536"/>
            <a:ext cx="33315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Небо частково вкривають хмари.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30" y="3285778"/>
            <a:ext cx="2760221" cy="20710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C72750-FC71-4F6F-A35C-D49B920AC2FE}"/>
              </a:ext>
            </a:extLst>
          </p:cNvPr>
          <p:cNvSpPr txBox="1"/>
          <p:nvPr/>
        </p:nvSpPr>
        <p:spPr>
          <a:xfrm>
            <a:off x="7950012" y="5421519"/>
            <a:ext cx="29665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Небо </a:t>
            </a:r>
            <a:r>
              <a:rPr lang="uk-UA" sz="2800" b="1" dirty="0" smtClean="0">
                <a:solidFill>
                  <a:srgbClr val="FFFF00"/>
                </a:solidFill>
              </a:rPr>
              <a:t>суцільно вкрито хмарами</a:t>
            </a:r>
            <a:r>
              <a:rPr lang="uk-UA" sz="2800" b="1" dirty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ображення, що містить дерево, надворі, нічне небо&#10;&#10;Автоматично згенерований опис">
            <a:extLst>
              <a:ext uri="{FF2B5EF4-FFF2-40B4-BE49-F238E27FC236}">
                <a16:creationId xmlns:a16="http://schemas.microsoft.com/office/drawing/2014/main" xmlns="" id="{A26DD529-FD30-4FEB-A44E-15373619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1" y="3168380"/>
            <a:ext cx="3254550" cy="2348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C9A1B9-EC3C-423E-9AB3-5B184888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5" y="1302283"/>
            <a:ext cx="2642204" cy="1788550"/>
          </a:xfrm>
          <a:prstGeom prst="rect">
            <a:avLst/>
          </a:prstGeom>
        </p:spPr>
      </p:pic>
      <p:pic>
        <p:nvPicPr>
          <p:cNvPr id="13" name="Рисунок 12" descr="Зображення, що містить сніг, ссавець, надворі, кіт&#10;&#10;Автоматично згенерований опис">
            <a:extLst>
              <a:ext uri="{FF2B5EF4-FFF2-40B4-BE49-F238E27FC236}">
                <a16:creationId xmlns:a16="http://schemas.microsoft.com/office/drawing/2014/main" xmlns="" id="{89F0F031-9AA1-4409-8C16-A2BD0F787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64" y="3151103"/>
            <a:ext cx="3808277" cy="23828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934B8F8-9BCA-401E-B7F2-79E02974C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07" y="1260267"/>
            <a:ext cx="2574789" cy="1732347"/>
          </a:xfrm>
          <a:prstGeom prst="rect">
            <a:avLst/>
          </a:prstGeom>
        </p:spPr>
      </p:pic>
      <p:pic>
        <p:nvPicPr>
          <p:cNvPr id="15" name="Рисунок 14" descr="Зображення, що містить вода, надворі, природа, нічне небо&#10;&#10;Автоматично згенерований опис">
            <a:extLst>
              <a:ext uri="{FF2B5EF4-FFF2-40B4-BE49-F238E27FC236}">
                <a16:creationId xmlns:a16="http://schemas.microsoft.com/office/drawing/2014/main" xmlns="" id="{2AD417AA-CC31-440F-ACB1-B6138E52A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41" y="3168380"/>
            <a:ext cx="3439860" cy="23416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BA9E08-ACCE-42B2-9640-A991AACABF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"/>
          <a:stretch/>
        </p:blipFill>
        <p:spPr>
          <a:xfrm>
            <a:off x="8427096" y="1297322"/>
            <a:ext cx="2438550" cy="1718976"/>
          </a:xfrm>
          <a:prstGeom prst="rect">
            <a:avLst/>
          </a:prstGeom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819643" y="405459"/>
            <a:ext cx="10508754" cy="7200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Умовні позначення природних явищ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ображення, що містить природа, росинка, рослина&#10;&#10;Автоматично згенерований опис">
            <a:extLst>
              <a:ext uri="{FF2B5EF4-FFF2-40B4-BE49-F238E27FC236}">
                <a16:creationId xmlns:a16="http://schemas.microsoft.com/office/drawing/2014/main" xmlns="" id="{CE9FADD8-1792-48CB-943A-7D73CA01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3285777"/>
            <a:ext cx="3190244" cy="2338365"/>
          </a:xfrm>
          <a:prstGeom prst="rect">
            <a:avLst/>
          </a:prstGeom>
        </p:spPr>
      </p:pic>
      <p:pic>
        <p:nvPicPr>
          <p:cNvPr id="18" name="Рисунок 17" descr="Зображення, що містить надворі, природа, хмара&#10;&#10;Автоматично згенерований опис">
            <a:extLst>
              <a:ext uri="{FF2B5EF4-FFF2-40B4-BE49-F238E27FC236}">
                <a16:creationId xmlns:a16="http://schemas.microsoft.com/office/drawing/2014/main" xmlns="" id="{47416551-04F5-4C69-914A-7D14719D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61" y="3297239"/>
            <a:ext cx="3106214" cy="2357908"/>
          </a:xfrm>
          <a:prstGeom prst="rect">
            <a:avLst/>
          </a:prstGeom>
        </p:spPr>
      </p:pic>
      <p:pic>
        <p:nvPicPr>
          <p:cNvPr id="19" name="Рисунок 18" descr="Зображення, що містить рослина, зелений, листок, дерево&#10;&#10;Автоматично згенерований опис">
            <a:extLst>
              <a:ext uri="{FF2B5EF4-FFF2-40B4-BE49-F238E27FC236}">
                <a16:creationId xmlns:a16="http://schemas.microsoft.com/office/drawing/2014/main" xmlns="" id="{76A284CD-6477-4AAD-AAAE-B670C4F6B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49" y="3319823"/>
            <a:ext cx="1850937" cy="23043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1E4E33-063A-47FA-AF1A-D185F13AB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5" y="1271853"/>
            <a:ext cx="2810283" cy="1842743"/>
          </a:xfrm>
          <a:prstGeom prst="rect">
            <a:avLst/>
          </a:prstGeom>
        </p:spPr>
      </p:pic>
      <p:pic>
        <p:nvPicPr>
          <p:cNvPr id="12" name="Рисунок 11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E8C6405E-33F8-4EE0-9105-81FFA0525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5" y="1269554"/>
            <a:ext cx="2787982" cy="1842743"/>
          </a:xfrm>
          <a:prstGeom prst="rect">
            <a:avLst/>
          </a:prstGeom>
        </p:spPr>
      </p:pic>
      <p:pic>
        <p:nvPicPr>
          <p:cNvPr id="13" name="Рисунок 12" descr="Зображення, що містить стріла&#10;&#10;Автоматично згенерований опис">
            <a:extLst>
              <a:ext uri="{FF2B5EF4-FFF2-40B4-BE49-F238E27FC236}">
                <a16:creationId xmlns:a16="http://schemas.microsoft.com/office/drawing/2014/main" xmlns="" id="{ACF21F4A-3F75-460C-B8A1-19A88CB115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5" y="1269553"/>
            <a:ext cx="2744417" cy="1842743"/>
          </a:xfrm>
          <a:prstGeom prst="rect">
            <a:avLst/>
          </a:prstGeom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819643" y="405459"/>
            <a:ext cx="10508754" cy="7200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Умовні позначення природних явищ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185" y="480980"/>
            <a:ext cx="10369152" cy="7598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Показники, які характеризують стан погоди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2761" y="1476132"/>
            <a:ext cx="2401678" cy="1135348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Температура повітря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2082" y="4976932"/>
            <a:ext cx="2845893" cy="1110890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Сила і напрям вітру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0630" y="5002829"/>
            <a:ext cx="2592288" cy="10590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Атмосферний тиск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20223" y="1505093"/>
            <a:ext cx="2799636" cy="1074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Вологість  повітря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6224" y="2887231"/>
            <a:ext cx="1893639" cy="6046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Опади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05411" y="2887231"/>
            <a:ext cx="2075590" cy="80052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Хмарність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95091" y="3579440"/>
            <a:ext cx="3168352" cy="1151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Сонячне випромінювання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04" b="94963" l="11707" r="90854">
                        <a14:foregroundMark x1="19634" y1="74519" x2="23780" y2="65778"/>
                        <a14:foregroundMark x1="26220" y1="81037" x2="29878" y2="70519"/>
                        <a14:foregroundMark x1="34634" y1="73778" x2="36098" y2="69630"/>
                        <a14:foregroundMark x1="36463" y1="76741" x2="38537" y2="80444"/>
                        <a14:foregroundMark x1="75488" y1="64148" x2="74878" y2="58222"/>
                        <a14:foregroundMark x1="63902" y1="70222" x2="63171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2" y="1214957"/>
            <a:ext cx="2814670" cy="23190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16" y="3809298"/>
            <a:ext cx="1905536" cy="18181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4" y="4529180"/>
            <a:ext cx="1579977" cy="1558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4" y="1648557"/>
            <a:ext cx="2011247" cy="18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6980"/>
            <a:ext cx="10153128" cy="7005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малюнки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6" y="1810571"/>
            <a:ext cx="3314934" cy="22133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5169"/>
          <a:stretch/>
        </p:blipFill>
        <p:spPr>
          <a:xfrm>
            <a:off x="4297494" y="1810570"/>
            <a:ext cx="3312368" cy="22133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68569" y="1283162"/>
            <a:ext cx="7431617" cy="485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Розкажи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, навіщо людям передбачати погоду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5" y="1810571"/>
            <a:ext cx="3240360" cy="20512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EAB6A356-4AA1-4BD6-A231-328E6BD5F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9" y="4023879"/>
            <a:ext cx="3254428" cy="20088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715767" y="4232811"/>
            <a:ext cx="7523446" cy="2082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Щоби забезпечити нормальну роботу літаків, </a:t>
            </a:r>
            <a:r>
              <a:rPr lang="uk-UA" sz="2800" b="1" dirty="0" smtClean="0"/>
              <a:t>кораблів, планування польових робіт </a:t>
            </a:r>
            <a:r>
              <a:rPr lang="uk-UA" sz="2800" b="1" dirty="0"/>
              <a:t>і </a:t>
            </a:r>
            <a:r>
              <a:rPr lang="uk-UA" sz="2800" b="1" dirty="0" smtClean="0"/>
              <a:t>відпочинку, </a:t>
            </a:r>
            <a:r>
              <a:rPr lang="uk-UA" sz="2800" b="1" dirty="0"/>
              <a:t>людям потрібно було навчитися завчасно складати прогноз погоди.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322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24452" y="2287830"/>
            <a:ext cx="6082623" cy="1357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Назви </a:t>
            </a:r>
            <a:r>
              <a:rPr lang="ru-RU" sz="2800" b="1" dirty="0" err="1"/>
              <a:t>прилади</a:t>
            </a:r>
            <a:r>
              <a:rPr lang="ru-RU" sz="2800" b="1" dirty="0"/>
              <a:t>, які </a:t>
            </a:r>
            <a:r>
              <a:rPr lang="ru-RU" sz="2800" b="1" dirty="0" err="1"/>
              <a:t>знадобляться</a:t>
            </a:r>
            <a:r>
              <a:rPr lang="ru-RU" sz="2800" b="1" dirty="0"/>
              <a:t> тобі для дослідження стану погоди. Як ними </a:t>
            </a:r>
            <a:r>
              <a:rPr lang="ru-RU" sz="2800" b="1" dirty="0" err="1"/>
              <a:t>користують</a:t>
            </a:r>
            <a:r>
              <a:rPr lang="ru-RU" sz="2800" b="1" dirty="0"/>
              <a:t> </a:t>
            </a:r>
            <a:r>
              <a:rPr lang="ru-RU" sz="2800" b="1" dirty="0" err="1"/>
              <a:t>ся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414" y="1249644"/>
            <a:ext cx="5770218" cy="9560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За </a:t>
            </a:r>
            <a:r>
              <a:rPr lang="ru-RU" sz="2800" b="1" dirty="0" err="1"/>
              <a:t>якими</a:t>
            </a:r>
            <a:r>
              <a:rPr lang="ru-RU" sz="2800" b="1" dirty="0"/>
              <a:t> </a:t>
            </a:r>
            <a:r>
              <a:rPr lang="ru-RU" sz="2800" b="1" dirty="0" err="1"/>
              <a:t>показниками</a:t>
            </a:r>
            <a:r>
              <a:rPr lang="ru-RU" sz="2800" b="1" dirty="0"/>
              <a:t> </a:t>
            </a:r>
            <a:r>
              <a:rPr lang="ru-RU" sz="2800" b="1" dirty="0" err="1"/>
              <a:t>визначають</a:t>
            </a:r>
            <a:r>
              <a:rPr lang="ru-RU" sz="2800" b="1" dirty="0"/>
              <a:t> погоду?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9971" y="3766174"/>
            <a:ext cx="5885411" cy="10317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 </a:t>
            </a:r>
            <a:r>
              <a:rPr lang="ru-RU" sz="2800" b="1" dirty="0" err="1"/>
              <a:t>корисно</a:t>
            </a:r>
            <a:r>
              <a:rPr lang="ru-RU" sz="2800" b="1" dirty="0"/>
              <a:t> систематично </a:t>
            </a:r>
            <a:r>
              <a:rPr lang="ru-RU" sz="2800" b="1" dirty="0" err="1"/>
              <a:t>спостерігати</a:t>
            </a:r>
            <a:r>
              <a:rPr lang="ru-RU" sz="2800" b="1" dirty="0"/>
              <a:t> за погодою?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9971" y="4869954"/>
            <a:ext cx="5873661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Чи </a:t>
            </a:r>
            <a:r>
              <a:rPr lang="ru-RU" sz="2800" b="1" dirty="0" err="1"/>
              <a:t>погоджуєшся</a:t>
            </a:r>
            <a:r>
              <a:rPr lang="ru-RU" sz="2800" b="1" dirty="0"/>
              <a:t> ти з </a:t>
            </a:r>
            <a:r>
              <a:rPr lang="ru-RU" sz="2800" b="1" dirty="0" err="1"/>
              <a:t>думкою</a:t>
            </a:r>
            <a:r>
              <a:rPr lang="ru-RU" sz="2800" b="1" dirty="0"/>
              <a:t>, що природа і погода — це </a:t>
            </a:r>
            <a:r>
              <a:rPr lang="ru-RU" sz="2800" b="1" dirty="0" err="1"/>
              <a:t>єдине</a:t>
            </a:r>
            <a:r>
              <a:rPr lang="ru-RU" sz="2800" b="1" dirty="0"/>
              <a:t> </a:t>
            </a:r>
            <a:r>
              <a:rPr lang="ru-RU" sz="2800" b="1" dirty="0" err="1"/>
              <a:t>ціле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10081120" cy="99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/>
              <a:t>Обери</a:t>
            </a:r>
            <a:r>
              <a:rPr lang="uk-UA" sz="3200" b="1" dirty="0"/>
              <a:t> умовну позначку, яка характеризує зображену погоду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25" y="1701603"/>
            <a:ext cx="6169792" cy="38884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39" y="1830599"/>
            <a:ext cx="2179083" cy="2427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75" y="4258156"/>
            <a:ext cx="2247599" cy="208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1" y="2349674"/>
            <a:ext cx="2053997" cy="20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0911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Виправ помилки</a:t>
            </a:r>
            <a:endParaRPr lang="ru-RU" sz="4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1" t="74832" r="626" b="428"/>
          <a:stretch/>
        </p:blipFill>
        <p:spPr>
          <a:xfrm>
            <a:off x="6140912" y="1821373"/>
            <a:ext cx="2087918" cy="2112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58" b="74463"/>
          <a:stretch/>
        </p:blipFill>
        <p:spPr>
          <a:xfrm>
            <a:off x="1051471" y="1723706"/>
            <a:ext cx="2139423" cy="22101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t="49492" r="49410" b="21778"/>
          <a:stretch/>
        </p:blipFill>
        <p:spPr>
          <a:xfrm>
            <a:off x="3657948" y="1745958"/>
            <a:ext cx="1858019" cy="2207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5" t="76056" r="23665" b="2536"/>
          <a:stretch/>
        </p:blipFill>
        <p:spPr>
          <a:xfrm>
            <a:off x="8562265" y="1821374"/>
            <a:ext cx="2398940" cy="2012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0541" y="5035467"/>
            <a:ext cx="1433582" cy="769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Ясно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3538" y="5035465"/>
            <a:ext cx="1309906" cy="769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Дощ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9435" y="5035466"/>
            <a:ext cx="2089560" cy="769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 err="1">
                <a:solidFill>
                  <a:srgbClr val="0070C0"/>
                </a:solidFill>
              </a:rPr>
              <a:t>Хмарно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8265" y="5035467"/>
            <a:ext cx="1561995" cy="7696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Вітер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065 L -0.00104 -0.06042 C 0.00143 -0.05741 0.00378 -0.05348 0.00664 -0.05093 C 0.00794 -0.04954 0.00951 -0.04954 0.01107 -0.04885 C 0.02474 -0.04213 0.01524 -0.04491 0.03646 -0.04306 L 0.06068 -0.04098 C 0.10235 -0.02246 0.06732 -0.0375 0.18086 -0.04098 C 0.18307 -0.04121 0.18529 -0.04213 0.1875 -0.04306 C 0.18867 -0.04352 0.18972 -0.04445 0.19076 -0.04491 C 0.19232 -0.04584 0.19375 -0.0463 0.19518 -0.04699 C 0.20378 -0.06227 0.19284 -0.04375 0.203 -0.05672 C 0.20417 -0.05834 0.20495 -0.06111 0.20625 -0.06274 C 0.20794 -0.06459 0.21003 -0.06505 0.21172 -0.06667 C 0.21302 -0.0676 0.21393 -0.06922 0.21511 -0.07037 C 0.22214 -0.06204 0.21875 -0.06875 0.21511 -0.04306 L 0.21393 -0.03519 L 0.21289 -0.02732 C 0.21419 -0.0088 0.21185 -0.01528 0.21732 -0.00579 L 0.21836 -0.00371 L 0.21836 -0.00348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7.40741E-7 C 0.00039 -0.00649 0.0013 -0.01297 0.00104 -0.01968 C 0.00078 -0.02616 -0.00404 -0.03681 -0.0056 -0.04121 C -0.01341 -0.06297 -0.00469 -0.04121 -0.01211 -0.05695 C -0.01341 -0.05926 -0.01419 -0.0625 -0.01549 -0.06482 C -0.0168 -0.0669 -0.01862 -0.06829 -0.01992 -0.07061 C -0.02122 -0.07292 -0.022 -0.07593 -0.02318 -0.07848 C -0.02487 -0.08195 -0.02695 -0.08473 -0.02865 -0.0882 C -0.03034 -0.09144 -0.03138 -0.09537 -0.03307 -0.09815 C -0.03476 -0.10047 -0.03685 -0.10186 -0.03867 -0.10394 C -0.03971 -0.1051 -0.04088 -0.10649 -0.04193 -0.10787 C -0.04726 -0.11505 -0.04713 -0.11644 -0.05299 -0.12153 C -0.05404 -0.12246 -0.05521 -0.12269 -0.05625 -0.12362 C -0.0582 -0.12524 -0.06003 -0.12732 -0.06185 -0.1294 C -0.06406 -0.13195 -0.06575 -0.13681 -0.06836 -0.13727 L -0.08281 -0.13912 C -0.11211 -0.13866 -0.14154 -0.13912 -0.17096 -0.13727 C -0.17331 -0.13704 -0.17526 -0.13403 -0.1776 -0.13334 C -0.18542 -0.13102 -0.18216 -0.13264 -0.1875 -0.1294 C -0.18867 -0.12801 -0.18984 -0.12709 -0.19088 -0.12547 C -0.19206 -0.12385 -0.19284 -0.12107 -0.19414 -0.11968 C -0.19505 -0.11852 -0.19635 -0.11829 -0.1974 -0.1176 C -0.2026 -0.10857 -0.1987 -0.11459 -0.20404 -0.10787 C -0.20521 -0.10649 -0.21003 -0.09954 -0.21185 -0.09815 C -0.21289 -0.09723 -0.21406 -0.09676 -0.2151 -0.09607 C -0.22357 -0.08102 -0.2138 -0.09676 -0.22174 -0.0882 C -0.22344 -0.08635 -0.22513 -0.08102 -0.22617 -0.07848 C -0.22656 -0.0595 -0.2263 -0.04051 -0.22721 -0.02153 C -0.22734 -0.01852 -0.22878 -0.01644 -0.22943 -0.01366 C -0.22995 -0.01181 -0.23047 -0.00996 -0.2306 -0.00787 C -0.23086 -0.00186 -0.2306 0.00393 -0.2306 0.00995 L -0.2306 0.00995 " pathEditMode="relative" ptsTypes="AAAAAAAAAAAAAAAAA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3125 L -0.00729 -0.03102 C -0.00664 -0.03704 -0.00625 -0.04306 -0.00521 -0.04885 C -0.00364 -0.05602 0.00013 -0.06227 0.00261 -0.06852 C 0.00378 -0.07153 0.0043 -0.07547 0.00586 -0.07824 C 0.00886 -0.08357 0.0125 -0.08727 0.01576 -0.0919 C 0.02071 -0.09908 0.02435 -0.10926 0.03008 -0.11366 C 0.05013 -0.12894 0.02526 -0.10926 0.04558 -0.12732 C 0.04896 -0.13033 0.05534 -0.1338 0.05886 -0.13519 C 0.06133 -0.13611 0.06393 -0.13635 0.06654 -0.13704 C 0.08086 -0.15162 0.06719 -0.13959 0.08425 -0.14885 C 0.09935 -0.15718 0.07513 -0.14885 0.09518 -0.15463 L 0.14154 -0.15278 C 0.14453 -0.15255 0.14883 -0.14838 0.15143 -0.14699 C 0.15404 -0.14537 0.15651 -0.14399 0.15912 -0.14306 C 0.16133 -0.14213 0.16354 -0.14167 0.16576 -0.14098 C 0.16758 -0.14051 0.16953 -0.13982 0.17136 -0.13912 C 0.1836 -0.12824 0.1681 -0.14121 0.18008 -0.13311 C 0.18164 -0.13218 0.18308 -0.13033 0.18451 -0.12917 C 0.18672 -0.12755 0.18998 -0.12639 0.19232 -0.12524 C 0.19297 -0.12408 0.19362 -0.12246 0.19453 -0.1213 C 0.19779 -0.11667 0.19818 -0.1176 0.20222 -0.11366 C 0.20339 -0.11227 0.20443 -0.11088 0.20547 -0.10973 C 0.20703 -0.10764 0.20847 -0.10579 0.2099 -0.10371 C 0.21068 -0.10255 0.21133 -0.10093 0.21211 -0.09977 C 0.21315 -0.09838 0.21446 -0.09746 0.21537 -0.09584 C 0.2168 -0.09352 0.21966 -0.08542 0.22097 -0.08218 C 0.22136 -0.05926 0.22136 -0.03635 0.22201 -0.01343 C 0.22214 -0.0088 0.22357 -0.00417 0.22422 0.00023 C 0.22435 0.00092 0.22422 0.00162 0.22422 0.00231 L 0.22422 0.00254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44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-2.59259E-6 C 0.00157 -0.00533 0.00418 -0.00995 0.00444 -0.01574 C 0.00522 -0.0287 0.00431 -0.04213 0.00339 -0.05509 C 0.00312 -0.05741 0.00183 -0.0588 0.00118 -0.06088 C -0.00456 -0.07732 -0.00026 -0.06736 -0.0099 -0.08843 C -0.01471 -0.09884 -0.02057 -0.11158 -0.02748 -0.11783 C -0.02904 -0.11898 -0.0306 -0.12014 -0.0319 -0.12176 C -0.03386 -0.12408 -0.03542 -0.12732 -0.03737 -0.12963 C -0.04388 -0.13658 -0.05065 -0.14283 -0.05729 -0.14908 C -0.07669 -0.16759 -0.0599 -0.15162 -0.07826 -0.16482 C -0.08568 -0.17014 -0.10508 -0.18681 -0.11576 -0.19236 C -0.11927 -0.19421 -0.12305 -0.19468 -0.12669 -0.1963 C -0.12969 -0.19745 -0.13255 -0.19884 -0.13555 -0.20023 C -0.13958 -0.20185 -0.14362 -0.20278 -0.14766 -0.20394 C -0.15729 -0.20347 -0.1668 -0.2037 -0.1763 -0.20208 C -0.1888 -0.2 -0.17839 -0.19931 -0.1862 -0.19236 C -0.18789 -0.19074 -0.18998 -0.19097 -0.1918 -0.19028 C -0.19714 -0.18079 -0.19271 -0.1875 -0.19948 -0.18056 C -0.20899 -0.17083 -0.19336 -0.18403 -0.21055 -0.16875 C -0.21159 -0.16783 -0.21276 -0.16736 -0.2138 -0.1669 C -0.21524 -0.16482 -0.2168 -0.16296 -0.21823 -0.16088 C -0.21979 -0.15857 -0.22266 -0.15301 -0.22266 -0.15301 C -0.22539 -0.1382 -0.22162 -0.15648 -0.22591 -0.1412 C -0.22643 -0.13935 -0.22656 -0.13727 -0.22708 -0.13542 C -0.22774 -0.13264 -0.22852 -0.13009 -0.2293 -0.12755 C -0.22956 -0.12292 -0.22995 -0.11852 -0.23034 -0.11389 C -0.23177 -0.09908 -0.23138 -0.10857 -0.23255 -0.09236 C -0.23294 -0.08634 -0.23307 -0.08033 -0.23373 -0.07454 C -0.23412 -0.0706 -0.23581 -0.06296 -0.23581 -0.06296 C -0.23672 -0.04722 -0.2362 -0.04699 -0.23802 -0.03542 C -0.23841 -0.03333 -0.23867 -0.03148 -0.23919 -0.02963 C -0.23985 -0.02685 -0.24115 -0.02454 -0.24141 -0.02176 C -0.24193 -0.01597 -0.24141 -0.00995 -0.24141 -0.00394 L -0.24141 -0.00602 " pathEditMode="relative" ptsTypes="AAAAAAAAAAAAAAAAAAAAAAAAAAAAAAA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3 клас\04 ЯДС\Грущинська\2 Людина і нежива природа\№033 Які прилади допомагають досліджувати погоду\2025-11-17_181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50" y="1849783"/>
            <a:ext cx="6358741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3 клас\04 ЯДС\Грущинська\2 Людина і нежива природа\№033 Які прилади допомагають досліджувати погоду\2025-11-17_181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2" y="359718"/>
            <a:ext cx="633802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0927" y="378595"/>
            <a:ext cx="3882184" cy="1250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267494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40-41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95199" y="810280"/>
            <a:ext cx="2162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атмосфери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6047" y="1087572"/>
            <a:ext cx="2135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момент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6147" y="1672347"/>
            <a:ext cx="255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хмарністю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7895" y="1917626"/>
            <a:ext cx="243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0070C0"/>
                </a:solidFill>
              </a:rPr>
              <a:t>напрямком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40103" y="4509914"/>
            <a:ext cx="936104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740103" y="4437906"/>
            <a:ext cx="1080120" cy="644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740103" y="5179932"/>
            <a:ext cx="1008112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Зображення, що містить трава, небо, природа, поле&#10;&#10;Автоматично згенерований опис">
            <a:extLst>
              <a:ext uri="{FF2B5EF4-FFF2-40B4-BE49-F238E27FC236}">
                <a16:creationId xmlns:a16="http://schemas.microsoft.com/office/drawing/2014/main" xmlns="" id="{3A3F267F-6B3A-4E79-AF47-DF0F2F6AE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7" y="2257122"/>
            <a:ext cx="3933514" cy="26133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2 Людина і нежива природа\№033 Які прилади допомагають досліджувати погоду\2025-11-17_18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7" y="1371125"/>
            <a:ext cx="7102144" cy="50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0925" y="378595"/>
            <a:ext cx="10642859" cy="746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8295" y="1427372"/>
            <a:ext cx="2834708" cy="394648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53-54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</a:t>
            </a:r>
            <a:r>
              <a:rPr lang="uk-UA" sz="2800" b="1" smtClean="0">
                <a:solidFill>
                  <a:schemeClr val="accent3">
                    <a:lumMod val="75000"/>
                  </a:schemeClr>
                </a:solidFill>
              </a:rPr>
              <a:t>уроку 33.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2" y="121456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6251" y="1125538"/>
            <a:ext cx="3152465" cy="631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Що таке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93658" y="1843076"/>
            <a:ext cx="3959877" cy="10106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таке вітер</a:t>
            </a:r>
            <a:r>
              <a:rPr lang="uk-UA" sz="2800" b="1" dirty="0" smtClean="0"/>
              <a:t>? Як він утворюється?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38059" y="1170266"/>
            <a:ext cx="4040978" cy="58632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властивості повітря?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7815" y="5139026"/>
            <a:ext cx="6120680" cy="9257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ви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які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прилади допомагають досліджувати погоду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5774" y="1845618"/>
            <a:ext cx="336228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/>
              <a:t>Повітря </a:t>
            </a:r>
            <a:r>
              <a:rPr lang="ru-RU" altLang="ru-RU" sz="2800" b="1" dirty="0"/>
              <a:t>– </a:t>
            </a:r>
            <a:r>
              <a:rPr lang="ru-RU" altLang="ru-RU" sz="2800" b="1" dirty="0" smtClean="0"/>
              <a:t>невидима </a:t>
            </a:r>
            <a:r>
              <a:rPr lang="ru-RU" altLang="ru-RU" sz="2800" b="1" dirty="0" err="1"/>
              <a:t>суміш</a:t>
            </a:r>
            <a:r>
              <a:rPr lang="ru-RU" altLang="ru-RU" sz="2800" b="1" dirty="0"/>
              <a:t> </a:t>
            </a:r>
            <a:r>
              <a:rPr lang="ru-RU" altLang="ru-RU" sz="2800" b="1" dirty="0" err="1"/>
              <a:t>газів</a:t>
            </a:r>
            <a:r>
              <a:rPr lang="ru-RU" altLang="ru-RU" sz="2800" b="1" dirty="0"/>
              <a:t>, </a:t>
            </a:r>
            <a:r>
              <a:rPr lang="ru-RU" sz="2800" b="1" dirty="0"/>
              <a:t>що </a:t>
            </a:r>
            <a:r>
              <a:rPr lang="ru-RU" sz="2800" b="1" dirty="0" err="1"/>
              <a:t>оточує</a:t>
            </a:r>
            <a:r>
              <a:rPr lang="ru-RU" sz="2800" b="1" dirty="0"/>
              <a:t> нашу Землю</a:t>
            </a:r>
            <a:r>
              <a:rPr lang="ru-RU" altLang="ru-RU" sz="2800" b="1" dirty="0" smtClean="0"/>
              <a:t>.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7815" y="2907439"/>
            <a:ext cx="4469373" cy="10264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види діяльності людей </a:t>
            </a:r>
            <a:r>
              <a:rPr lang="ru-RU" sz="2800" b="1" dirty="0" err="1"/>
              <a:t>пов’язані</a:t>
            </a:r>
            <a:r>
              <a:rPr lang="ru-RU" sz="2800" b="1" dirty="0"/>
              <a:t> з </a:t>
            </a:r>
            <a:r>
              <a:rPr lang="ru-RU" sz="2800" b="1" dirty="0" err="1"/>
              <a:t>вітром</a:t>
            </a:r>
            <a:r>
              <a:rPr lang="ru-RU" sz="2800" b="1" dirty="0"/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7229" y="4017887"/>
            <a:ext cx="4290482" cy="92392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фахівці</a:t>
            </a:r>
            <a:r>
              <a:rPr lang="ru-RU" sz="2800" b="1" dirty="0"/>
              <a:t> </a:t>
            </a:r>
            <a:r>
              <a:rPr lang="ru-RU" sz="2800" b="1" dirty="0" err="1"/>
              <a:t>прогнозують</a:t>
            </a:r>
            <a:r>
              <a:rPr lang="ru-RU" sz="2800" b="1" dirty="0"/>
              <a:t> зміни погоди?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«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" y="3420644"/>
            <a:ext cx="3352295" cy="24136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3" grpId="0" animBg="1"/>
      <p:bldP spid="25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96980"/>
            <a:ext cx="10513168" cy="816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Чи </a:t>
            </a:r>
            <a:r>
              <a:rPr lang="uk-UA" sz="4000" b="1" dirty="0" smtClean="0"/>
              <a:t>замислювалися ви </a:t>
            </a:r>
            <a:r>
              <a:rPr lang="uk-UA" sz="4000" b="1" dirty="0"/>
              <a:t>над такими питаннями: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90459" y="2565698"/>
            <a:ext cx="6269722" cy="112976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 потрібно сьогодні брати   парасольку?</a:t>
            </a:r>
            <a:endParaRPr lang="ru-RU" sz="32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90459" y="4073049"/>
            <a:ext cx="6192689" cy="108012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Яку куртку потрібно одягати на прогулянку?</a:t>
            </a:r>
            <a:endParaRPr lang="ru-RU" sz="3200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90461" y="1485578"/>
            <a:ext cx="6205109" cy="72008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 вдягати сьогодні шапку?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" b="8509"/>
          <a:stretch/>
        </p:blipFill>
        <p:spPr>
          <a:xfrm>
            <a:off x="7805493" y="1557586"/>
            <a:ext cx="3037708" cy="352839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4" y="494644"/>
            <a:ext cx="10009111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схему й </a:t>
            </a:r>
            <a:r>
              <a:rPr lang="ru-RU" sz="4000" b="1" dirty="0" err="1" smtClean="0"/>
              <a:t>поясніть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7439" y="1413569"/>
            <a:ext cx="3143261" cy="149189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Чому Сонце є причиною всіх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змін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погоди?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2 Людина і нежива природа\№033 Які прилади допомагають досліджувати погоду\2025-11-17_16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413570"/>
            <a:ext cx="6984775" cy="29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165D1D-3FF6-4E06-B009-D0032C53B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16" y="3697551"/>
            <a:ext cx="4710765" cy="27653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95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9B90EB-E16D-4957-9F64-75F903A8C0EF}"/>
              </a:ext>
            </a:extLst>
          </p:cNvPr>
          <p:cNvSpPr txBox="1"/>
          <p:nvPr/>
        </p:nvSpPr>
        <p:spPr>
          <a:xfrm>
            <a:off x="4939904" y="3305722"/>
            <a:ext cx="6048672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Люди давно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помітили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що погода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дуже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мінлива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Зранку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світить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сонце, а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ввечері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йти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дощ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F63FEC-2C89-409B-857D-CBD1C7AD1E3C}"/>
              </a:ext>
            </a:extLst>
          </p:cNvPr>
          <p:cNvSpPr txBox="1"/>
          <p:nvPr/>
        </p:nvSpPr>
        <p:spPr>
          <a:xfrm>
            <a:off x="979464" y="1393136"/>
            <a:ext cx="10009111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Погода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це певний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стан атмосфери (повітряної оболонки Землі) саме в цей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момент. Вона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характеризується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показниками: </a:t>
            </a:r>
            <a:r>
              <a:rPr lang="uk-UA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сонячного випромінювання, температури, хмарності, опадів, напрямком </a:t>
            </a:r>
            <a:r>
              <a:rPr lang="uk-UA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і силою </a:t>
            </a:r>
            <a:r>
              <a:rPr lang="uk-UA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вітру,            </a:t>
            </a:r>
            <a:endParaRPr lang="x-none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5995" y="4820026"/>
            <a:ext cx="647252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фахівці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прогнозують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зміни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погоди?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7615" y="5636223"/>
            <a:ext cx="75439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 погодою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спостерігають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фахівці</a:t>
            </a: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синоптики.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9464" y="494644"/>
            <a:ext cx="10009111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Що таке погода?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s://klike.net/uploads/posts/2019-02/1550818638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3285778"/>
            <a:ext cx="3862346" cy="214492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, картинка&#10;&#10;Автоматично згенерований опис">
            <a:extLst>
              <a:ext uri="{FF2B5EF4-FFF2-40B4-BE49-F238E27FC236}">
                <a16:creationId xmlns:a16="http://schemas.microsoft.com/office/drawing/2014/main" xmlns="" id="{9583BE1A-5835-4D75-96D9-91156E1D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" b="7278"/>
          <a:stretch/>
        </p:blipFill>
        <p:spPr>
          <a:xfrm>
            <a:off x="691431" y="3486411"/>
            <a:ext cx="5076000" cy="295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2EC8E-4831-42C1-8A6E-960220219713}"/>
              </a:ext>
            </a:extLst>
          </p:cNvPr>
          <p:cNvSpPr txBox="1"/>
          <p:nvPr/>
        </p:nvSpPr>
        <p:spPr>
          <a:xfrm>
            <a:off x="979463" y="1216561"/>
            <a:ext cx="1000911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Синоптик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- це 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людина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яка займається складанням прогнозу погоди на найближчий термін. Він отримує певну інформацію, що виходить із руху, напрямку і швидкості циклонів. Всі ці дані отримують шляхом фотографій з космосу, на яких видно ці самі циклонні хмари.</a:t>
            </a:r>
            <a:endParaRPr lang="x-none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14AE8A-19E9-49EB-9FC1-381C0E46A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3" y="3141762"/>
            <a:ext cx="3744416" cy="2951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C51816-1BB2-46B2-8915-935A119F4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679" y="3549496"/>
            <a:ext cx="2667132" cy="2016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9464" y="494644"/>
            <a:ext cx="10009111" cy="780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Чим займається синоптик?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39510"/>
            <a:ext cx="9793088" cy="805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7455" y="1345019"/>
            <a:ext cx="5688632" cy="4965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Синоптики </a:t>
            </a:r>
            <a:r>
              <a:rPr lang="uk-UA" sz="2800" b="1" dirty="0" smtClean="0"/>
              <a:t>на </a:t>
            </a:r>
            <a:r>
              <a:rPr lang="uk-UA" sz="2800" b="1" dirty="0"/>
              <a:t>метеостанції  проводять спостереження за всіма явищами </a:t>
            </a:r>
            <a:r>
              <a:rPr lang="uk-UA" sz="2800" b="1" dirty="0" smtClean="0"/>
              <a:t>природи: </a:t>
            </a:r>
            <a:r>
              <a:rPr lang="uk-UA" sz="2800" b="1" dirty="0"/>
              <a:t>швидкістю та напрямком  вітру, хмарністю, температурою </a:t>
            </a:r>
            <a:r>
              <a:rPr lang="uk-UA" sz="2800" b="1" dirty="0" smtClean="0"/>
              <a:t>повітря</a:t>
            </a:r>
            <a:r>
              <a:rPr lang="uk-UA" sz="2800" b="1" dirty="0"/>
              <a:t>, атмосферним тиском. І визначають стан погоди на завтрашній день, на наступний тиждень і, навіть, на декілька місяців вперед.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95" y="2071189"/>
            <a:ext cx="4679543" cy="35127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2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6686</TotalTime>
  <Words>719</Words>
  <Application>Microsoft Office PowerPoint</Application>
  <PresentationFormat>Произвольный</PresentationFormat>
  <Paragraphs>138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Розгляньте прилади, за допомогою яких досліджують погоду </vt:lpstr>
      <vt:lpstr>Умовні позначення природних явищ</vt:lpstr>
      <vt:lpstr>Умовні позначення природних явищ</vt:lpstr>
      <vt:lpstr>Умовні позначення природних явищ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524</cp:revision>
  <dcterms:created xsi:type="dcterms:W3CDTF">2025-08-27T14:01:18Z</dcterms:created>
  <dcterms:modified xsi:type="dcterms:W3CDTF">2025-11-20T20:57:23Z</dcterms:modified>
</cp:coreProperties>
</file>