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475" r:id="rId3"/>
    <p:sldId id="410" r:id="rId4"/>
    <p:sldId id="473" r:id="rId5"/>
    <p:sldId id="326" r:id="rId6"/>
    <p:sldId id="468" r:id="rId7"/>
    <p:sldId id="351" r:id="rId8"/>
    <p:sldId id="469" r:id="rId9"/>
    <p:sldId id="470" r:id="rId10"/>
    <p:sldId id="471" r:id="rId11"/>
    <p:sldId id="476" r:id="rId12"/>
    <p:sldId id="477" r:id="rId13"/>
    <p:sldId id="432" r:id="rId14"/>
    <p:sldId id="433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433048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Народ вчить, як на світі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жить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Прислів’я. Особливість змісту і побудови. Пряме і переносне значення змісту прислів’їв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04199" y="3573810"/>
            <a:ext cx="324036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3.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джерел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народної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мудрості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33</a:t>
            </a:r>
          </a:p>
        </p:txBody>
      </p:sp>
      <p:pic>
        <p:nvPicPr>
          <p:cNvPr id="1027" name="Picture 3" descr="D:\Картинки до тестів\!!!!Эсмира_512х512\_free_2024-01-13-17-39-44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501802"/>
            <a:ext cx="2542898" cy="25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70002" y="1413570"/>
            <a:ext cx="790660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Хочеш більше знати, треба менше спати.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Не вір словам, а вір справам.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Сім разів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</a:rPr>
              <a:t>відмір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, а один раз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</a:rPr>
              <a:t>відріж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Хто багато читає, той більше знає.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Де сила не візьме, там розум допоможе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4"/>
            <a:ext cx="10297144" cy="774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над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прислів'ями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Дит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1352922"/>
            <a:ext cx="1884068" cy="26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58437" y="4056791"/>
            <a:ext cx="2162183" cy="5718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Про </a:t>
            </a:r>
            <a:r>
              <a:rPr lang="ru-RU" sz="2800" b="1" dirty="0" err="1" smtClean="0"/>
              <a:t>розум</a:t>
            </a:r>
            <a:r>
              <a:rPr lang="ru-RU" sz="2800" b="1" dirty="0" smtClean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2863" y="3968115"/>
            <a:ext cx="79208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Зверни </a:t>
            </a:r>
            <a:r>
              <a:rPr lang="uk-UA" sz="2400" b="1" dirty="0">
                <a:solidFill>
                  <a:schemeClr val="bg1"/>
                </a:solidFill>
              </a:rPr>
              <a:t>увагу, як побудовані </a:t>
            </a:r>
            <a:r>
              <a:rPr lang="uk-UA" sz="2400" b="1" dirty="0" smtClean="0">
                <a:solidFill>
                  <a:schemeClr val="bg1"/>
                </a:solidFill>
              </a:rPr>
              <a:t>прислів’я. З яких частин?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Яку </a:t>
            </a:r>
            <a:r>
              <a:rPr lang="uk-UA" sz="2400" b="1" dirty="0">
                <a:solidFill>
                  <a:schemeClr val="bg1"/>
                </a:solidFill>
              </a:rPr>
              <a:t>інтонацію читання підказують розділові знаки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5293" y="4799112"/>
            <a:ext cx="85006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Чим вони схожі за змістом? </a:t>
            </a:r>
            <a:r>
              <a:rPr lang="uk-UA" sz="2400" b="1" dirty="0">
                <a:solidFill>
                  <a:schemeClr val="bg1"/>
                </a:solidFill>
              </a:rPr>
              <a:t>Від чого застерігає чи що схвалює </a:t>
            </a:r>
            <a:r>
              <a:rPr lang="uk-UA" sz="2400" b="1" dirty="0" smtClean="0">
                <a:solidFill>
                  <a:schemeClr val="bg1"/>
                </a:solidFill>
              </a:rPr>
              <a:t>прислів'я?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Доберіть до прислів’їв </a:t>
            </a:r>
            <a:r>
              <a:rPr lang="uk-UA" sz="2400" b="1" dirty="0" err="1" smtClean="0">
                <a:solidFill>
                  <a:schemeClr val="bg1"/>
                </a:solidFill>
              </a:rPr>
              <a:t>узагальнювальну</a:t>
            </a:r>
            <a:r>
              <a:rPr lang="uk-UA" sz="2400" b="1" dirty="0" smtClean="0">
                <a:solidFill>
                  <a:schemeClr val="bg1"/>
                </a:solidFill>
              </a:rPr>
              <a:t> назву.</a:t>
            </a:r>
          </a:p>
        </p:txBody>
      </p:sp>
    </p:spTree>
    <p:extLst>
      <p:ext uri="{BB962C8B-B14F-4D97-AF65-F5344CB8AC3E}">
        <p14:creationId xmlns:p14="http://schemas.microsoft.com/office/powerpoint/2010/main" val="41872460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9463" y="1415355"/>
            <a:ext cx="4937077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язиці</a:t>
            </a:r>
            <a:r>
              <a:rPr lang="ru-RU" sz="2800" b="1" dirty="0">
                <a:solidFill>
                  <a:schemeClr val="bg1"/>
                </a:solidFill>
              </a:rPr>
              <a:t> медок,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Кого </a:t>
            </a:r>
            <a:r>
              <a:rPr lang="ru-RU" sz="2800" b="1" dirty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б’є</a:t>
            </a:r>
            <a:r>
              <a:rPr lang="ru-RU" sz="2800" b="1" dirty="0">
                <a:solidFill>
                  <a:schemeClr val="bg1"/>
                </a:solidFill>
              </a:rPr>
              <a:t> слово,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Ласий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кіт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риби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Який </a:t>
            </a:r>
            <a:r>
              <a:rPr lang="ru-RU" sz="2800" b="1" dirty="0">
                <a:solidFill>
                  <a:schemeClr val="bg1"/>
                </a:solidFill>
              </a:rPr>
              <a:t>порядок у себе </a:t>
            </a:r>
            <a:r>
              <a:rPr lang="ru-RU" sz="2800" b="1" dirty="0" err="1">
                <a:solidFill>
                  <a:schemeClr val="bg1"/>
                </a:solidFill>
              </a:rPr>
              <a:t>заведеш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Ледачий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двічі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робить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4"/>
            <a:ext cx="10297144" cy="774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Складаємо прислів'я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7754" y="1413570"/>
            <a:ext cx="4828853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 </a:t>
            </a:r>
            <a:r>
              <a:rPr lang="ru-RU" sz="2800" b="1" dirty="0" err="1">
                <a:solidFill>
                  <a:schemeClr val="bg1"/>
                </a:solidFill>
              </a:rPr>
              <a:t>скупий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двічі</a:t>
            </a:r>
            <a:r>
              <a:rPr lang="ru-RU" sz="2800" b="1" dirty="0">
                <a:solidFill>
                  <a:schemeClr val="bg1"/>
                </a:solidFill>
              </a:rPr>
              <a:t> платить.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серці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льодок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тому </a:t>
            </a:r>
            <a:r>
              <a:rPr lang="ru-RU" sz="2800" b="1" dirty="0">
                <a:solidFill>
                  <a:schemeClr val="bg1"/>
                </a:solidFill>
              </a:rPr>
              <a:t>й </a:t>
            </a:r>
            <a:r>
              <a:rPr lang="ru-RU" sz="2800" b="1" dirty="0" err="1">
                <a:solidFill>
                  <a:schemeClr val="bg1"/>
                </a:solidFill>
              </a:rPr>
              <a:t>палиця</a:t>
            </a:r>
            <a:r>
              <a:rPr lang="ru-RU" sz="2800" b="1" dirty="0">
                <a:solidFill>
                  <a:schemeClr val="bg1"/>
                </a:solidFill>
              </a:rPr>
              <a:t> не допоможе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та </a:t>
            </a:r>
            <a:r>
              <a:rPr lang="ru-RU" sz="2800" b="1" dirty="0">
                <a:solidFill>
                  <a:schemeClr val="bg1"/>
                </a:solidFill>
              </a:rPr>
              <a:t>у воду </a:t>
            </a:r>
            <a:r>
              <a:rPr lang="ru-RU" sz="2800" b="1" dirty="0" err="1">
                <a:solidFill>
                  <a:schemeClr val="bg1"/>
                </a:solidFill>
              </a:rPr>
              <a:t>лізти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хоче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таке </a:t>
            </a:r>
            <a:r>
              <a:rPr lang="ru-RU" sz="2800" b="1" dirty="0">
                <a:solidFill>
                  <a:schemeClr val="bg1"/>
                </a:solidFill>
              </a:rPr>
              <a:t>й життя </a:t>
            </a:r>
            <a:r>
              <a:rPr lang="ru-RU" sz="2800" b="1" dirty="0" err="1">
                <a:solidFill>
                  <a:schemeClr val="bg1"/>
                </a:solidFill>
              </a:rPr>
              <a:t>поведеш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003799" y="1701602"/>
            <a:ext cx="2443955" cy="38519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03799" y="2086794"/>
            <a:ext cx="2449145" cy="4435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97241" y="2530296"/>
            <a:ext cx="2355703" cy="4674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31991" y="3069754"/>
            <a:ext cx="720953" cy="3131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87975" y="1629594"/>
            <a:ext cx="792088" cy="172425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Людина\Діт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61" y="3789834"/>
            <a:ext cx="3128716" cy="2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59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3439" y="1353794"/>
            <a:ext cx="6408712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Це прислів’я </a:t>
            </a:r>
            <a:r>
              <a:rPr lang="ru-RU" sz="2800" b="1" dirty="0" err="1"/>
              <a:t>попереджає</a:t>
            </a:r>
            <a:r>
              <a:rPr lang="ru-RU" sz="2800" b="1" dirty="0"/>
              <a:t> людей про те, що слово </a:t>
            </a:r>
            <a:r>
              <a:rPr lang="ru-RU" sz="2800" b="1" dirty="0" err="1"/>
              <a:t>неможливо</a:t>
            </a:r>
            <a:r>
              <a:rPr lang="ru-RU" sz="2800" b="1" dirty="0"/>
              <a:t> </a:t>
            </a:r>
            <a:r>
              <a:rPr lang="ru-RU" sz="2800" b="1" dirty="0" err="1"/>
              <a:t>повернути</a:t>
            </a:r>
            <a:r>
              <a:rPr lang="ru-RU" sz="2800" b="1" dirty="0"/>
              <a:t> назад.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4"/>
            <a:ext cx="10297144" cy="774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Конструюємо</a:t>
            </a:r>
            <a:r>
              <a:rPr lang="ru-RU" sz="4000" b="1" dirty="0"/>
              <a:t> </a:t>
            </a:r>
            <a:r>
              <a:rPr lang="ru-RU" sz="4000" b="1" dirty="0" smtClean="0"/>
              <a:t>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6167" y="1341562"/>
            <a:ext cx="4104455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Слово — не </a:t>
            </a:r>
            <a:r>
              <a:rPr lang="ru-RU" sz="2800" b="1" dirty="0" err="1" smtClean="0"/>
              <a:t>горобець</a:t>
            </a:r>
            <a:r>
              <a:rPr lang="ru-RU" sz="2800" b="1" dirty="0"/>
              <a:t>, </a:t>
            </a:r>
            <a:r>
              <a:rPr lang="ru-RU" sz="2800" b="1" dirty="0" err="1"/>
              <a:t>вилетить</a:t>
            </a:r>
            <a:r>
              <a:rPr lang="ru-RU" sz="2800" b="1" dirty="0"/>
              <a:t> — не </a:t>
            </a:r>
            <a:r>
              <a:rPr lang="ru-RU" sz="2800" b="1" dirty="0" err="1"/>
              <a:t>спіймаєш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179" y="2493690"/>
            <a:ext cx="5184576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Так </a:t>
            </a:r>
            <a:r>
              <a:rPr lang="ru-RU" sz="2800" b="1" dirty="0" err="1"/>
              <a:t>кажуть</a:t>
            </a:r>
            <a:r>
              <a:rPr lang="ru-RU" sz="2800" b="1" dirty="0"/>
              <a:t> про того, хто </a:t>
            </a:r>
            <a:r>
              <a:rPr lang="ru-RU" sz="2800" b="1" dirty="0" err="1"/>
              <a:t>хоче</a:t>
            </a:r>
            <a:r>
              <a:rPr lang="ru-RU" sz="2800" b="1" dirty="0"/>
              <a:t> </a:t>
            </a:r>
            <a:r>
              <a:rPr lang="ru-RU" sz="2800" b="1" dirty="0" err="1"/>
              <a:t>зробити</a:t>
            </a:r>
            <a:r>
              <a:rPr lang="ru-RU" sz="2800" b="1" dirty="0"/>
              <a:t> </a:t>
            </a:r>
            <a:r>
              <a:rPr lang="ru-RU" sz="2800" b="1" dirty="0" err="1"/>
              <a:t>одночасно</a:t>
            </a:r>
            <a:r>
              <a:rPr lang="ru-RU" sz="2800" b="1" dirty="0"/>
              <a:t> </a:t>
            </a:r>
            <a:r>
              <a:rPr lang="ru-RU" sz="2800" b="1" dirty="0" err="1"/>
              <a:t>декілька</a:t>
            </a:r>
            <a:r>
              <a:rPr lang="ru-RU" sz="2800" b="1" dirty="0"/>
              <a:t> справ.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054" y="2493689"/>
            <a:ext cx="5184577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На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стільцях</a:t>
            </a:r>
            <a:r>
              <a:rPr lang="ru-RU" sz="2800" b="1" dirty="0"/>
              <a:t> не </a:t>
            </a:r>
            <a:r>
              <a:rPr lang="ru-RU" sz="2800" b="1" dirty="0" err="1"/>
              <a:t>всидиш</a:t>
            </a:r>
            <a:r>
              <a:rPr lang="ru-RU" sz="2800" b="1" dirty="0"/>
              <a:t>. За </a:t>
            </a:r>
            <a:r>
              <a:rPr lang="ru-RU" sz="2800" b="1" dirty="0" err="1"/>
              <a:t>двома</a:t>
            </a:r>
            <a:r>
              <a:rPr lang="ru-RU" sz="2800" b="1" dirty="0"/>
              <a:t> </a:t>
            </a:r>
            <a:r>
              <a:rPr lang="ru-RU" sz="2800" b="1" dirty="0" err="1"/>
              <a:t>зайцями</a:t>
            </a:r>
            <a:r>
              <a:rPr lang="ru-RU" sz="2800" b="1" dirty="0"/>
              <a:t> </a:t>
            </a:r>
            <a:r>
              <a:rPr lang="ru-RU" sz="2800" b="1" dirty="0" err="1"/>
              <a:t>поженешся</a:t>
            </a:r>
            <a:r>
              <a:rPr lang="ru-RU" sz="2800" b="1" dirty="0"/>
              <a:t>, </a:t>
            </a:r>
            <a:r>
              <a:rPr lang="ru-RU" sz="2800" b="1" dirty="0" err="1"/>
              <a:t>жодного</a:t>
            </a:r>
            <a:r>
              <a:rPr lang="ru-RU" sz="2800" b="1" dirty="0"/>
              <a:t> не </a:t>
            </a:r>
            <a:r>
              <a:rPr lang="ru-RU" sz="2800" b="1" dirty="0" err="1"/>
              <a:t>спіймаєш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636" y="4181257"/>
            <a:ext cx="4601753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Це прислів’я </a:t>
            </a:r>
            <a:r>
              <a:rPr lang="ru-RU" sz="2800" b="1" dirty="0" err="1"/>
              <a:t>підказує</a:t>
            </a:r>
            <a:r>
              <a:rPr lang="ru-RU" sz="2800" b="1" dirty="0"/>
              <a:t> шлях до </a:t>
            </a:r>
            <a:r>
              <a:rPr lang="ru-RU" sz="2800" b="1" dirty="0" err="1"/>
              <a:t>примирення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6007" y="4181257"/>
            <a:ext cx="54006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/>
              <a:t>Згода</a:t>
            </a:r>
            <a:r>
              <a:rPr lang="ru-RU" sz="2800" b="1" dirty="0"/>
              <a:t> </a:t>
            </a:r>
            <a:r>
              <a:rPr lang="ru-RU" sz="2800" b="1" dirty="0" err="1"/>
              <a:t>будує</a:t>
            </a:r>
            <a:r>
              <a:rPr lang="ru-RU" sz="2800" b="1" dirty="0"/>
              <a:t>, а </a:t>
            </a:r>
            <a:r>
              <a:rPr lang="ru-RU" sz="2800" b="1" dirty="0" err="1"/>
              <a:t>незгода</a:t>
            </a:r>
            <a:r>
              <a:rPr lang="ru-RU" sz="2800" b="1" dirty="0"/>
              <a:t> — </a:t>
            </a:r>
            <a:r>
              <a:rPr lang="ru-RU" sz="2800" b="1" dirty="0" err="1" smtClean="0"/>
              <a:t>руйнує</a:t>
            </a:r>
            <a:r>
              <a:rPr lang="ru-RU" sz="2800" b="1" dirty="0" smtClean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89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29" y="405458"/>
            <a:ext cx="1080120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7883" y="1125538"/>
            <a:ext cx="8534747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Як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розумієте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вислів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«Народ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скаже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зав’яже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»?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згодні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цим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прислів’ям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Свою думку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обґрунтуйте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Які вислови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народної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творчості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вам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запам’яталися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сподобалися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Чому?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дрими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порадами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будете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керуватися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житті?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2" y="1125538"/>
            <a:ext cx="21703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751" y="3933850"/>
            <a:ext cx="757843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Підручник с.56.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Прочитайте виразно прислів'я.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Вивчіть </a:t>
            </a:r>
            <a:r>
              <a:rPr lang="uk-UA" sz="3200" b="1" dirty="0">
                <a:solidFill>
                  <a:srgbClr val="002060"/>
                </a:solidFill>
              </a:rPr>
              <a:t>кілька прислів'їв напам'ять і намагайся вживати їх у своєму мовленні.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141" y="3967502"/>
            <a:ext cx="2626496" cy="11697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067695" y="1341562"/>
            <a:ext cx="5904656" cy="1212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Роздивись, що мають тваринки на ілюстраціях. Придумай коротку казкову історію за малюнком і слоган до нього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Картинки Мудрість дня\photo_2025-05-28_20-44-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b="1236"/>
          <a:stretch/>
        </p:blipFill>
        <p:spPr bwMode="auto">
          <a:xfrm>
            <a:off x="835447" y="1455790"/>
            <a:ext cx="1944216" cy="2916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23_18-15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09" y="2615069"/>
            <a:ext cx="2524822" cy="2545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Мудрість дня\photo_2025-08-07_12-57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029" r="2202" b="5329"/>
          <a:stretch/>
        </p:blipFill>
        <p:spPr bwMode="auto">
          <a:xfrm>
            <a:off x="9180000" y="1440000"/>
            <a:ext cx="2123999" cy="280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09_22-25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67" y="3711385"/>
            <a:ext cx="2032034" cy="25721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Мудрість дня\photo_2025-08-13_17-33-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 b="5022"/>
          <a:stretch/>
        </p:blipFill>
        <p:spPr bwMode="auto">
          <a:xfrm>
            <a:off x="2660598" y="3789834"/>
            <a:ext cx="1872389" cy="25461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1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5790ECC-512D-45C6-B5E4-C940A920F836}"/>
              </a:ext>
            </a:extLst>
          </p:cNvPr>
          <p:cNvSpPr txBox="1">
            <a:spLocks/>
          </p:cNvSpPr>
          <p:nvPr/>
        </p:nvSpPr>
        <p:spPr>
          <a:xfrm>
            <a:off x="1051471" y="1341562"/>
            <a:ext cx="3672408" cy="964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Стислий переказ легенди за планом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 txBox="1">
            <a:spLocks/>
          </p:cNvSpPr>
          <p:nvPr/>
        </p:nvSpPr>
        <p:spPr>
          <a:xfrm>
            <a:off x="1051471" y="549474"/>
            <a:ext cx="10081120" cy="705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7362" y="1818230"/>
            <a:ext cx="6350680" cy="95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ПОХОДЖЕННЯ НАЗВИ ПЕРЕЯСЛАВ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План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7365" y="2789602"/>
            <a:ext cx="6350680" cy="95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1. Володимир і князь печенізький домовилися про двобій.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7364" y="3664967"/>
            <a:ext cx="6350680" cy="95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2. Пошуки мужа, який би вийшов боротися з печенігом.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7363" y="4619295"/>
            <a:ext cx="6350680" cy="52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3. Бій та перемога парубка.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7362" y="5077056"/>
            <a:ext cx="6350680" cy="95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4. Володимир заклав город на честь слави, яку перейняв юнак.</a:t>
            </a:r>
          </a:p>
        </p:txBody>
      </p:sp>
      <p:pic>
        <p:nvPicPr>
          <p:cNvPr id="12" name="Picture 2" descr="Создатели и актеры мультфильма Князь Владимир (200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2"/>
          <a:stretch/>
        </p:blipFill>
        <p:spPr bwMode="auto">
          <a:xfrm>
            <a:off x="1339503" y="2447824"/>
            <a:ext cx="2880320" cy="33886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801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477466"/>
            <a:ext cx="10369152" cy="72024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Мотиваційна хвилинка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455" y="1269554"/>
            <a:ext cx="9721080" cy="1224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Це було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давно, у 2010 році.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місті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оголосили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конкурс «Учитель року».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Колеги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висунули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мою кандидатуру на участь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конкурсі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Рішення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участь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ухвалити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мені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було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важко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Та...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92562" y="2493690"/>
            <a:ext cx="591955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Не </a:t>
            </a:r>
            <a:r>
              <a:rPr lang="ru-RU" sz="2800" b="1" dirty="0" err="1" smtClean="0"/>
              <a:t>розбивши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яйця</a:t>
            </a:r>
            <a:r>
              <a:rPr lang="ru-RU" sz="2800" b="1" dirty="0" smtClean="0"/>
              <a:t>, не </a:t>
            </a:r>
            <a:r>
              <a:rPr lang="ru-RU" sz="2800" b="1" dirty="0" err="1" smtClean="0"/>
              <a:t>спечеш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яєчні</a:t>
            </a:r>
            <a:r>
              <a:rPr lang="ru-RU" sz="2800" b="1" dirty="0" smtClean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4258" y="4119107"/>
            <a:ext cx="6851950" cy="819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Ці три речення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відіграли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значну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роль, я стала не тільки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учасником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конкурсу, а 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переможцем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2562" y="3069754"/>
            <a:ext cx="5919550" cy="495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Вовка </a:t>
            </a:r>
            <a:r>
              <a:rPr lang="ru-RU" sz="2800" b="1" dirty="0" err="1" smtClean="0"/>
              <a:t>боятися</a:t>
            </a:r>
            <a:r>
              <a:rPr lang="ru-RU" sz="2800" b="1" dirty="0" smtClean="0"/>
              <a:t> — в </a:t>
            </a:r>
            <a:r>
              <a:rPr lang="ru-RU" sz="2800" b="1" dirty="0" err="1" smtClean="0"/>
              <a:t>ліс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ходити</a:t>
            </a:r>
            <a:r>
              <a:rPr lang="ru-RU" sz="2800" b="1" dirty="0" smtClean="0"/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47929" y="3551427"/>
            <a:ext cx="6972294" cy="567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Не </a:t>
            </a:r>
            <a:r>
              <a:rPr lang="ru-RU" sz="2800" b="1" dirty="0" err="1" smtClean="0"/>
              <a:t>такий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страшний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чорт</a:t>
            </a:r>
            <a:r>
              <a:rPr lang="ru-RU" sz="2800" b="1" dirty="0" smtClean="0"/>
              <a:t>, як його </a:t>
            </a:r>
            <a:r>
              <a:rPr lang="ru-RU" sz="2800" b="1" dirty="0" err="1" smtClean="0"/>
              <a:t>малюють</a:t>
            </a:r>
            <a:r>
              <a:rPr lang="ru-RU" sz="2800" b="1" dirty="0" smtClean="0"/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47929" y="4980062"/>
            <a:ext cx="5964183" cy="499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/>
              <a:t>Як ці три </a:t>
            </a:r>
            <a:r>
              <a:rPr lang="ru-RU" sz="2400" b="1" dirty="0" err="1" smtClean="0"/>
              <a:t>фрази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назвати</a:t>
            </a:r>
            <a:r>
              <a:rPr lang="ru-RU" sz="2400" b="1" dirty="0" smtClean="0"/>
              <a:t> одним словом?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11912" y="5479926"/>
            <a:ext cx="1800200" cy="5718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Прислів’я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D:\Картинки до тестів\!!! Учні\Фото0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2548637"/>
            <a:ext cx="3361556" cy="33615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570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1223248"/>
            <a:ext cx="3212624" cy="32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3232" y="1307485"/>
            <a:ext cx="633670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Сьогодні на уроці ми </a:t>
            </a:r>
            <a:r>
              <a:rPr lang="uk-UA" sz="3200" b="1" dirty="0"/>
              <a:t>з </a:t>
            </a:r>
            <a:r>
              <a:rPr lang="uk-UA" sz="3200" b="1" dirty="0" smtClean="0"/>
              <a:t>вами </a:t>
            </a:r>
            <a:r>
              <a:rPr lang="uk-UA" sz="3200" b="1" dirty="0">
                <a:solidFill>
                  <a:schemeClr val="bg1"/>
                </a:solidFill>
              </a:rPr>
              <a:t>ознайомимось із мудрими повчальними народними висловами, згадаємо про ще один жанр народної творчості – </a:t>
            </a:r>
            <a:r>
              <a:rPr lang="uk-UA" sz="3200" b="1" dirty="0">
                <a:solidFill>
                  <a:srgbClr val="FFFF00"/>
                </a:solidFill>
              </a:rPr>
              <a:t>прислів'я.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7157" y="4456026"/>
            <a:ext cx="1014047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Прислів’я</a:t>
            </a:r>
            <a:r>
              <a:rPr lang="uk-UA" sz="2800" b="1" dirty="0" smtClean="0">
                <a:solidFill>
                  <a:schemeClr val="bg1"/>
                </a:solidFill>
              </a:rPr>
              <a:t> — це короткі влучні образні вислови, що часто містять римовані слова. Вони передають тривалий досвід народу: поради, схвалення, застереження. Недарма говорять: </a:t>
            </a:r>
            <a:r>
              <a:rPr lang="uk-UA" sz="2800" b="1" dirty="0" smtClean="0">
                <a:solidFill>
                  <a:srgbClr val="FFFF00"/>
                </a:solidFill>
              </a:rPr>
              <a:t>«Прислів’я вчить, як на світі </a:t>
            </a:r>
            <a:r>
              <a:rPr lang="uk-UA" sz="2800" b="1" dirty="0" err="1" smtClean="0">
                <a:solidFill>
                  <a:srgbClr val="FFFF00"/>
                </a:solidFill>
              </a:rPr>
              <a:t>жить</a:t>
            </a:r>
            <a:r>
              <a:rPr lang="ru-RU" sz="2800" b="1" dirty="0" smtClean="0">
                <a:solidFill>
                  <a:srgbClr val="FFFF00"/>
                </a:solidFill>
              </a:rPr>
              <a:t>».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291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ПЛАН РОБОТИ НАД ПРИСЛІВ</a:t>
            </a:r>
            <a:r>
              <a:rPr lang="en-US" sz="3600" b="1" dirty="0">
                <a:solidFill>
                  <a:schemeClr val="bg1"/>
                </a:solidFill>
              </a:rPr>
              <a:t>’</a:t>
            </a:r>
            <a:r>
              <a:rPr lang="uk-UA" sz="3600" b="1" dirty="0">
                <a:solidFill>
                  <a:schemeClr val="bg1"/>
                </a:solidFill>
              </a:rPr>
              <a:t>ЯМИ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455" y="1413569"/>
            <a:ext cx="770485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err="1" smtClean="0"/>
              <a:t>Досліджуємо</a:t>
            </a:r>
            <a:r>
              <a:rPr lang="ru-RU" sz="3200" b="1" dirty="0" smtClean="0"/>
              <a:t> </a:t>
            </a:r>
            <a:r>
              <a:rPr lang="ru-RU" sz="3200" b="1" dirty="0" err="1"/>
              <a:t>будову</a:t>
            </a:r>
            <a:r>
              <a:rPr lang="ru-RU" sz="3200" b="1" dirty="0"/>
              <a:t>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2. </a:t>
            </a:r>
            <a:r>
              <a:rPr lang="ru-RU" sz="3200" b="1" dirty="0" err="1"/>
              <a:t>Досліджуємо</a:t>
            </a:r>
            <a:r>
              <a:rPr lang="uk-UA" sz="3200" b="1" dirty="0" smtClean="0">
                <a:solidFill>
                  <a:schemeClr val="bg1"/>
                </a:solidFill>
              </a:rPr>
              <a:t> зміст.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3. </a:t>
            </a:r>
            <a:r>
              <a:rPr lang="ru-RU" sz="3200" b="1" dirty="0" err="1"/>
              <a:t>Порівнюємо</a:t>
            </a:r>
            <a:r>
              <a:rPr lang="ru-RU" sz="3200" b="1" dirty="0"/>
              <a:t> тематику. </a:t>
            </a:r>
            <a:r>
              <a:rPr lang="ru-RU" sz="3200" b="1" dirty="0" err="1"/>
              <a:t>Добираємо</a:t>
            </a:r>
            <a:r>
              <a:rPr lang="ru-RU" sz="3200" b="1" dirty="0"/>
              <a:t> </a:t>
            </a:r>
            <a:r>
              <a:rPr lang="ru-RU" sz="3200" b="1" dirty="0" err="1"/>
              <a:t>узагальнювальну</a:t>
            </a:r>
            <a:r>
              <a:rPr lang="ru-RU" sz="3200" b="1" dirty="0"/>
              <a:t> </a:t>
            </a:r>
            <a:r>
              <a:rPr lang="ru-RU" sz="3200" b="1" dirty="0" err="1"/>
              <a:t>назву</a:t>
            </a:r>
            <a:r>
              <a:rPr lang="ru-RU" sz="3200" b="1" dirty="0"/>
              <a:t> для </a:t>
            </a:r>
            <a:r>
              <a:rPr lang="ru-RU" sz="3200" b="1" dirty="0" err="1"/>
              <a:t>кожної</a:t>
            </a:r>
            <a:r>
              <a:rPr lang="ru-RU" sz="3200" b="1" dirty="0"/>
              <a:t> </a:t>
            </a:r>
            <a:r>
              <a:rPr lang="ru-RU" sz="3200" b="1" dirty="0" err="1"/>
              <a:t>групи</a:t>
            </a:r>
            <a:r>
              <a:rPr lang="ru-RU" sz="3200" b="1" dirty="0"/>
              <a:t>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4. У якій ситуації можуть бути використані ці прислів'я?</a:t>
            </a:r>
          </a:p>
        </p:txBody>
      </p:sp>
      <p:pic>
        <p:nvPicPr>
          <p:cNvPr id="1027" name="Picture 3" descr="D:\Картинки до тестів\Людина\малюк з книж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74" y="1413570"/>
            <a:ext cx="2659031" cy="31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55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986338" y="1337357"/>
            <a:ext cx="3115978" cy="39067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10993" y="1312523"/>
            <a:ext cx="3542954" cy="4215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сам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друг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найцінн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ше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ні вкр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деним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ні заг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бленим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ані зн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щеним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змовч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</p:txBody>
      </p:sp>
      <p:sp>
        <p:nvSpPr>
          <p:cNvPr id="7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892231" y="1312523"/>
            <a:ext cx="3391801" cy="4215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 пійм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єш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стре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же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відм</a:t>
            </a:r>
            <a:r>
              <a:rPr lang="uk-UA" sz="3600" b="1" dirty="0" err="1">
                <a:solidFill>
                  <a:srgbClr val="FFFF00"/>
                </a:solidFill>
              </a:rPr>
              <a:t>і</a:t>
            </a:r>
            <a:r>
              <a:rPr lang="uk-UA" sz="3600" b="1" dirty="0" err="1">
                <a:solidFill>
                  <a:schemeClr val="bg1"/>
                </a:solidFill>
              </a:rPr>
              <a:t>р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відр</a:t>
            </a:r>
            <a:r>
              <a:rPr lang="uk-UA" sz="3600" b="1" dirty="0" err="1">
                <a:solidFill>
                  <a:srgbClr val="FFFF00"/>
                </a:solidFill>
              </a:rPr>
              <a:t>і</a:t>
            </a:r>
            <a:r>
              <a:rPr lang="uk-UA" sz="3600" b="1" dirty="0" err="1">
                <a:solidFill>
                  <a:schemeClr val="bg1"/>
                </a:solidFill>
              </a:rPr>
              <a:t>ж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зьме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допом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же</a:t>
            </a:r>
          </a:p>
        </p:txBody>
      </p:sp>
    </p:spTree>
    <p:extLst>
      <p:ext uri="{BB962C8B-B14F-4D97-AF65-F5344CB8AC3E}">
        <p14:creationId xmlns:p14="http://schemas.microsoft.com/office/powerpoint/2010/main" val="25718329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5"/>
            <a:ext cx="10297144" cy="653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над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прислів'ями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930" y="1223375"/>
            <a:ext cx="792088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• Вік живи — вік учись.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Щоб др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гих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учити, треба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самому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вміти. </a:t>
            </a:r>
            <a:endParaRPr lang="uk-UA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Не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всякий, хто читає, в читанні силу знає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Знання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— дерево, а діло — плоди. </a:t>
            </a:r>
            <a:endParaRPr lang="uk-UA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З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усіх скарбів знання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найцінніше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, тому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що воно не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може бути ні вкраденим, ні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загубленим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ані знищеним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233" y="4762805"/>
            <a:ext cx="79208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Зверни </a:t>
            </a:r>
            <a:r>
              <a:rPr lang="uk-UA" sz="2400" b="1" dirty="0">
                <a:solidFill>
                  <a:schemeClr val="bg1"/>
                </a:solidFill>
              </a:rPr>
              <a:t>увагу, як побудовані </a:t>
            </a:r>
            <a:r>
              <a:rPr lang="uk-UA" sz="2400" b="1" dirty="0" smtClean="0">
                <a:solidFill>
                  <a:schemeClr val="bg1"/>
                </a:solidFill>
              </a:rPr>
              <a:t>прислів’я. З яких частин?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Яку </a:t>
            </a:r>
            <a:r>
              <a:rPr lang="uk-UA" sz="2400" b="1" dirty="0">
                <a:solidFill>
                  <a:schemeClr val="bg1"/>
                </a:solidFill>
              </a:rPr>
              <a:t>інтонацію читання підказують розділові знаки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663" y="5593802"/>
            <a:ext cx="85006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Чим вони схожі за змістом? </a:t>
            </a:r>
            <a:r>
              <a:rPr lang="uk-UA" sz="2400" b="1" dirty="0">
                <a:solidFill>
                  <a:schemeClr val="bg1"/>
                </a:solidFill>
              </a:rPr>
              <a:t>Від чого застерігає чи що схвалює </a:t>
            </a:r>
            <a:r>
              <a:rPr lang="uk-UA" sz="2400" b="1" dirty="0" smtClean="0">
                <a:solidFill>
                  <a:schemeClr val="bg1"/>
                </a:solidFill>
              </a:rPr>
              <a:t>прислів'я?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Доберіть до прислів’їв </a:t>
            </a:r>
            <a:r>
              <a:rPr lang="uk-UA" sz="2400" b="1" dirty="0" err="1" smtClean="0">
                <a:solidFill>
                  <a:schemeClr val="bg1"/>
                </a:solidFill>
              </a:rPr>
              <a:t>узагальнювальну</a:t>
            </a:r>
            <a:r>
              <a:rPr lang="uk-UA" sz="2400" b="1" dirty="0" smtClean="0">
                <a:solidFill>
                  <a:schemeClr val="bg1"/>
                </a:solidFill>
              </a:rPr>
              <a:t> назву.</a:t>
            </a:r>
          </a:p>
        </p:txBody>
      </p:sp>
      <p:pic>
        <p:nvPicPr>
          <p:cNvPr id="2050" name="Picture 2" descr="D:\Картинки до тестів\!!!_Проект_Папуга_1_01_2025_!!!\02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468" r="28110" b="789"/>
          <a:stretch/>
        </p:blipFill>
        <p:spPr bwMode="auto">
          <a:xfrm>
            <a:off x="725897" y="1190528"/>
            <a:ext cx="2539465" cy="2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905274" y="4190935"/>
            <a:ext cx="2162183" cy="5718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Про знання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48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7655" y="1485578"/>
            <a:ext cx="878900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Умій сказати, умій і змовчати.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Слово — не горобець, вилетить — не піймаєш.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Від теплого слова і на душі тепло.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Гостре словечко коле сердечко. 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• Не той друг, хто медом маже, а той, хто правду каже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4"/>
            <a:ext cx="10297144" cy="774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над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прислів'ями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734050"/>
            <a:ext cx="1077998" cy="1090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_Проект_Папуга_1_01_2025_!!!\02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t="21698" r="500" b="1181"/>
          <a:stretch/>
        </p:blipFill>
        <p:spPr bwMode="auto">
          <a:xfrm>
            <a:off x="403399" y="1485578"/>
            <a:ext cx="2304256" cy="27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5772" y="4537479"/>
            <a:ext cx="1969876" cy="5718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/>
              <a:t>Про слово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7233" y="4509914"/>
            <a:ext cx="79208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Зверни </a:t>
            </a:r>
            <a:r>
              <a:rPr lang="uk-UA" sz="2400" b="1" dirty="0">
                <a:solidFill>
                  <a:schemeClr val="bg1"/>
                </a:solidFill>
              </a:rPr>
              <a:t>увагу, як побудовані </a:t>
            </a:r>
            <a:r>
              <a:rPr lang="uk-UA" sz="2400" b="1" dirty="0" smtClean="0">
                <a:solidFill>
                  <a:schemeClr val="bg1"/>
                </a:solidFill>
              </a:rPr>
              <a:t>прислів’я. З яких частин?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Яку </a:t>
            </a:r>
            <a:r>
              <a:rPr lang="uk-UA" sz="2400" b="1" dirty="0">
                <a:solidFill>
                  <a:schemeClr val="bg1"/>
                </a:solidFill>
              </a:rPr>
              <a:t>інтонацію читання підказують розділові знаки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9663" y="5340911"/>
            <a:ext cx="85006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Чим вони схожі за змістом? </a:t>
            </a:r>
            <a:r>
              <a:rPr lang="uk-UA" sz="2400" b="1" dirty="0">
                <a:solidFill>
                  <a:schemeClr val="bg1"/>
                </a:solidFill>
              </a:rPr>
              <a:t>Від чого застерігає чи що схвалює </a:t>
            </a:r>
            <a:r>
              <a:rPr lang="uk-UA" sz="2400" b="1" dirty="0" smtClean="0">
                <a:solidFill>
                  <a:schemeClr val="bg1"/>
                </a:solidFill>
              </a:rPr>
              <a:t>прислів'я?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Доберіть до прислів’їв </a:t>
            </a:r>
            <a:r>
              <a:rPr lang="uk-UA" sz="2400" b="1" dirty="0" err="1" smtClean="0">
                <a:solidFill>
                  <a:schemeClr val="bg1"/>
                </a:solidFill>
              </a:rPr>
              <a:t>узагальнювальну</a:t>
            </a:r>
            <a:r>
              <a:rPr lang="uk-UA" sz="2400" b="1" dirty="0" smtClean="0">
                <a:solidFill>
                  <a:schemeClr val="bg1"/>
                </a:solidFill>
              </a:rPr>
              <a:t> назву.</a:t>
            </a:r>
          </a:p>
        </p:txBody>
      </p:sp>
    </p:spTree>
    <p:extLst>
      <p:ext uri="{BB962C8B-B14F-4D97-AF65-F5344CB8AC3E}">
        <p14:creationId xmlns:p14="http://schemas.microsoft.com/office/powerpoint/2010/main" val="3257215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873</Words>
  <Application>Microsoft Office PowerPoint</Application>
  <PresentationFormat>Произвольный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 «Комікс»</vt:lpstr>
      <vt:lpstr>Презентация PowerPoint</vt:lpstr>
      <vt:lpstr>Мотиваційна хвилинка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140</cp:revision>
  <dcterms:created xsi:type="dcterms:W3CDTF">2025-08-27T14:01:18Z</dcterms:created>
  <dcterms:modified xsi:type="dcterms:W3CDTF">2025-11-12T11:42:58Z</dcterms:modified>
</cp:coreProperties>
</file>