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526" r:id="rId3"/>
    <p:sldId id="455" r:id="rId4"/>
    <p:sldId id="528" r:id="rId5"/>
    <p:sldId id="504" r:id="rId6"/>
    <p:sldId id="492" r:id="rId7"/>
    <p:sldId id="516" r:id="rId8"/>
    <p:sldId id="515" r:id="rId9"/>
    <p:sldId id="517" r:id="rId10"/>
    <p:sldId id="518" r:id="rId11"/>
    <p:sldId id="519" r:id="rId12"/>
    <p:sldId id="520" r:id="rId13"/>
    <p:sldId id="521" r:id="rId14"/>
    <p:sldId id="522" r:id="rId15"/>
    <p:sldId id="525" r:id="rId16"/>
    <p:sldId id="292" r:id="rId17"/>
    <p:sldId id="527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AF91-4824-4AA4-B3F8-37637594DB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8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83519" y="981522"/>
            <a:ext cx="9289032" cy="108012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Визначаю основу слова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028135" y="4037753"/>
            <a:ext cx="3672408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Досліджую будову </a:t>
            </a:r>
            <a:r>
              <a:rPr lang="uk-UA" sz="2400" b="1" dirty="0">
                <a:solidFill>
                  <a:srgbClr val="0070C0"/>
                </a:solidFill>
              </a:rPr>
              <a:t>слова.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34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483519" y="2709714"/>
            <a:ext cx="3240360" cy="309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94645"/>
            <a:ext cx="10369698" cy="702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Дайте </a:t>
            </a:r>
            <a:r>
              <a:rPr lang="uk-UA" sz="4000" b="1" dirty="0">
                <a:solidFill>
                  <a:schemeClr val="bg1"/>
                </a:solidFill>
              </a:rPr>
              <a:t>відповіді на </a:t>
            </a:r>
            <a:r>
              <a:rPr lang="uk-UA" sz="4000" b="1" dirty="0" smtClean="0">
                <a:solidFill>
                  <a:schemeClr val="bg1"/>
                </a:solidFill>
              </a:rPr>
              <a:t>запитання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Життя, прожите (не)дарма: навіщо Леонід Каденюк літав у космос | Mind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1414468"/>
            <a:ext cx="4234514" cy="2886897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Леонід Каденюк: цікаві факти з життя першого космонавта незалежної Украї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308" y="3981901"/>
            <a:ext cx="3747274" cy="2470522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Леонід Каденюк: &quot;Щоб полетіти у Космос, дописав собі один рік&quot; - Stars -  Главре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19" y="3909996"/>
            <a:ext cx="3960986" cy="2614331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015122" y="1317467"/>
            <a:ext cx="6386256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5113" indent="-265113">
              <a:buAutoNum type="arabicPeriod"/>
            </a:pPr>
            <a:r>
              <a:rPr lang="ru-RU" sz="2800" b="1" dirty="0" smtClean="0"/>
              <a:t>Хто </a:t>
            </a:r>
            <a:r>
              <a:rPr lang="ru-RU" sz="2800" b="1" dirty="0"/>
              <a:t>автор тексту про </a:t>
            </a:r>
            <a:r>
              <a:rPr lang="ru-RU" sz="2800" b="1" dirty="0" err="1"/>
              <a:t>мрію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marL="265113" indent="-265113">
              <a:buAutoNum type="arabicPeriod"/>
            </a:pPr>
            <a:r>
              <a:rPr lang="ru-RU" sz="2800" b="1" dirty="0" smtClean="0"/>
              <a:t>Чи </a:t>
            </a:r>
            <a:r>
              <a:rPr lang="ru-RU" sz="2800" b="1" dirty="0"/>
              <a:t>знаєте ви, хто </a:t>
            </a:r>
            <a:r>
              <a:rPr lang="ru-RU" sz="2800" b="1" dirty="0" err="1"/>
              <a:t>такий</a:t>
            </a:r>
            <a:r>
              <a:rPr lang="ru-RU" sz="2800" b="1" dirty="0"/>
              <a:t> </a:t>
            </a:r>
            <a:r>
              <a:rPr lang="ru-RU" sz="2800" b="1" dirty="0" err="1"/>
              <a:t>Леонід</a:t>
            </a:r>
            <a:r>
              <a:rPr lang="ru-RU" sz="2800" b="1" dirty="0"/>
              <a:t> </a:t>
            </a:r>
            <a:r>
              <a:rPr lang="ru-RU" sz="2800" b="1" dirty="0" err="1"/>
              <a:t>Каденюк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marL="265113" indent="-265113">
              <a:buAutoNum type="arabicPeriod"/>
            </a:pPr>
            <a:r>
              <a:rPr lang="ru-RU" sz="2800" b="1" dirty="0" smtClean="0"/>
              <a:t>Чи </a:t>
            </a:r>
            <a:r>
              <a:rPr lang="ru-RU" sz="2800" b="1" dirty="0" err="1"/>
              <a:t>відомо</a:t>
            </a:r>
            <a:r>
              <a:rPr lang="ru-RU" sz="2800" b="1" dirty="0"/>
              <a:t> вам, де </a:t>
            </a:r>
            <a:r>
              <a:rPr lang="ru-RU" sz="2800" b="1" dirty="0" err="1"/>
              <a:t>народився</a:t>
            </a:r>
            <a:r>
              <a:rPr lang="ru-RU" sz="2800" b="1" dirty="0"/>
              <a:t> цей </a:t>
            </a:r>
            <a:r>
              <a:rPr lang="ru-RU" sz="2800" b="1" dirty="0" err="1"/>
              <a:t>чоловік</a:t>
            </a:r>
            <a:r>
              <a:rPr lang="ru-RU" sz="2800" b="1" dirty="0"/>
              <a:t>?</a:t>
            </a:r>
          </a:p>
        </p:txBody>
      </p:sp>
      <p:sp>
        <p:nvSpPr>
          <p:cNvPr id="3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678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878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57242" y="1214553"/>
            <a:ext cx="6979005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</a:rPr>
              <a:t>     </a:t>
            </a:r>
            <a:r>
              <a:rPr lang="uk-UA" sz="3200" b="1" dirty="0">
                <a:solidFill>
                  <a:schemeClr val="bg1"/>
                </a:solidFill>
              </a:rPr>
              <a:t>Леонід Каденюк народився </a:t>
            </a:r>
            <a:r>
              <a:rPr lang="uk-UA" sz="3200" b="1" dirty="0">
                <a:solidFill>
                  <a:srgbClr val="FFFF00"/>
                </a:solidFill>
              </a:rPr>
              <a:t>в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</a:rPr>
              <a:t>селі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err="1">
                <a:solidFill>
                  <a:schemeClr val="bg1"/>
                </a:solidFill>
              </a:rPr>
              <a:t>Кл</a:t>
            </a:r>
            <a:r>
              <a:rPr lang="uk-UA" sz="3200" b="1" dirty="0" err="1">
                <a:solidFill>
                  <a:srgbClr val="FFFF00"/>
                </a:solidFill>
              </a:rPr>
              <a:t>і</a:t>
            </a:r>
            <a:r>
              <a:rPr lang="uk-UA" sz="3200" b="1" dirty="0" err="1">
                <a:solidFill>
                  <a:schemeClr val="bg1"/>
                </a:solidFill>
              </a:rPr>
              <a:t>шківці</a:t>
            </a:r>
            <a:r>
              <a:rPr lang="uk-UA" sz="3200" b="1" dirty="0">
                <a:solidFill>
                  <a:schemeClr val="bg1"/>
                </a:solidFill>
              </a:rPr>
              <a:t> Чернівецької </a:t>
            </a:r>
            <a:r>
              <a:rPr lang="uk-UA" sz="3200" b="1" dirty="0">
                <a:solidFill>
                  <a:srgbClr val="FFFF00"/>
                </a:solidFill>
              </a:rPr>
              <a:t>області. </a:t>
            </a:r>
            <a:r>
              <a:rPr lang="uk-UA" sz="3200" b="1" dirty="0" smtClean="0">
                <a:solidFill>
                  <a:srgbClr val="FFFF00"/>
                </a:solidFill>
              </a:rPr>
              <a:t>З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дитинства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він хотів стати космонавтом. Для досягнення своєї </a:t>
            </a:r>
            <a:r>
              <a:rPr lang="uk-UA" sz="3200" b="1" dirty="0">
                <a:solidFill>
                  <a:srgbClr val="FFFF00"/>
                </a:solidFill>
              </a:rPr>
              <a:t>мрії</a:t>
            </a:r>
            <a:r>
              <a:rPr lang="uk-UA" sz="3200" b="1" dirty="0">
                <a:solidFill>
                  <a:schemeClr val="bg1"/>
                </a:solidFill>
              </a:rPr>
              <a:t> Леонід Каденюк наполегливо працював. І </a:t>
            </a:r>
            <a:r>
              <a:rPr lang="uk-UA" sz="3200" b="1" dirty="0">
                <a:solidFill>
                  <a:srgbClr val="FFFF00"/>
                </a:solidFill>
              </a:rPr>
              <a:t>мрія</a:t>
            </a:r>
            <a:r>
              <a:rPr lang="uk-UA" sz="3200" b="1" dirty="0">
                <a:solidFill>
                  <a:schemeClr val="bg1"/>
                </a:solidFill>
              </a:rPr>
              <a:t> здійснилася. Леонід Каденюк став першим українським </a:t>
            </a:r>
            <a:r>
              <a:rPr lang="uk-UA" sz="3200" b="1" dirty="0">
                <a:solidFill>
                  <a:srgbClr val="FFFF00"/>
                </a:solidFill>
              </a:rPr>
              <a:t>космонавтом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7037" y="494644"/>
            <a:ext cx="10085554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2718" y="1979608"/>
            <a:ext cx="3938772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  </a:t>
            </a:r>
          </a:p>
        </p:txBody>
      </p:sp>
      <p:pic>
        <p:nvPicPr>
          <p:cNvPr id="6146" name="Picture 2" descr="Нам должно быть стыдно», – Зеленский рассказал, как Украина забыла о  Каденюке | НикВести — Новости Николае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9891" y="1214553"/>
            <a:ext cx="3025059" cy="378466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47037" y="5374010"/>
            <a:ext cx="6989210" cy="5419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Випиши </a:t>
            </a:r>
            <a:r>
              <a:rPr lang="uk-UA" sz="2800" b="1" dirty="0">
                <a:solidFill>
                  <a:srgbClr val="0070C0"/>
                </a:solidFill>
              </a:rPr>
              <a:t>з тексту виділені </a:t>
            </a:r>
            <a:r>
              <a:rPr lang="uk-UA" sz="2800" b="1" dirty="0" smtClean="0">
                <a:solidFill>
                  <a:srgbClr val="0070C0"/>
                </a:solidFill>
              </a:rPr>
              <a:t>слова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6763" y="5915951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127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 flipH="1">
            <a:off x="681139" y="1623127"/>
            <a:ext cx="2879474" cy="27257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9464" y="621482"/>
            <a:ext cx="10297144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Познач </a:t>
            </a:r>
            <a:r>
              <a:rPr lang="uk-UA" sz="3600" b="1" dirty="0">
                <a:solidFill>
                  <a:schemeClr val="bg1"/>
                </a:solidFill>
              </a:rPr>
              <a:t>у </a:t>
            </a:r>
            <a:r>
              <a:rPr lang="uk-UA" sz="3600" b="1" dirty="0" smtClean="0">
                <a:solidFill>
                  <a:schemeClr val="bg1"/>
                </a:solidFill>
              </a:rPr>
              <a:t>виписаних словах </a:t>
            </a:r>
            <a:r>
              <a:rPr lang="uk-UA" sz="3600" b="1" dirty="0">
                <a:solidFill>
                  <a:schemeClr val="bg1"/>
                </a:solidFill>
              </a:rPr>
              <a:t>закінчення й </a:t>
            </a:r>
            <a:r>
              <a:rPr lang="uk-UA" sz="3600" b="1" dirty="0" smtClean="0">
                <a:solidFill>
                  <a:schemeClr val="bg1"/>
                </a:solidFill>
              </a:rPr>
              <a:t>основу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0614" y="1908668"/>
            <a:ext cx="7499970" cy="13237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     </a:t>
            </a:r>
            <a:r>
              <a:rPr lang="uk-UA" sz="4000" b="1" dirty="0">
                <a:solidFill>
                  <a:srgbClr val="FFFF00"/>
                </a:solidFill>
              </a:rPr>
              <a:t>В </a:t>
            </a:r>
            <a:r>
              <a:rPr lang="uk-UA" sz="4000" b="1" dirty="0" err="1">
                <a:solidFill>
                  <a:srgbClr val="FFFF00"/>
                </a:solidFill>
              </a:rPr>
              <a:t>сел</a:t>
            </a:r>
            <a:r>
              <a:rPr lang="uk-UA" sz="4000" b="1" dirty="0">
                <a:solidFill>
                  <a:srgbClr val="FFFF00"/>
                </a:solidFill>
              </a:rPr>
              <a:t> і ,  </a:t>
            </a:r>
            <a:r>
              <a:rPr lang="uk-UA" sz="4000" b="1" dirty="0" err="1">
                <a:solidFill>
                  <a:srgbClr val="FFFF00"/>
                </a:solidFill>
              </a:rPr>
              <a:t>област</a:t>
            </a:r>
            <a:r>
              <a:rPr lang="uk-UA" sz="4000" b="1" dirty="0">
                <a:solidFill>
                  <a:srgbClr val="FFFF00"/>
                </a:solidFill>
              </a:rPr>
              <a:t> і ,  </a:t>
            </a:r>
            <a:r>
              <a:rPr lang="uk-UA" sz="4000" b="1" dirty="0" err="1">
                <a:solidFill>
                  <a:srgbClr val="FFFF00"/>
                </a:solidFill>
              </a:rPr>
              <a:t>дитинств</a:t>
            </a:r>
            <a:r>
              <a:rPr lang="uk-UA" sz="4000" b="1" dirty="0">
                <a:solidFill>
                  <a:srgbClr val="FFFF00"/>
                </a:solidFill>
              </a:rPr>
              <a:t> а , </a:t>
            </a:r>
          </a:p>
          <a:p>
            <a:r>
              <a:rPr lang="uk-UA" sz="4000" b="1" dirty="0" err="1">
                <a:solidFill>
                  <a:srgbClr val="FFFF00"/>
                </a:solidFill>
              </a:rPr>
              <a:t>мрі</a:t>
            </a:r>
            <a:r>
              <a:rPr lang="uk-UA" sz="4000" b="1" dirty="0">
                <a:solidFill>
                  <a:srgbClr val="FFFF00"/>
                </a:solidFill>
              </a:rPr>
              <a:t> ї ,  </a:t>
            </a:r>
            <a:r>
              <a:rPr lang="uk-UA" sz="4000" b="1" dirty="0" err="1">
                <a:solidFill>
                  <a:srgbClr val="FFFF00"/>
                </a:solidFill>
              </a:rPr>
              <a:t>мрі</a:t>
            </a:r>
            <a:r>
              <a:rPr lang="uk-UA" sz="4000" b="1" dirty="0">
                <a:solidFill>
                  <a:srgbClr val="FFFF00"/>
                </a:solidFill>
              </a:rPr>
              <a:t> я , космонавт </a:t>
            </a:r>
            <a:r>
              <a:rPr lang="uk-UA" sz="4000" b="1" dirty="0" err="1">
                <a:solidFill>
                  <a:srgbClr val="FFFF00"/>
                </a:solidFill>
              </a:rPr>
              <a:t>ом</a:t>
            </a:r>
            <a:r>
              <a:rPr lang="uk-UA" sz="4000" b="1" dirty="0">
                <a:solidFill>
                  <a:srgbClr val="FFFF00"/>
                </a:solidFill>
              </a:rPr>
              <a:t> .</a:t>
            </a:r>
            <a:endParaRPr lang="uk-UA" sz="40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33026" y="2036646"/>
            <a:ext cx="293073" cy="42523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147483" y="2116721"/>
            <a:ext cx="329395" cy="34225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024364" y="2711202"/>
            <a:ext cx="729970" cy="36730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394317" y="2055867"/>
            <a:ext cx="293073" cy="40311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66731" y="2634627"/>
            <a:ext cx="279598" cy="4368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76543" y="2711203"/>
            <a:ext cx="307490" cy="36024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4420618" y="2272564"/>
            <a:ext cx="759380" cy="201516"/>
            <a:chOff x="7877060" y="2340837"/>
            <a:chExt cx="2170323" cy="182026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5875556" y="2269659"/>
            <a:ext cx="1466759" cy="201516"/>
            <a:chOff x="7877060" y="2340837"/>
            <a:chExt cx="2170323" cy="182026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8037874" y="2272563"/>
            <a:ext cx="2056481" cy="201516"/>
            <a:chOff x="7877060" y="2340837"/>
            <a:chExt cx="2170323" cy="182026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3627797" y="2882128"/>
            <a:ext cx="792821" cy="201516"/>
            <a:chOff x="7877060" y="2340837"/>
            <a:chExt cx="2170323" cy="182026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5082736" y="2885250"/>
            <a:ext cx="828844" cy="201516"/>
            <a:chOff x="7877060" y="2340837"/>
            <a:chExt cx="2170323" cy="182026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6608936" y="2889183"/>
            <a:ext cx="2355878" cy="201516"/>
            <a:chOff x="7877060" y="2340837"/>
            <a:chExt cx="2170323" cy="182026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Прямоугольник 44"/>
          <p:cNvSpPr/>
          <p:nvPr/>
        </p:nvSpPr>
        <p:spPr>
          <a:xfrm>
            <a:off x="3859783" y="3529709"/>
            <a:ext cx="6784713" cy="86673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Чи є серед них слова з однаковою основою або однаковим закінченням?</a:t>
            </a:r>
          </a:p>
        </p:txBody>
      </p:sp>
      <p:sp>
        <p:nvSpPr>
          <p:cNvPr id="4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678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859782" y="4509914"/>
            <a:ext cx="6784713" cy="6480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 Що таке основа слова? Закінчення слова?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268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5" grpId="0" animBg="1"/>
      <p:bldP spid="16" grpId="0" animBg="1"/>
      <p:bldP spid="19" grpId="0" animBg="1"/>
      <p:bldP spid="45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6270" y="552421"/>
            <a:ext cx="10014313" cy="7539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Пригадайте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uk-UA" sz="3600" b="1" dirty="0" smtClean="0">
                <a:solidFill>
                  <a:schemeClr val="bg1"/>
                </a:solidFill>
              </a:rPr>
              <a:t>яких </a:t>
            </a:r>
            <a:r>
              <a:rPr lang="uk-UA" sz="3600" b="1" dirty="0">
                <a:solidFill>
                  <a:schemeClr val="bg1"/>
                </a:solidFill>
              </a:rPr>
              <a:t>ще космонавтів ви знаєте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56316" y="1306399"/>
            <a:ext cx="5060807" cy="3085340"/>
            <a:chOff x="5709979" y="1649685"/>
            <a:chExt cx="6834179" cy="4419838"/>
          </a:xfrm>
        </p:grpSpPr>
        <p:pic>
          <p:nvPicPr>
            <p:cNvPr id="7170" name="Picture 2" descr="С днем космонавтики! — «Тверская 13»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96" b="5072"/>
            <a:stretch/>
          </p:blipFill>
          <p:spPr bwMode="auto">
            <a:xfrm>
              <a:off x="6049120" y="1649685"/>
              <a:ext cx="6495038" cy="4419838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709979" y="1950638"/>
              <a:ext cx="3604711" cy="365852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rgbClr val="FFFF00"/>
                  </a:solidFill>
                </a:rPr>
                <a:t>Юрій Гагарін</a:t>
              </a:r>
              <a:r>
                <a:rPr lang="en-US" sz="3600" b="1" dirty="0">
                  <a:solidFill>
                    <a:srgbClr val="FFFF00"/>
                  </a:solidFill>
                </a:rPr>
                <a:t> – </a:t>
              </a:r>
              <a:r>
                <a:rPr lang="uk-UA" sz="3600" b="1" dirty="0">
                  <a:solidFill>
                    <a:srgbClr val="FFFF00"/>
                  </a:solidFill>
                </a:rPr>
                <a:t>перший космонавт</a:t>
              </a:r>
              <a:endParaRPr lang="uk-UA" sz="2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839986" y="1397722"/>
            <a:ext cx="4795966" cy="3112191"/>
            <a:chOff x="4128691" y="-3317172"/>
            <a:chExt cx="6324979" cy="4380918"/>
          </a:xfrm>
        </p:grpSpPr>
        <p:pic>
          <p:nvPicPr>
            <p:cNvPr id="7172" name="Picture 4" descr="Підкорювач неба | Листи до приятелів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  <a14:imgEffect>
                        <a14:saturation sat="66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9" r="2780"/>
            <a:stretch/>
          </p:blipFill>
          <p:spPr bwMode="auto">
            <a:xfrm>
              <a:off x="4128691" y="-3317172"/>
              <a:ext cx="6324979" cy="4380918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314147" y="-2866963"/>
              <a:ext cx="279219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rgbClr val="FFFF00"/>
                  </a:solidFill>
                </a:rPr>
                <a:t>Павло Попович –космонавт українець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05376" y="3429794"/>
            <a:ext cx="5040560" cy="3159392"/>
            <a:chOff x="-964559" y="-5116412"/>
            <a:chExt cx="6458803" cy="4499912"/>
          </a:xfrm>
        </p:grpSpPr>
        <p:pic>
          <p:nvPicPr>
            <p:cNvPr id="7174" name="Picture 6" descr="Волчья стая&quot;: как смерть охотилась на экипаж &quot;Бурана&quot; - Интересные факты -  698836 - Tabor.ru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88" r="23280" b="18365"/>
            <a:stretch/>
          </p:blipFill>
          <p:spPr bwMode="auto">
            <a:xfrm flipH="1">
              <a:off x="-964559" y="-5116412"/>
              <a:ext cx="6458803" cy="4499912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-964558" y="-4114829"/>
              <a:ext cx="2991126" cy="2937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rgbClr val="FFFF00"/>
                  </a:solidFill>
                </a:rPr>
                <a:t>Анатолій Левченко – космонавт українець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371951" y="3529957"/>
            <a:ext cx="4618311" cy="3282732"/>
            <a:chOff x="-2121867" y="-4139154"/>
            <a:chExt cx="7143545" cy="4996728"/>
          </a:xfrm>
        </p:grpSpPr>
        <p:pic>
          <p:nvPicPr>
            <p:cNvPr id="7176" name="Picture 8" descr="Помер астронавт, який вперше побував на Місяці - iPress.ua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85"/>
            <a:stretch/>
          </p:blipFill>
          <p:spPr bwMode="auto">
            <a:xfrm>
              <a:off x="-1857650" y="-3951739"/>
              <a:ext cx="6879328" cy="4776401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-2121867" y="-4139154"/>
              <a:ext cx="4009718" cy="499672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Ніл</a:t>
              </a:r>
              <a:r>
                <a:rPr lang="ru-RU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Армстронг — перша </a:t>
              </a:r>
              <a:r>
                <a:rPr lang="ru-RU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людина</a:t>
              </a:r>
              <a:r>
                <a:rPr lang="ru-RU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ru-RU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що</a:t>
              </a:r>
              <a:r>
                <a:rPr lang="ru-RU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ступила на </a:t>
              </a:r>
              <a:r>
                <a:rPr lang="ru-RU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Місяць</a:t>
              </a:r>
              <a:r>
                <a:rPr lang="ru-RU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05365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50393"/>
            <a:ext cx="10225136" cy="711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Спиши </a:t>
            </a:r>
            <a:r>
              <a:rPr lang="uk-UA" sz="4000" b="1" dirty="0">
                <a:solidFill>
                  <a:schemeClr val="bg1"/>
                </a:solidFill>
              </a:rPr>
              <a:t>слова. Познач у них основу.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454619" y="1620479"/>
            <a:ext cx="2734469" cy="38372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23551" y="1845618"/>
            <a:ext cx="7377048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Ракет а , команд а , робот а 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23551" y="2702989"/>
            <a:ext cx="7377047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Космос    , </a:t>
            </a:r>
            <a:r>
              <a:rPr lang="uk-UA" sz="4000" b="1" dirty="0" smtClean="0">
                <a:solidFill>
                  <a:schemeClr val="bg1"/>
                </a:solidFill>
              </a:rPr>
              <a:t>космос </a:t>
            </a:r>
            <a:r>
              <a:rPr lang="uk-UA" sz="4000" b="1" dirty="0">
                <a:solidFill>
                  <a:schemeClr val="bg1"/>
                </a:solidFill>
              </a:rPr>
              <a:t>у , космос </a:t>
            </a:r>
            <a:r>
              <a:rPr lang="uk-UA" sz="4000" b="1" dirty="0" err="1">
                <a:solidFill>
                  <a:schemeClr val="bg1"/>
                </a:solidFill>
              </a:rPr>
              <a:t>ом</a:t>
            </a:r>
            <a:r>
              <a:rPr lang="uk-UA" sz="4000" b="1" dirty="0">
                <a:solidFill>
                  <a:schemeClr val="bg1"/>
                </a:solidFill>
              </a:rPr>
              <a:t> 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620738" y="2083518"/>
            <a:ext cx="365641" cy="36730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4278152" y="2249302"/>
            <a:ext cx="1309823" cy="201517"/>
            <a:chOff x="7877060" y="2340837"/>
            <a:chExt cx="2170323" cy="182026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8052208" y="2042668"/>
            <a:ext cx="365641" cy="36730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6247801" y="2194944"/>
            <a:ext cx="1798418" cy="275839"/>
            <a:chOff x="7877060" y="2340837"/>
            <a:chExt cx="2170323" cy="182026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/>
          <p:cNvSpPr/>
          <p:nvPr/>
        </p:nvSpPr>
        <p:spPr>
          <a:xfrm>
            <a:off x="10091275" y="2065651"/>
            <a:ext cx="365641" cy="36730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8658922" y="2308852"/>
            <a:ext cx="1361473" cy="141967"/>
            <a:chOff x="7877060" y="2340837"/>
            <a:chExt cx="2170323" cy="182026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Прямоугольник 37"/>
          <p:cNvSpPr/>
          <p:nvPr/>
        </p:nvSpPr>
        <p:spPr>
          <a:xfrm>
            <a:off x="5651381" y="2849626"/>
            <a:ext cx="365641" cy="3949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3845867" y="3168837"/>
            <a:ext cx="1755657" cy="151499"/>
            <a:chOff x="7877060" y="2340837"/>
            <a:chExt cx="2170323" cy="182026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Прямоугольник 42"/>
          <p:cNvSpPr/>
          <p:nvPr/>
        </p:nvSpPr>
        <p:spPr>
          <a:xfrm>
            <a:off x="7869388" y="2865341"/>
            <a:ext cx="365641" cy="40413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6247801" y="3108508"/>
            <a:ext cx="1621587" cy="190474"/>
            <a:chOff x="7877060" y="2340837"/>
            <a:chExt cx="2170323" cy="182026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Прямоугольник 47"/>
          <p:cNvSpPr/>
          <p:nvPr/>
        </p:nvSpPr>
        <p:spPr>
          <a:xfrm>
            <a:off x="10193977" y="2904976"/>
            <a:ext cx="807548" cy="42240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Группа 48"/>
          <p:cNvGrpSpPr/>
          <p:nvPr/>
        </p:nvGrpSpPr>
        <p:grpSpPr>
          <a:xfrm>
            <a:off x="8532076" y="3106734"/>
            <a:ext cx="1615167" cy="246447"/>
            <a:chOff x="7877060" y="2340837"/>
            <a:chExt cx="2170323" cy="182026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678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414474" y="1269554"/>
            <a:ext cx="5998037" cy="53988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Поясни</a:t>
            </a:r>
            <a:r>
              <a:rPr lang="uk-UA" sz="2800" b="1" dirty="0">
                <a:solidFill>
                  <a:srgbClr val="0070C0"/>
                </a:solidFill>
              </a:rPr>
              <a:t>, як ти будеш її визначати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99743" y="3539103"/>
            <a:ext cx="783158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Проведи дослідження!</a:t>
            </a:r>
            <a:endParaRPr lang="ru-RU" sz="2800" b="1" dirty="0">
              <a:solidFill>
                <a:schemeClr val="bg1"/>
              </a:solidFill>
            </a:endParaRPr>
          </a:p>
          <a:p>
            <a:r>
              <a:rPr lang="uk-UA" sz="2800" b="1" dirty="0">
                <a:solidFill>
                  <a:schemeClr val="bg1"/>
                </a:solidFill>
              </a:rPr>
              <a:t>1. Яка частина однакова в словах першого ряду?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2. Яка частина однакова в словах другого ряду?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3. У якому ряду слова мають однакове значення? Перевір свої думки за правилом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663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33" grpId="0" animBg="1"/>
      <p:bldP spid="38" grpId="0" animBg="1"/>
      <p:bldP spid="43" grpId="0" animBg="1"/>
      <p:bldP spid="48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8777" y="494643"/>
            <a:ext cx="10317830" cy="7612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свої</a:t>
            </a:r>
            <a:r>
              <a:rPr lang="ru-RU" sz="4000" b="1" dirty="0">
                <a:solidFill>
                  <a:schemeClr val="bg1"/>
                </a:solidFill>
              </a:rPr>
              <a:t> думки за </a:t>
            </a:r>
            <a:r>
              <a:rPr lang="ru-RU" sz="4000" b="1" dirty="0" smtClean="0">
                <a:solidFill>
                  <a:schemeClr val="bg1"/>
                </a:solidFill>
              </a:rPr>
              <a:t>правилом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6596" y="1399625"/>
            <a:ext cx="8352927" cy="3539430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Пам’ятай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uk-UA" sz="3200" b="1" dirty="0">
                <a:solidFill>
                  <a:schemeClr val="bg1"/>
                </a:solidFill>
              </a:rPr>
              <a:t>Слова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</a:rPr>
              <a:t>з однаковою основою </a:t>
            </a:r>
            <a:r>
              <a:rPr lang="uk-UA" sz="3200" b="1" dirty="0">
                <a:solidFill>
                  <a:schemeClr val="bg1"/>
                </a:solidFill>
              </a:rPr>
              <a:t>мають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</a:rPr>
              <a:t>однакове значення</a:t>
            </a:r>
            <a:r>
              <a:rPr lang="uk-UA" sz="3200" b="1" dirty="0">
                <a:solidFill>
                  <a:schemeClr val="bg1"/>
                </a:solidFill>
              </a:rPr>
              <a:t>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Наприклад</a:t>
            </a:r>
            <a:r>
              <a:rPr lang="uk-UA" sz="3200" b="1" dirty="0">
                <a:solidFill>
                  <a:schemeClr val="bg1"/>
                </a:solidFill>
              </a:rPr>
              <a:t>: неб о , неб а , неб </a:t>
            </a:r>
            <a:r>
              <a:rPr lang="uk-UA" sz="3200" b="1" dirty="0" err="1">
                <a:solidFill>
                  <a:schemeClr val="bg1"/>
                </a:solidFill>
              </a:rPr>
              <a:t>ом</a:t>
            </a:r>
            <a:r>
              <a:rPr lang="uk-UA" sz="3200" b="1" dirty="0">
                <a:solidFill>
                  <a:schemeClr val="bg1"/>
                </a:solidFill>
              </a:rPr>
              <a:t> . </a:t>
            </a:r>
          </a:p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uk-UA" sz="3200" b="1" dirty="0">
                <a:solidFill>
                  <a:schemeClr val="bg1"/>
                </a:solidFill>
              </a:rPr>
              <a:t>Слова з однаковим закінченням, але </a:t>
            </a:r>
            <a:r>
              <a:rPr lang="uk-UA" sz="3200" b="1" dirty="0">
                <a:solidFill>
                  <a:srgbClr val="FFFF00"/>
                </a:solidFill>
              </a:rPr>
              <a:t>різними основами </a:t>
            </a:r>
            <a:r>
              <a:rPr lang="uk-UA" sz="3200" b="1" dirty="0">
                <a:solidFill>
                  <a:schemeClr val="bg1"/>
                </a:solidFill>
              </a:rPr>
              <a:t>мають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</a:rPr>
              <a:t>різні значення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Наприклад: </a:t>
            </a:r>
            <a:r>
              <a:rPr lang="uk-UA" sz="3200" b="1" dirty="0" err="1" smtClean="0">
                <a:solidFill>
                  <a:schemeClr val="bg1"/>
                </a:solidFill>
              </a:rPr>
              <a:t>сонц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е , мор е , </a:t>
            </a:r>
            <a:r>
              <a:rPr lang="uk-UA" sz="3200" b="1" dirty="0" err="1">
                <a:solidFill>
                  <a:schemeClr val="bg1"/>
                </a:solidFill>
              </a:rPr>
              <a:t>пол</a:t>
            </a:r>
            <a:r>
              <a:rPr lang="uk-UA" sz="3200" b="1" dirty="0">
                <a:solidFill>
                  <a:schemeClr val="bg1"/>
                </a:solidFill>
              </a:rPr>
              <a:t> е . 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pic>
        <p:nvPicPr>
          <p:cNvPr id="8200" name="Picture 8" descr="Восклицательный знак шаржа иллюстрация вектора. иллюстрации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8154" l="3688" r="85575">
                        <a14:foregroundMark x1="60304" y1="21538" x2="60304" y2="21538"/>
                        <a14:foregroundMark x1="53145" y1="21308" x2="53145" y2="21308"/>
                        <a14:foregroundMark x1="58677" y1="28692" x2="58677" y2="28692"/>
                        <a14:foregroundMark x1="62256" y1="28231" x2="62256" y2="28231"/>
                        <a14:foregroundMark x1="51410" y1="30462" x2="51410" y2="30462"/>
                        <a14:foregroundMark x1="20499" y1="24538" x2="20499" y2="24538"/>
                        <a14:foregroundMark x1="17462" y1="13615" x2="17462" y2="13615"/>
                        <a14:foregroundMark x1="18221" y1="27692" x2="18221" y2="27692"/>
                        <a14:foregroundMark x1="10412" y1="22769" x2="10412" y2="22769"/>
                        <a14:foregroundMark x1="69523" y1="56385" x2="69523" y2="56385"/>
                        <a14:foregroundMark x1="74512" y1="55154" x2="74512" y2="55154"/>
                        <a14:foregroundMark x1="48373" y1="85308" x2="48373" y2="85308"/>
                        <a14:foregroundMark x1="71475" y1="61615" x2="71475" y2="61615"/>
                        <a14:foregroundMark x1="51410" y1="23538" x2="51410" y2="23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91"/>
          <a:stretch/>
        </p:blipFill>
        <p:spPr bwMode="auto">
          <a:xfrm flipH="1">
            <a:off x="328044" y="1838643"/>
            <a:ext cx="2595635" cy="331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949452" y="3021332"/>
            <a:ext cx="268585" cy="2972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6214990" y="3193316"/>
            <a:ext cx="668698" cy="141797"/>
            <a:chOff x="7877060" y="2340837"/>
            <a:chExt cx="2170323" cy="182026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7471271" y="3189026"/>
            <a:ext cx="668698" cy="141797"/>
            <a:chOff x="7877060" y="2340837"/>
            <a:chExt cx="2170323" cy="182026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8191669" y="3021332"/>
            <a:ext cx="268585" cy="2972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8687310" y="3184735"/>
            <a:ext cx="667133" cy="141797"/>
            <a:chOff x="7877060" y="2340837"/>
            <a:chExt cx="2170323" cy="182026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>
          <a:xfrm>
            <a:off x="9419423" y="3020729"/>
            <a:ext cx="557304" cy="2972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205998" y="4498506"/>
            <a:ext cx="268585" cy="2972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6278890" y="4664304"/>
            <a:ext cx="877631" cy="141797"/>
            <a:chOff x="7877060" y="2340837"/>
            <a:chExt cx="2170323" cy="182026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/>
          <p:cNvSpPr/>
          <p:nvPr/>
        </p:nvSpPr>
        <p:spPr>
          <a:xfrm>
            <a:off x="8516934" y="4490491"/>
            <a:ext cx="268585" cy="2972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7716709" y="4653930"/>
            <a:ext cx="734462" cy="147971"/>
            <a:chOff x="7877060" y="2340837"/>
            <a:chExt cx="2170323" cy="182026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Прямоугольник 37"/>
          <p:cNvSpPr/>
          <p:nvPr/>
        </p:nvSpPr>
        <p:spPr>
          <a:xfrm>
            <a:off x="9719605" y="4504680"/>
            <a:ext cx="268585" cy="2972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9004861" y="4660698"/>
            <a:ext cx="668698" cy="141797"/>
            <a:chOff x="7877060" y="2340837"/>
            <a:chExt cx="2170323" cy="182026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40841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7" grpId="0" animBg="1"/>
      <p:bldP spid="28" grpId="0" animBg="1"/>
      <p:bldP spid="33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05458"/>
            <a:ext cx="10297144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завдання. </a:t>
            </a:r>
            <a:r>
              <a:rPr lang="uk-UA" sz="3600" b="1" dirty="0" smtClean="0">
                <a:solidFill>
                  <a:schemeClr val="bg1"/>
                </a:solidFill>
              </a:rPr>
              <a:t>Вправа 10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1 УКР МОВА\1 Пономарьова\3 Будова слова\№034-Визначаю основу слова\2025-11-04_192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9" y="1269554"/>
            <a:ext cx="760641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1 УКР МОВА\1 Пономарьова\3 Будова слова\№034-Визначаю основу слова\2025-11-04_1922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" t="2344" r="5124" b="369"/>
          <a:stretch/>
        </p:blipFill>
        <p:spPr bwMode="auto">
          <a:xfrm>
            <a:off x="8629114" y="1225603"/>
            <a:ext cx="2475689" cy="29708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85" y="4196430"/>
            <a:ext cx="2292973" cy="229297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95138" y="1340671"/>
            <a:ext cx="6637251" cy="5769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Проаналізуй свою роботу на </a:t>
            </a:r>
            <a:r>
              <a:rPr lang="uk-UA" sz="2800" b="1" dirty="0" err="1" smtClean="0">
                <a:solidFill>
                  <a:srgbClr val="0070C0"/>
                </a:solidFill>
              </a:rPr>
              <a:t>уроці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9463" y="463959"/>
            <a:ext cx="10153128" cy="7555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4775" y="4890727"/>
            <a:ext cx="2446766" cy="945367"/>
          </a:xfrm>
          <a:prstGeom prst="roundRect">
            <a:avLst>
              <a:gd name="adj" fmla="val 12887"/>
            </a:avLst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Мені все вдалося!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11704" y="4890727"/>
            <a:ext cx="2446766" cy="945367"/>
          </a:xfrm>
          <a:prstGeom prst="roundRect">
            <a:avLst>
              <a:gd name="adj" fmla="val 12887"/>
            </a:avLst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18875" y="4890998"/>
            <a:ext cx="2210284" cy="945367"/>
          </a:xfrm>
          <a:prstGeom prst="roundRect">
            <a:avLst>
              <a:gd name="adj" fmla="val 12887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Треба ще подумати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332391" y="4891269"/>
            <a:ext cx="2088232" cy="945367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важко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6418876" y="1942790"/>
            <a:ext cx="2210283" cy="278741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1" y="2002822"/>
            <a:ext cx="2784957" cy="278741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591" y="2002822"/>
            <a:ext cx="2664995" cy="266734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043" y="1917626"/>
            <a:ext cx="1770624" cy="2752546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2695139" y="1942790"/>
            <a:ext cx="6637251" cy="1756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marL="265113" lvl="0" indent="-265113">
              <a:buFontTx/>
              <a:buChar char="-"/>
            </a:pPr>
            <a:r>
              <a:rPr lang="uk-UA" sz="3200" b="1" dirty="0" smtClean="0">
                <a:solidFill>
                  <a:schemeClr val="bg1"/>
                </a:solidFill>
              </a:rPr>
              <a:t>Яку тему вивчали </a:t>
            </a:r>
            <a:r>
              <a:rPr lang="uk-UA" sz="3200" b="1" dirty="0">
                <a:solidFill>
                  <a:schemeClr val="bg1"/>
                </a:solidFill>
              </a:rPr>
              <a:t>на </a:t>
            </a:r>
            <a:r>
              <a:rPr lang="uk-UA" sz="3200" b="1" dirty="0" smtClean="0">
                <a:solidFill>
                  <a:schemeClr val="bg1"/>
                </a:solidFill>
              </a:rPr>
              <a:t>уроці?</a:t>
            </a:r>
          </a:p>
          <a:p>
            <a:pPr marL="265113" lvl="0" indent="-265113">
              <a:buFontTx/>
              <a:buChar char="-"/>
            </a:pPr>
            <a:r>
              <a:rPr lang="uk-UA" sz="3200" b="1" dirty="0" smtClean="0">
                <a:solidFill>
                  <a:schemeClr val="bg1"/>
                </a:solidFill>
              </a:rPr>
              <a:t>Що таке основа слова?</a:t>
            </a:r>
            <a:endParaRPr lang="ru-RU" sz="3200" b="1" dirty="0">
              <a:solidFill>
                <a:schemeClr val="bg1"/>
              </a:solidFill>
            </a:endParaRPr>
          </a:p>
          <a:p>
            <a:pPr marL="265113" lvl="0" indent="-265113">
              <a:buFontTx/>
              <a:buChar char="-"/>
            </a:pPr>
            <a:r>
              <a:rPr lang="ru-RU" sz="3200" b="1" dirty="0" smtClean="0"/>
              <a:t>Як </a:t>
            </a:r>
            <a:r>
              <a:rPr lang="ru-RU" sz="3200" b="1" dirty="0" err="1" smtClean="0"/>
              <a:t>визначити</a:t>
            </a:r>
            <a:r>
              <a:rPr lang="ru-RU" sz="3200" b="1" dirty="0"/>
              <a:t> </a:t>
            </a:r>
            <a:r>
              <a:rPr lang="ru-RU" sz="3200" b="1" dirty="0" smtClean="0"/>
              <a:t>основу слова?</a:t>
            </a:r>
          </a:p>
        </p:txBody>
      </p:sp>
    </p:spTree>
    <p:extLst>
      <p:ext uri="{BB962C8B-B14F-4D97-AF65-F5344CB8AC3E}">
        <p14:creationId xmlns:p14="http://schemas.microsoft.com/office/powerpoint/2010/main" val="14751272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621482"/>
            <a:ext cx="9715716" cy="8640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3736" y="4586061"/>
            <a:ext cx="1710893" cy="919614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Буде цікаво!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601" y="4586060"/>
            <a:ext cx="1735866" cy="91961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Все буде легко!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7804" y="4613540"/>
            <a:ext cx="1782423" cy="91961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Відчую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успіх!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0581" y="4606939"/>
            <a:ext cx="1770622" cy="9196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Все буде </a:t>
            </a:r>
            <a:r>
              <a:rPr lang="uk-UA" sz="2400" b="1" dirty="0" smtClean="0">
                <a:solidFill>
                  <a:schemeClr val="bg1"/>
                </a:solidFill>
              </a:rPr>
              <a:t>важко</a:t>
            </a:r>
            <a:r>
              <a:rPr lang="uk-UA" sz="2400" b="1" dirty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6587677" y="1685442"/>
            <a:ext cx="2162677" cy="272738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745474"/>
            <a:ext cx="2452370" cy="266734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r="6481"/>
          <a:stretch/>
        </p:blipFill>
        <p:spPr bwMode="auto">
          <a:xfrm>
            <a:off x="3777539" y="1745474"/>
            <a:ext cx="2338477" cy="266734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580" y="1660278"/>
            <a:ext cx="1770623" cy="2752544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845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090900" y="494644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3 клас\01 УКР МОВА\1 Пономарьова\3 Будова слова\№033-Призначення закінчень у мовленні\2025-11-03_215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14" y="1197546"/>
            <a:ext cx="8427261" cy="379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51" y="3779268"/>
            <a:ext cx="2543738" cy="254373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141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9746" y="1341562"/>
            <a:ext cx="4392488" cy="6174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Який розділ вивчаємо?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4315" y="1341562"/>
            <a:ext cx="2922292" cy="6174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Будова слова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0624" y="2061642"/>
            <a:ext cx="5439699" cy="6276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Які частини слова вивчили?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6141" y="2763931"/>
            <a:ext cx="4399583" cy="593856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Що таке корінь слова?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00490" y="2061642"/>
            <a:ext cx="4792533" cy="6276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Корінь слова, закінчення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25630" y="3429793"/>
            <a:ext cx="4077443" cy="996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Які слова називають спорідненими?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23978" y="5157986"/>
            <a:ext cx="3543908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Яке призначення закінчення?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25630" y="4433981"/>
            <a:ext cx="4934353" cy="62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Що таке закінчення слова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0F0B124A-4453-4F30-9D91-5F91EEFA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32" y="477466"/>
            <a:ext cx="10768291" cy="7049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>
            <a:noAutofit/>
          </a:bodyPr>
          <a:lstStyle/>
          <a:p>
            <a:r>
              <a:rPr lang="ru-RU" sz="4000" b="1" dirty="0" err="1" smtClean="0">
                <a:solidFill>
                  <a:schemeClr val="bg1"/>
                </a:solidFill>
              </a:rPr>
              <a:t>Закінчи</a:t>
            </a:r>
            <a:r>
              <a:rPr lang="ru-RU" sz="4000" b="1" dirty="0" smtClean="0">
                <a:solidFill>
                  <a:schemeClr val="bg1"/>
                </a:solidFill>
              </a:rPr>
              <a:t> речення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803073" y="2763929"/>
            <a:ext cx="6984776" cy="59385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Це спільна частина споріднених слів?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848266" y="3429792"/>
            <a:ext cx="5497776" cy="996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Це слова, що мають спільну частину й спільне значення?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97364" y="5157986"/>
            <a:ext cx="4680520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Закінчення служать для зв’язку слів у реченні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696930" y="4450216"/>
            <a:ext cx="4622925" cy="62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Це змінна частина </a:t>
            </a:r>
            <a:r>
              <a:rPr lang="uk-UA" sz="3200" b="1" dirty="0">
                <a:solidFill>
                  <a:schemeClr val="bg1"/>
                </a:solidFill>
              </a:rPr>
              <a:t>слова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978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5447" y="477466"/>
            <a:ext cx="10513168" cy="79208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latin typeface="+mj-lt"/>
              </a:rPr>
              <a:t>Вправа «Добро, краса, життя»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6629260" y="1415869"/>
            <a:ext cx="4647347" cy="6288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добро, краса, життя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835447" y="1415868"/>
            <a:ext cx="5688632" cy="6288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600" b="1" dirty="0" smtClean="0">
                <a:solidFill>
                  <a:srgbClr val="002060"/>
                </a:solidFill>
              </a:rPr>
              <a:t>Як пов’язані  подані слова?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97412" y="1563096"/>
            <a:ext cx="383793" cy="412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341811" y="1562958"/>
            <a:ext cx="383793" cy="412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736206" y="1588464"/>
            <a:ext cx="286330" cy="412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3" name="Дуга 2"/>
          <p:cNvSpPr/>
          <p:nvPr/>
        </p:nvSpPr>
        <p:spPr>
          <a:xfrm rot="19447565">
            <a:off x="6671491" y="1504104"/>
            <a:ext cx="1414667" cy="113808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19447565">
            <a:off x="8063396" y="1531618"/>
            <a:ext cx="1414667" cy="113808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9447565">
            <a:off x="9420833" y="1504105"/>
            <a:ext cx="1414667" cy="113808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3"/>
          <p:cNvSpPr txBox="1">
            <a:spLocks/>
          </p:cNvSpPr>
          <p:nvPr/>
        </p:nvSpPr>
        <p:spPr>
          <a:xfrm>
            <a:off x="1339503" y="4149874"/>
            <a:ext cx="2833181" cy="15601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Твори добро</a:t>
            </a:r>
            <a:r>
              <a:rPr lang="ru-RU" sz="3200" b="1" dirty="0"/>
              <a:t>, </a:t>
            </a:r>
            <a:endParaRPr lang="ru-RU" sz="3200" b="1" dirty="0" smtClean="0"/>
          </a:p>
          <a:p>
            <a:r>
              <a:rPr lang="ru-RU" sz="3200" b="1" dirty="0" err="1" smtClean="0"/>
              <a:t>цінуй</a:t>
            </a:r>
            <a:r>
              <a:rPr lang="ru-RU" sz="3200" b="1" dirty="0" smtClean="0"/>
              <a:t> красу, </a:t>
            </a:r>
          </a:p>
          <a:p>
            <a:r>
              <a:rPr lang="ru-RU" sz="3200" b="1" dirty="0" smtClean="0"/>
              <a:t>люби життя.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9" name="Заголовок 3"/>
          <p:cNvSpPr txBox="1">
            <a:spLocks/>
          </p:cNvSpPr>
          <p:nvPr/>
        </p:nvSpPr>
        <p:spPr>
          <a:xfrm>
            <a:off x="4681047" y="5535132"/>
            <a:ext cx="6702984" cy="6309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Добро і краса — це </a:t>
            </a:r>
            <a:r>
              <a:rPr lang="ru-RU" sz="3200" b="1" dirty="0" smtClean="0"/>
              <a:t>основа життя</a:t>
            </a:r>
            <a:r>
              <a:rPr lang="ru-RU" sz="3200" b="1" dirty="0"/>
              <a:t>.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Доброта - це краса людської душ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r="2864"/>
          <a:stretch/>
        </p:blipFill>
        <p:spPr bwMode="auto">
          <a:xfrm>
            <a:off x="6078992" y="2181584"/>
            <a:ext cx="5292000" cy="321392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835447" y="2181584"/>
            <a:ext cx="5099529" cy="189628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l">
              <a:buFontTx/>
              <a:buAutoNum type="arabicPeriod"/>
            </a:pPr>
            <a:r>
              <a:rPr lang="ru-RU" sz="2800" b="1" dirty="0" err="1" smtClean="0">
                <a:solidFill>
                  <a:srgbClr val="002060"/>
                </a:solidFill>
              </a:rPr>
              <a:t>Визначаємо</a:t>
            </a:r>
            <a:r>
              <a:rPr lang="ru-RU" sz="2800" b="1" dirty="0" smtClean="0">
                <a:solidFill>
                  <a:srgbClr val="002060"/>
                </a:solidFill>
              </a:rPr>
              <a:t> закінчення </a:t>
            </a:r>
          </a:p>
          <a:p>
            <a:pPr marL="361950" indent="-361950" algn="l">
              <a:buAutoNum type="arabicPeriod"/>
            </a:pPr>
            <a:r>
              <a:rPr lang="ru-RU" sz="2800" b="1" dirty="0" err="1" smtClean="0">
                <a:solidFill>
                  <a:srgbClr val="002060"/>
                </a:solidFill>
              </a:rPr>
              <a:t>Позначаємо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корінь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361950" indent="-361950" algn="l">
              <a:buAutoNum type="arabicPeriod"/>
            </a:pPr>
            <a:r>
              <a:rPr lang="ru-RU" sz="2800" b="1" dirty="0" err="1" smtClean="0">
                <a:solidFill>
                  <a:srgbClr val="002060"/>
                </a:solidFill>
              </a:rPr>
              <a:t>Складаємо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словосполучення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361950" indent="-361950" algn="l">
              <a:buAutoNum type="arabicPeriod"/>
            </a:pPr>
            <a:r>
              <a:rPr lang="ru-RU" sz="2800" b="1" dirty="0" err="1">
                <a:solidFill>
                  <a:srgbClr val="002060"/>
                </a:solidFill>
              </a:rPr>
              <a:t>Б</a:t>
            </a:r>
            <a:r>
              <a:rPr lang="ru-RU" sz="2800" b="1" dirty="0" err="1" smtClean="0">
                <a:solidFill>
                  <a:srgbClr val="002060"/>
                </a:solidFill>
              </a:rPr>
              <a:t>удуємо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речення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74808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3" grpId="0" animBg="1"/>
      <p:bldP spid="26" grpId="0" animBg="1"/>
      <p:bldP spid="27" grpId="0" animBg="1"/>
      <p:bldP spid="28" grpId="0" animBg="1"/>
      <p:bldP spid="2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8001" y="1435740"/>
            <a:ext cx="6310614" cy="25545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ми познайомимося з </a:t>
            </a:r>
            <a:r>
              <a:rPr lang="uk-UA" sz="3200" b="1" dirty="0" smtClean="0">
                <a:solidFill>
                  <a:srgbClr val="0070C0"/>
                </a:solidFill>
              </a:rPr>
              <a:t>видатною людиною </a:t>
            </a:r>
            <a:r>
              <a:rPr lang="uk-UA" sz="3200" b="1" dirty="0">
                <a:solidFill>
                  <a:srgbClr val="0070C0"/>
                </a:solidFill>
              </a:rPr>
              <a:t>Чернівецької області</a:t>
            </a:r>
            <a:r>
              <a:rPr lang="uk-UA" sz="3200" b="1" dirty="0" smtClean="0">
                <a:solidFill>
                  <a:srgbClr val="0070C0"/>
                </a:solidFill>
              </a:rPr>
              <a:t>.</a:t>
            </a:r>
            <a:endParaRPr lang="uk-UA" sz="1200" b="1" dirty="0">
              <a:solidFill>
                <a:srgbClr val="0070C0"/>
              </a:solidFill>
            </a:endParaRP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 Навчимося визначати основу </a:t>
            </a:r>
            <a:r>
              <a:rPr lang="uk-UA" sz="3200" b="1" dirty="0" smtClean="0">
                <a:solidFill>
                  <a:srgbClr val="0070C0"/>
                </a:solidFill>
              </a:rPr>
              <a:t>слова.</a:t>
            </a:r>
            <a:endParaRPr lang="uk-UA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02622" y="1413570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Чернівці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483" y="4077866"/>
            <a:ext cx="6179018" cy="210086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339010" y="1240237"/>
            <a:ext cx="11484732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040359" y="2021138"/>
            <a:ext cx="5049936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22659" y="1569602"/>
            <a:ext cx="578025" cy="7217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7" t="49718" r="29750" b="37800"/>
          <a:stretch/>
        </p:blipFill>
        <p:spPr>
          <a:xfrm>
            <a:off x="5112326" y="3494992"/>
            <a:ext cx="738820" cy="85623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8" t="84327" r="18919" b="3191"/>
          <a:stretch/>
        </p:blipFill>
        <p:spPr>
          <a:xfrm>
            <a:off x="5434269" y="3636749"/>
            <a:ext cx="738820" cy="8562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5" t="16811" r="40982" b="70707"/>
          <a:stretch/>
        </p:blipFill>
        <p:spPr>
          <a:xfrm>
            <a:off x="5803679" y="3440854"/>
            <a:ext cx="738820" cy="856233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1377993" y="3304249"/>
            <a:ext cx="1491678" cy="1205665"/>
            <a:chOff x="5398570" y="3294059"/>
            <a:chExt cx="1492650" cy="1205386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07" t="49718" r="29750" b="37800"/>
            <a:stretch/>
          </p:blipFill>
          <p:spPr>
            <a:xfrm>
              <a:off x="5398570" y="3457113"/>
              <a:ext cx="739301" cy="856035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38" t="84327" r="18919" b="3191"/>
            <a:stretch/>
          </p:blipFill>
          <p:spPr>
            <a:xfrm>
              <a:off x="5672740" y="3643410"/>
              <a:ext cx="739301" cy="856035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75" t="16811" r="40982" b="70707"/>
            <a:stretch/>
          </p:blipFill>
          <p:spPr>
            <a:xfrm>
              <a:off x="6049194" y="3435083"/>
              <a:ext cx="739301" cy="856035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6" t="31292" r="44100" b="54980"/>
            <a:stretch/>
          </p:blipFill>
          <p:spPr>
            <a:xfrm>
              <a:off x="6468521" y="3294059"/>
              <a:ext cx="422699" cy="982209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11" y="3721851"/>
            <a:ext cx="377739" cy="500031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876273" y="574332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414968" y="4653930"/>
            <a:ext cx="5921333" cy="11690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і запиши слова.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Зроби звуковий аналіз слова МРІЯ.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4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44" y="1223577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66462" r="33551" b="20204"/>
          <a:stretch/>
        </p:blipFill>
        <p:spPr>
          <a:xfrm>
            <a:off x="4961099" y="1616812"/>
            <a:ext cx="2441704" cy="87687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503536" y="1569602"/>
            <a:ext cx="578025" cy="7217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7" t="49718" r="29750" b="37800"/>
          <a:stretch/>
        </p:blipFill>
        <p:spPr>
          <a:xfrm>
            <a:off x="3221478" y="3487496"/>
            <a:ext cx="738820" cy="85623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8" t="84327" r="18919" b="3191"/>
          <a:stretch/>
        </p:blipFill>
        <p:spPr>
          <a:xfrm>
            <a:off x="3499820" y="3654956"/>
            <a:ext cx="738820" cy="85623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5" t="16811" r="40982" b="70707"/>
          <a:stretch/>
        </p:blipFill>
        <p:spPr>
          <a:xfrm>
            <a:off x="3869230" y="3475870"/>
            <a:ext cx="738820" cy="85623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7" t="52764" r="29750" b="41462"/>
          <a:stretch/>
        </p:blipFill>
        <p:spPr>
          <a:xfrm>
            <a:off x="7460183" y="3708000"/>
            <a:ext cx="738820" cy="396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4" t="85456" r="20020" b="4048"/>
          <a:stretch/>
        </p:blipFill>
        <p:spPr>
          <a:xfrm>
            <a:off x="7812000" y="3744000"/>
            <a:ext cx="612000" cy="72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9" t="19592" r="45898" b="73585"/>
          <a:stretch/>
        </p:blipFill>
        <p:spPr>
          <a:xfrm>
            <a:off x="8316000" y="3636000"/>
            <a:ext cx="288000" cy="468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43900" r="88056" b="47481"/>
          <a:stretch/>
        </p:blipFill>
        <p:spPr>
          <a:xfrm>
            <a:off x="5971383" y="3501802"/>
            <a:ext cx="624704" cy="74039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9" t="44088" r="77332" b="47767"/>
          <a:stretch/>
        </p:blipFill>
        <p:spPr>
          <a:xfrm>
            <a:off x="8398081" y="3502634"/>
            <a:ext cx="461817" cy="687387"/>
          </a:xfrm>
          <a:prstGeom prst="rect">
            <a:avLst/>
          </a:prstGeom>
        </p:spPr>
      </p:pic>
      <p:sp>
        <p:nvSpPr>
          <p:cNvPr id="53" name="Заголовок 1"/>
          <p:cNvSpPr txBox="1">
            <a:spLocks/>
          </p:cNvSpPr>
          <p:nvPr/>
        </p:nvSpPr>
        <p:spPr>
          <a:xfrm>
            <a:off x="1448063" y="3158616"/>
            <a:ext cx="1773415" cy="61744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rgbClr val="0070C0"/>
                </a:solidFill>
              </a:rPr>
              <a:t>– = 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70C0"/>
                </a:solidFill>
              </a:rPr>
              <a:t> = 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847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490" y="533049"/>
            <a:ext cx="10549293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 текст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1541" y="1418213"/>
            <a:ext cx="8136904" cy="25545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     Життя </a:t>
            </a:r>
            <a:r>
              <a:rPr lang="uk-UA" sz="3200" b="1" dirty="0">
                <a:solidFill>
                  <a:srgbClr val="FFFF00"/>
                </a:solidFill>
              </a:rPr>
              <a:t>людини</a:t>
            </a:r>
            <a:r>
              <a:rPr lang="uk-UA" sz="3200" b="1" dirty="0">
                <a:solidFill>
                  <a:schemeClr val="bg1"/>
                </a:solidFill>
              </a:rPr>
              <a:t> повинне починатися з мрії. Мрія допомагає </a:t>
            </a:r>
            <a:r>
              <a:rPr lang="uk-UA" sz="3200" b="1" dirty="0">
                <a:solidFill>
                  <a:srgbClr val="FFFF00"/>
                </a:solidFill>
              </a:rPr>
              <a:t>людині</a:t>
            </a:r>
            <a:r>
              <a:rPr lang="uk-UA" sz="3200" b="1" dirty="0">
                <a:solidFill>
                  <a:schemeClr val="bg1"/>
                </a:solidFill>
              </a:rPr>
              <a:t> переборювати труднощі, добиватися своїх цілей. </a:t>
            </a:r>
            <a:r>
              <a:rPr lang="uk-UA" sz="3200" b="1" dirty="0">
                <a:solidFill>
                  <a:srgbClr val="FFFF00"/>
                </a:solidFill>
              </a:rPr>
              <a:t>Людина</a:t>
            </a:r>
            <a:r>
              <a:rPr lang="uk-UA" sz="3200" b="1" dirty="0">
                <a:solidFill>
                  <a:schemeClr val="bg1"/>
                </a:solidFill>
              </a:rPr>
              <a:t> загартовується на шляху до здійснення мрії. </a:t>
            </a:r>
          </a:p>
          <a:p>
            <a:pPr algn="r"/>
            <a:r>
              <a:rPr lang="uk-UA" sz="3200" b="1" i="1" dirty="0">
                <a:solidFill>
                  <a:schemeClr val="bg1"/>
                </a:solidFill>
              </a:rPr>
              <a:t>Леонід Каденюк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4357" y="1484873"/>
            <a:ext cx="2272425" cy="353034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5558" y="4221882"/>
            <a:ext cx="7992887" cy="4320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Випиши </a:t>
            </a:r>
            <a:r>
              <a:rPr lang="uk-UA" sz="2800" b="1" dirty="0">
                <a:solidFill>
                  <a:srgbClr val="0070C0"/>
                </a:solidFill>
              </a:rPr>
              <a:t>виділені слова. Познач у них закінчення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7455" y="4869954"/>
            <a:ext cx="70168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      </a:t>
            </a:r>
            <a:r>
              <a:rPr lang="uk-UA" sz="3200" b="1" dirty="0" err="1">
                <a:solidFill>
                  <a:srgbClr val="FFFF00"/>
                </a:solidFill>
              </a:rPr>
              <a:t>Людин</a:t>
            </a:r>
            <a:r>
              <a:rPr lang="uk-UA" sz="3200" b="1" dirty="0">
                <a:solidFill>
                  <a:srgbClr val="FFFF00"/>
                </a:solidFill>
              </a:rPr>
              <a:t> и ,   </a:t>
            </a:r>
            <a:r>
              <a:rPr lang="uk-UA" sz="3200" b="1" dirty="0" err="1">
                <a:solidFill>
                  <a:srgbClr val="FFFF00"/>
                </a:solidFill>
              </a:rPr>
              <a:t>людин</a:t>
            </a:r>
            <a:r>
              <a:rPr lang="uk-UA" sz="3200" b="1" dirty="0">
                <a:solidFill>
                  <a:srgbClr val="FFFF00"/>
                </a:solidFill>
              </a:rPr>
              <a:t> і , </a:t>
            </a:r>
            <a:r>
              <a:rPr lang="uk-UA" sz="3200" b="1" dirty="0" err="1">
                <a:solidFill>
                  <a:srgbClr val="FFFF00"/>
                </a:solidFill>
              </a:rPr>
              <a:t>людин</a:t>
            </a:r>
            <a:r>
              <a:rPr lang="uk-UA" sz="3200" b="1" dirty="0">
                <a:solidFill>
                  <a:srgbClr val="FFFF00"/>
                </a:solidFill>
              </a:rPr>
              <a:t> а .</a:t>
            </a:r>
            <a:endParaRPr lang="uk-UA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52071" y="5015220"/>
            <a:ext cx="360040" cy="358790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16" name="Прямоугольник 15"/>
          <p:cNvSpPr/>
          <p:nvPr/>
        </p:nvSpPr>
        <p:spPr>
          <a:xfrm>
            <a:off x="4829601" y="4943212"/>
            <a:ext cx="236264" cy="428918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17" name="Прямоугольник 16"/>
          <p:cNvSpPr/>
          <p:nvPr/>
        </p:nvSpPr>
        <p:spPr>
          <a:xfrm>
            <a:off x="2779663" y="5015220"/>
            <a:ext cx="404140" cy="351209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22621228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05458"/>
            <a:ext cx="10077364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 і </a:t>
            </a:r>
            <a:r>
              <a:rPr lang="ru-RU" sz="4000" b="1" dirty="0" err="1" smtClean="0">
                <a:solidFill>
                  <a:schemeClr val="bg1"/>
                </a:solidFill>
              </a:rPr>
              <a:t>запам’ятай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6141" y="2493690"/>
            <a:ext cx="8768298" cy="4320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Як </a:t>
            </a:r>
            <a:r>
              <a:rPr lang="uk-UA" sz="2800" b="1" dirty="0">
                <a:solidFill>
                  <a:srgbClr val="0070C0"/>
                </a:solidFill>
              </a:rPr>
              <a:t>називається частина слова </a:t>
            </a:r>
            <a:r>
              <a:rPr lang="uk-UA" sz="2800" b="1" dirty="0" smtClean="0">
                <a:solidFill>
                  <a:srgbClr val="0070C0"/>
                </a:solidFill>
              </a:rPr>
              <a:t>без закінчення?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9474" y="3709115"/>
            <a:ext cx="625468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FFFF00"/>
                </a:solidFill>
              </a:rPr>
              <a:t>Людин</a:t>
            </a:r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</a:rPr>
              <a:t>и ,   </a:t>
            </a:r>
            <a:r>
              <a:rPr lang="uk-UA" sz="3200" b="1" dirty="0" err="1" smtClean="0">
                <a:solidFill>
                  <a:srgbClr val="FFFF00"/>
                </a:solidFill>
              </a:rPr>
              <a:t>людин</a:t>
            </a:r>
            <a:r>
              <a:rPr lang="uk-UA" sz="3200" b="1" dirty="0" smtClean="0">
                <a:solidFill>
                  <a:srgbClr val="FFFF00"/>
                </a:solidFill>
              </a:rPr>
              <a:t>  </a:t>
            </a:r>
            <a:r>
              <a:rPr lang="uk-UA" sz="3200" b="1" dirty="0">
                <a:solidFill>
                  <a:srgbClr val="FFFF00"/>
                </a:solidFill>
              </a:rPr>
              <a:t>і , </a:t>
            </a:r>
            <a:r>
              <a:rPr lang="uk-UA" sz="3200" b="1" dirty="0" err="1">
                <a:solidFill>
                  <a:srgbClr val="FFFF00"/>
                </a:solidFill>
              </a:rPr>
              <a:t>людин</a:t>
            </a:r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 а .</a:t>
            </a:r>
          </a:p>
          <a:p>
            <a:endParaRPr lang="uk-UA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52071" y="3851553"/>
            <a:ext cx="252028" cy="358790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16" name="Прямоугольник 15"/>
          <p:cNvSpPr/>
          <p:nvPr/>
        </p:nvSpPr>
        <p:spPr>
          <a:xfrm>
            <a:off x="4667692" y="3781425"/>
            <a:ext cx="236264" cy="428918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17" name="Прямоугольник 16"/>
          <p:cNvSpPr/>
          <p:nvPr/>
        </p:nvSpPr>
        <p:spPr>
          <a:xfrm>
            <a:off x="2635647" y="3861841"/>
            <a:ext cx="308224" cy="351209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18" name="TextBox 17"/>
          <p:cNvSpPr txBox="1"/>
          <p:nvPr/>
        </p:nvSpPr>
        <p:spPr>
          <a:xfrm>
            <a:off x="1062281" y="1255569"/>
            <a:ext cx="1007736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Частина </a:t>
            </a:r>
            <a:r>
              <a:rPr lang="uk-UA" sz="3200" b="1" dirty="0">
                <a:solidFill>
                  <a:schemeClr val="bg1"/>
                </a:solidFill>
              </a:rPr>
              <a:t>слова без закінчення називається </a:t>
            </a:r>
            <a:r>
              <a:rPr lang="uk-UA" sz="3200" b="1" dirty="0">
                <a:solidFill>
                  <a:srgbClr val="FFFF00"/>
                </a:solidFill>
              </a:rPr>
              <a:t>основою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Основу слова позначають так: </a:t>
            </a:r>
            <a:r>
              <a:rPr lang="uk-UA" sz="3200" b="1" i="1" dirty="0" smtClean="0">
                <a:solidFill>
                  <a:schemeClr val="bg1"/>
                </a:solidFill>
              </a:rPr>
              <a:t>рослин </a:t>
            </a:r>
            <a:r>
              <a:rPr lang="uk-UA" sz="3200" b="1" i="1" dirty="0">
                <a:solidFill>
                  <a:schemeClr val="bg1"/>
                </a:solidFill>
              </a:rPr>
              <a:t>и  </a:t>
            </a:r>
            <a:r>
              <a:rPr lang="ru-RU" sz="32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188375" y="1794178"/>
            <a:ext cx="352798" cy="41148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grpSp>
        <p:nvGrpSpPr>
          <p:cNvPr id="20" name="Группа 19"/>
          <p:cNvGrpSpPr/>
          <p:nvPr/>
        </p:nvGrpSpPr>
        <p:grpSpPr>
          <a:xfrm>
            <a:off x="7820224" y="2141866"/>
            <a:ext cx="1296144" cy="135800"/>
            <a:chOff x="7877060" y="2340837"/>
            <a:chExt cx="2170323" cy="182026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989474" y="3069754"/>
            <a:ext cx="8768298" cy="4320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Познач основу в записаних словах</a:t>
            </a:r>
            <a:endParaRPr lang="ru-RU" sz="2800" dirty="0">
              <a:solidFill>
                <a:srgbClr val="0070C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339503" y="4258401"/>
            <a:ext cx="1296144" cy="8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339503" y="4130819"/>
            <a:ext cx="0" cy="135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635647" y="4130819"/>
            <a:ext cx="0" cy="135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293343" y="4226548"/>
            <a:ext cx="1296144" cy="8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309842" y="4109554"/>
            <a:ext cx="0" cy="135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579863" y="4109554"/>
            <a:ext cx="0" cy="135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047915" y="4230657"/>
            <a:ext cx="1296144" cy="8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047915" y="4103075"/>
            <a:ext cx="0" cy="135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344059" y="4103075"/>
            <a:ext cx="0" cy="135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5995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4178</TotalTime>
  <Words>624</Words>
  <Application>Microsoft Office PowerPoint</Application>
  <PresentationFormat>Произвольный</PresentationFormat>
  <Paragraphs>120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Визначаю основу слова</vt:lpstr>
      <vt:lpstr>Презентация PowerPoint</vt:lpstr>
      <vt:lpstr>Презентация PowerPoint</vt:lpstr>
      <vt:lpstr>Закінчи речення</vt:lpstr>
      <vt:lpstr>Вправа «Добро, краса, життя»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313</cp:revision>
  <dcterms:created xsi:type="dcterms:W3CDTF">2025-08-27T14:01:18Z</dcterms:created>
  <dcterms:modified xsi:type="dcterms:W3CDTF">2025-11-11T10:29:31Z</dcterms:modified>
</cp:coreProperties>
</file>