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75" r:id="rId3"/>
    <p:sldId id="476" r:id="rId4"/>
    <p:sldId id="326" r:id="rId5"/>
    <p:sldId id="478" r:id="rId6"/>
    <p:sldId id="479" r:id="rId7"/>
    <p:sldId id="485" r:id="rId8"/>
    <p:sldId id="486" r:id="rId9"/>
    <p:sldId id="487" r:id="rId10"/>
    <p:sldId id="488" r:id="rId11"/>
    <p:sldId id="489" r:id="rId12"/>
    <p:sldId id="490" r:id="rId13"/>
    <p:sldId id="494" r:id="rId14"/>
    <p:sldId id="432" r:id="rId15"/>
    <p:sldId id="433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433048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Народні загадки.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Скоромовки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Особливості загадок і скоромовок.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04199" y="3573810"/>
            <a:ext cx="324036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3.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джерел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народної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мудрості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34</a:t>
            </a:r>
          </a:p>
        </p:txBody>
      </p:sp>
      <p:pic>
        <p:nvPicPr>
          <p:cNvPr id="1027" name="Picture 3" descr="D:\Картинки до тестів\!!!!Эсмира_512х512\_free_2024-01-13-17-39-44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501802"/>
            <a:ext cx="2542898" cy="25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100091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Вчимося</a:t>
            </a:r>
            <a:r>
              <a:rPr lang="ru-RU" sz="4000" b="1" dirty="0" smtClean="0"/>
              <a:t> </a:t>
            </a:r>
            <a:r>
              <a:rPr lang="ru-RU" sz="4000" b="1" dirty="0" err="1"/>
              <a:t>складати</a:t>
            </a:r>
            <a:r>
              <a:rPr lang="ru-RU" sz="4000" b="1" dirty="0"/>
              <a:t> загадки на </a:t>
            </a:r>
            <a:r>
              <a:rPr lang="ru-RU" sz="4000" b="1" dirty="0" err="1"/>
              <a:t>певну</a:t>
            </a:r>
            <a:r>
              <a:rPr lang="ru-RU" sz="4000" b="1" dirty="0"/>
              <a:t> тему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Литературная викторина &quot;Путешествие по сказкам&quot;. Новости. МБДОУ &quot;Детский  сад №33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516" y1="14648" x2="23516" y2="14648"/>
                        <a14:foregroundMark x1="39954" y1="33398" x2="39954" y2="33398"/>
                        <a14:foregroundMark x1="11187" y1="34375" x2="11187" y2="34375"/>
                        <a14:foregroundMark x1="73973" y1="38086" x2="73973" y2="38086"/>
                        <a14:foregroundMark x1="23973" y1="69336" x2="23973" y2="69336"/>
                        <a14:foregroundMark x1="21461" y1="71875" x2="21461" y2="71875"/>
                        <a14:foregroundMark x1="28082" y1="67969" x2="28082" y2="67969"/>
                        <a14:foregroundMark x1="34018" y1="33984" x2="34018" y2="33984"/>
                        <a14:foregroundMark x1="32420" y1="14258" x2="32420" y2="14258"/>
                        <a14:foregroundMark x1="13699" y1="9180" x2="13699" y2="9180"/>
                        <a14:foregroundMark x1="7534" y1="15234" x2="7534" y2="15234"/>
                        <a14:foregroundMark x1="5708" y1="20313" x2="5708" y2="20313"/>
                        <a14:foregroundMark x1="36073" y1="18945" x2="36073" y2="18945"/>
                        <a14:foregroundMark x1="13014" y1="64648" x2="13014" y2="64648"/>
                        <a14:foregroundMark x1="4110" y1="64063" x2="4110" y2="64063"/>
                        <a14:foregroundMark x1="15068" y1="61133" x2="15068" y2="61133"/>
                        <a14:foregroundMark x1="18037" y1="15234" x2="18037" y2="15234"/>
                        <a14:foregroundMark x1="21461" y1="8398" x2="21461" y2="8398"/>
                        <a14:foregroundMark x1="28995" y1="10547" x2="28995" y2="10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6" y="1845619"/>
            <a:ext cx="22772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9663" y="1266829"/>
            <a:ext cx="864096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Щоб скласти загадку, треба: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порівняти предмет, явище з іншим, схожим за істотною ознакою (скажімо, за кольором, формою, звуком, призначенням тощо);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включити цю ознаку в загадку так, щоб не відразу можна було здогадатися, про що йдеться;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висловити загадку стисло й чітко.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Наприклад, загадка «Поле не міряне, вівці  не лічені, пастух  рогатий» побудована на порівнянні: поле не міряне — небо, вівці не лічені — зірки, а пастух рогатий — ріжок місяця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68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 до тестів\Учні\Діти з книж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3120563"/>
            <a:ext cx="2825112" cy="31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596476"/>
            <a:ext cx="10297144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Скоромовки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7455" y="3357786"/>
            <a:ext cx="664789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Навчися читати скоромовки: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з'ясуй значення незрозумілих слів;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спочатку читай повільно, чітко вимовляючи звуки і слова;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потім читай швидше, ще швидше, але чітко й </a:t>
            </a:r>
            <a:r>
              <a:rPr lang="uk-UA" sz="2800" b="1" dirty="0" smtClean="0">
                <a:solidFill>
                  <a:schemeClr val="bg1"/>
                </a:solidFill>
              </a:rPr>
              <a:t>правильно вимовляй всі слова.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455" y="1341562"/>
            <a:ext cx="70136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Скоромовки</a:t>
            </a:r>
            <a:r>
              <a:rPr lang="uk-UA" sz="2800" b="1" dirty="0" smtClean="0">
                <a:solidFill>
                  <a:schemeClr val="bg1"/>
                </a:solidFill>
              </a:rPr>
              <a:t> – жартівливі вислови, створені зі складних для швидкої вимови слів.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455" y="2313147"/>
            <a:ext cx="813690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Пригадай, чому ці вислови ще називають </a:t>
            </a:r>
            <a:r>
              <a:rPr lang="ru-RU" sz="2800" b="1" dirty="0" err="1" smtClean="0">
                <a:solidFill>
                  <a:srgbClr val="FF0000"/>
                </a:solidFill>
              </a:rPr>
              <a:t>швидкомовками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чистомовками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та </a:t>
            </a:r>
            <a:r>
              <a:rPr lang="ru-RU" sz="2800" b="1" dirty="0" err="1">
                <a:solidFill>
                  <a:srgbClr val="FF0000"/>
                </a:solidFill>
              </a:rPr>
              <a:t>спотикàнками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8649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601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168" y="491777"/>
            <a:ext cx="10244439" cy="633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2168" y="1328393"/>
            <a:ext cx="448379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Сів шпак на шпаківню</a:t>
            </a:r>
            <a:r>
              <a:rPr lang="uk-UA" sz="32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заспівав шпак півню: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— Так, як </a:t>
            </a:r>
            <a:r>
              <a:rPr lang="ru-RU" sz="3200" b="1" dirty="0" err="1">
                <a:solidFill>
                  <a:srgbClr val="FFFF00"/>
                </a:solidFill>
              </a:rPr>
              <a:t>ти</a:t>
            </a:r>
            <a:r>
              <a:rPr lang="ru-RU" sz="3200" b="1" dirty="0">
                <a:solidFill>
                  <a:srgbClr val="FFFF00"/>
                </a:solidFill>
              </a:rPr>
              <a:t>, не </a:t>
            </a:r>
            <a:r>
              <a:rPr lang="ru-RU" sz="3200" b="1" dirty="0" err="1">
                <a:solidFill>
                  <a:srgbClr val="FFFF00"/>
                </a:solidFill>
              </a:rPr>
              <a:t>вмію</a:t>
            </a:r>
            <a:r>
              <a:rPr lang="ru-RU" sz="3200" b="1" dirty="0">
                <a:solidFill>
                  <a:srgbClr val="FFFF00"/>
                </a:solidFill>
              </a:rPr>
              <a:t> я,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ти</a:t>
            </a:r>
            <a:r>
              <a:rPr lang="ru-RU" sz="3200" b="1" dirty="0">
                <a:solidFill>
                  <a:srgbClr val="FFFF00"/>
                </a:solidFill>
              </a:rPr>
              <a:t> не </a:t>
            </a:r>
            <a:r>
              <a:rPr lang="ru-RU" sz="3200" b="1" dirty="0" err="1">
                <a:solidFill>
                  <a:srgbClr val="FFFF00"/>
                </a:solidFill>
              </a:rPr>
              <a:t>вмієш</a:t>
            </a:r>
            <a:r>
              <a:rPr lang="ru-RU" sz="3200" b="1" dirty="0">
                <a:solidFill>
                  <a:srgbClr val="FFFF00"/>
                </a:solidFill>
              </a:rPr>
              <a:t> так, як я.</a:t>
            </a:r>
            <a:endParaRPr 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4387" y="1295511"/>
            <a:ext cx="506072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Босий </a:t>
            </a:r>
            <a:r>
              <a:rPr lang="uk-UA" sz="3200" b="1" dirty="0">
                <a:solidFill>
                  <a:schemeClr val="bg1"/>
                </a:solidFill>
              </a:rPr>
              <a:t>хлопець </a:t>
            </a:r>
            <a:r>
              <a:rPr lang="uk-UA" sz="3200" b="1" dirty="0" smtClean="0">
                <a:solidFill>
                  <a:schemeClr val="bg1"/>
                </a:solidFill>
              </a:rPr>
              <a:t>сіно </a:t>
            </a:r>
            <a:r>
              <a:rPr lang="uk-UA" sz="3200" b="1" dirty="0">
                <a:solidFill>
                  <a:schemeClr val="bg1"/>
                </a:solidFill>
              </a:rPr>
              <a:t>косить.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Роса </a:t>
            </a:r>
            <a:r>
              <a:rPr lang="uk-UA" sz="3200" b="1" dirty="0" smtClean="0">
                <a:solidFill>
                  <a:schemeClr val="bg1"/>
                </a:solidFill>
              </a:rPr>
              <a:t>росить ноги босі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4" descr="Косит | Фото большого размера и векторный клипарт | CLIPARTO /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4"/>
          <a:stretch/>
        </p:blipFill>
        <p:spPr bwMode="auto">
          <a:xfrm>
            <a:off x="7388175" y="2565698"/>
            <a:ext cx="2938188" cy="33735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Картинки до тестів\Тварини\Пів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8" y="3586401"/>
            <a:ext cx="2395567" cy="23955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Тварини\Шпа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51" y="3562958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286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168" y="491777"/>
            <a:ext cx="10244439" cy="705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325" y="1328393"/>
            <a:ext cx="49180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Біля броду </a:t>
            </a:r>
            <a:r>
              <a:rPr lang="ru-RU" sz="3200" b="1" dirty="0" err="1" smtClean="0">
                <a:solidFill>
                  <a:srgbClr val="FFFF00"/>
                </a:solidFill>
              </a:rPr>
              <a:t>бусол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ходить,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бусленя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з собою водить.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8095" y="1350882"/>
            <a:ext cx="41966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Кіндрата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куртка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короткув</a:t>
            </a:r>
            <a:r>
              <a:rPr lang="uk-UA" sz="3200" b="1" dirty="0">
                <a:solidFill>
                  <a:schemeClr val="bg1"/>
                </a:solidFill>
              </a:rPr>
              <a:t>а</a:t>
            </a:r>
            <a:r>
              <a:rPr lang="ru-RU" sz="3200" b="1" dirty="0">
                <a:solidFill>
                  <a:schemeClr val="bg1"/>
                </a:solidFill>
              </a:rPr>
              <a:t>та.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Детский Сад Клипарт - Мальчик Клипарт - Free Transparent PNG Clipart Images 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" b="97152" l="1258" r="100000">
                        <a14:foregroundMark x1="50943" y1="33228" x2="50943" y2="33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89" y="2463026"/>
            <a:ext cx="2006174" cy="34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'ять цікавих фактів про ЛЕЛЕК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25" y="2542573"/>
            <a:ext cx="4371224" cy="32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80263" y="4164389"/>
            <a:ext cx="341631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Який звук у кожній скоромовці трапляється найчастіше? Вимовляй його чітко.</a:t>
            </a:r>
          </a:p>
        </p:txBody>
      </p:sp>
    </p:spTree>
    <p:extLst>
      <p:ext uri="{BB962C8B-B14F-4D97-AF65-F5344CB8AC3E}">
        <p14:creationId xmlns:p14="http://schemas.microsoft.com/office/powerpoint/2010/main" val="8406116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29" y="405458"/>
            <a:ext cx="1080120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695" y="1105522"/>
            <a:ext cx="8406619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Ми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завершили працювати над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розділом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«Із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джерел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народної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мудрості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». 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важливий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цей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розділ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? Яка роль загадок? казок?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2" y="1125538"/>
            <a:ext cx="2314405" cy="28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01134" y="3481658"/>
            <a:ext cx="8406619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Приготуйте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кілька</a:t>
            </a:r>
            <a:r>
              <a:rPr lang="ru-RU" sz="3200" b="1" dirty="0">
                <a:solidFill>
                  <a:srgbClr val="002060"/>
                </a:solidFill>
              </a:rPr>
              <a:t> загадок </a:t>
            </a:r>
            <a:r>
              <a:rPr lang="ru-RU" sz="3200" b="1" dirty="0" err="1" smtClean="0">
                <a:solidFill>
                  <a:srgbClr val="002060"/>
                </a:solidFill>
              </a:rPr>
              <a:t>напам’ять</a:t>
            </a:r>
            <a:r>
              <a:rPr lang="ru-RU" sz="3200" b="1" dirty="0" smtClean="0">
                <a:solidFill>
                  <a:srgbClr val="002060"/>
                </a:solidFill>
              </a:rPr>
              <a:t> 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гри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r>
              <a:rPr lang="ru-RU" sz="3200" b="1" dirty="0">
                <a:solidFill>
                  <a:srgbClr val="002060"/>
                </a:solidFill>
              </a:rPr>
              <a:t>«Загадай — я </a:t>
            </a:r>
            <a:r>
              <a:rPr lang="ru-RU" sz="3200" b="1" dirty="0" err="1">
                <a:solidFill>
                  <a:srgbClr val="002060"/>
                </a:solidFill>
              </a:rPr>
              <a:t>відгадаю</a:t>
            </a:r>
            <a:r>
              <a:rPr lang="ru-RU" sz="3200" b="1" dirty="0" smtClean="0">
                <a:solidFill>
                  <a:srgbClr val="002060"/>
                </a:solidFill>
              </a:rPr>
              <a:t>».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Вивчи кілька скоромовок напам'ять.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Підручник с.57-58.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29" y="4376318"/>
            <a:ext cx="2520282" cy="1228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067695" y="1341562"/>
            <a:ext cx="5904656" cy="1212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Роздивись, що мають тваринки на ілюстраціях. Придумай коротку казкову історію за малюнком і слоган до нього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Картинки Мудрість дня\photo_2025-05-28_20-44-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b="1236"/>
          <a:stretch/>
        </p:blipFill>
        <p:spPr bwMode="auto">
          <a:xfrm>
            <a:off x="835447" y="1455790"/>
            <a:ext cx="1944216" cy="2916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23_18-15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09" y="2615069"/>
            <a:ext cx="2524822" cy="2545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Мудрість дня\photo_2025-08-07_12-57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029" r="2202" b="5329"/>
          <a:stretch/>
        </p:blipFill>
        <p:spPr bwMode="auto">
          <a:xfrm>
            <a:off x="9180000" y="1440000"/>
            <a:ext cx="2123999" cy="280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09_22-25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67" y="3711385"/>
            <a:ext cx="2032034" cy="2572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Мудрість дня\photo_2025-08-13_17-33-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 b="5022"/>
          <a:stretch/>
        </p:blipFill>
        <p:spPr bwMode="auto">
          <a:xfrm>
            <a:off x="2660598" y="3789834"/>
            <a:ext cx="1872389" cy="25461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1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9463" y="1415355"/>
            <a:ext cx="4937077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язиці</a:t>
            </a:r>
            <a:r>
              <a:rPr lang="ru-RU" sz="2800" b="1" dirty="0">
                <a:solidFill>
                  <a:schemeClr val="bg1"/>
                </a:solidFill>
              </a:rPr>
              <a:t> медок,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Кого </a:t>
            </a:r>
            <a:r>
              <a:rPr lang="ru-RU" sz="2800" b="1" dirty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б’є</a:t>
            </a:r>
            <a:r>
              <a:rPr lang="ru-RU" sz="2800" b="1" dirty="0">
                <a:solidFill>
                  <a:schemeClr val="bg1"/>
                </a:solidFill>
              </a:rPr>
              <a:t> слово,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Ласий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кіт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риби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Який </a:t>
            </a:r>
            <a:r>
              <a:rPr lang="ru-RU" sz="2800" b="1" dirty="0">
                <a:solidFill>
                  <a:schemeClr val="bg1"/>
                </a:solidFill>
              </a:rPr>
              <a:t>порядок у себе </a:t>
            </a:r>
            <a:r>
              <a:rPr lang="ru-RU" sz="2800" b="1" dirty="0" err="1">
                <a:solidFill>
                  <a:schemeClr val="bg1"/>
                </a:solidFill>
              </a:rPr>
              <a:t>заведеш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Ледачий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двічі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робить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4"/>
            <a:ext cx="10297144" cy="774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Складаємо прислів'я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7754" y="1413570"/>
            <a:ext cx="4828853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 </a:t>
            </a:r>
            <a:r>
              <a:rPr lang="ru-RU" sz="2800" b="1" dirty="0" err="1">
                <a:solidFill>
                  <a:schemeClr val="bg1"/>
                </a:solidFill>
              </a:rPr>
              <a:t>скупий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двічі</a:t>
            </a:r>
            <a:r>
              <a:rPr lang="ru-RU" sz="2800" b="1" dirty="0">
                <a:solidFill>
                  <a:schemeClr val="bg1"/>
                </a:solidFill>
              </a:rPr>
              <a:t> платить.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серці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льодок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тому </a:t>
            </a:r>
            <a:r>
              <a:rPr lang="ru-RU" sz="2800" b="1" dirty="0">
                <a:solidFill>
                  <a:schemeClr val="bg1"/>
                </a:solidFill>
              </a:rPr>
              <a:t>й </a:t>
            </a:r>
            <a:r>
              <a:rPr lang="ru-RU" sz="2800" b="1" dirty="0" err="1">
                <a:solidFill>
                  <a:schemeClr val="bg1"/>
                </a:solidFill>
              </a:rPr>
              <a:t>палиця</a:t>
            </a:r>
            <a:r>
              <a:rPr lang="ru-RU" sz="2800" b="1" dirty="0">
                <a:solidFill>
                  <a:schemeClr val="bg1"/>
                </a:solidFill>
              </a:rPr>
              <a:t> не допоможе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та </a:t>
            </a:r>
            <a:r>
              <a:rPr lang="ru-RU" sz="2800" b="1" dirty="0">
                <a:solidFill>
                  <a:schemeClr val="bg1"/>
                </a:solidFill>
              </a:rPr>
              <a:t>у воду </a:t>
            </a:r>
            <a:r>
              <a:rPr lang="ru-RU" sz="2800" b="1" dirty="0" err="1">
                <a:solidFill>
                  <a:schemeClr val="bg1"/>
                </a:solidFill>
              </a:rPr>
              <a:t>лізти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хоче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таке </a:t>
            </a:r>
            <a:r>
              <a:rPr lang="ru-RU" sz="2800" b="1" dirty="0">
                <a:solidFill>
                  <a:schemeClr val="bg1"/>
                </a:solidFill>
              </a:rPr>
              <a:t>й життя </a:t>
            </a:r>
            <a:r>
              <a:rPr lang="ru-RU" sz="2800" b="1" dirty="0" err="1">
                <a:solidFill>
                  <a:schemeClr val="bg1"/>
                </a:solidFill>
              </a:rPr>
              <a:t>поведеш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003799" y="1701602"/>
            <a:ext cx="2443955" cy="38519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03799" y="2086794"/>
            <a:ext cx="2449145" cy="4435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97241" y="2530296"/>
            <a:ext cx="2355703" cy="4674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31991" y="3069754"/>
            <a:ext cx="720953" cy="3131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87975" y="1629594"/>
            <a:ext cx="792088" cy="172425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Людина\Діт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3818087"/>
            <a:ext cx="3128716" cy="2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5790ECC-512D-45C6-B5E4-C940A920F836}"/>
              </a:ext>
            </a:extLst>
          </p:cNvPr>
          <p:cNvSpPr txBox="1">
            <a:spLocks/>
          </p:cNvSpPr>
          <p:nvPr/>
        </p:nvSpPr>
        <p:spPr>
          <a:xfrm>
            <a:off x="979463" y="4221882"/>
            <a:ext cx="4937077" cy="8496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Розкажіть вивчені дома прислів’я і поясніть їх зміст</a:t>
            </a:r>
          </a:p>
        </p:txBody>
      </p:sp>
    </p:spTree>
    <p:extLst>
      <p:ext uri="{BB962C8B-B14F-4D97-AF65-F5344CB8AC3E}">
        <p14:creationId xmlns:p14="http://schemas.microsoft.com/office/powerpoint/2010/main" val="3654559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1223248"/>
            <a:ext cx="3212624" cy="32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7934" y="1307485"/>
            <a:ext cx="589200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Сьогодні на уроці ми </a:t>
            </a:r>
            <a:r>
              <a:rPr lang="uk-UA" sz="3200" b="1" dirty="0" smtClean="0">
                <a:solidFill>
                  <a:schemeClr val="bg1"/>
                </a:solidFill>
              </a:rPr>
              <a:t>згадаємо </a:t>
            </a:r>
            <a:r>
              <a:rPr lang="uk-UA" sz="3200" b="1" dirty="0">
                <a:solidFill>
                  <a:schemeClr val="bg1"/>
                </a:solidFill>
              </a:rPr>
              <a:t>про ще </a:t>
            </a:r>
            <a:r>
              <a:rPr lang="uk-UA" sz="3200" b="1" dirty="0" smtClean="0">
                <a:solidFill>
                  <a:schemeClr val="bg1"/>
                </a:solidFill>
              </a:rPr>
              <a:t>два жанри </a:t>
            </a:r>
            <a:r>
              <a:rPr lang="uk-UA" sz="3200" b="1" dirty="0">
                <a:solidFill>
                  <a:schemeClr val="bg1"/>
                </a:solidFill>
              </a:rPr>
              <a:t>народної творчості – </a:t>
            </a:r>
            <a:r>
              <a:rPr lang="uk-UA" sz="3200" b="1" dirty="0" smtClean="0">
                <a:solidFill>
                  <a:schemeClr val="bg1"/>
                </a:solidFill>
              </a:rPr>
              <a:t>народні </a:t>
            </a:r>
            <a:r>
              <a:rPr lang="uk-UA" sz="3200" b="1" dirty="0" smtClean="0">
                <a:solidFill>
                  <a:srgbClr val="FFFF00"/>
                </a:solidFill>
              </a:rPr>
              <a:t>загадки та скоромовки.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4012" y="3501802"/>
            <a:ext cx="519189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 smtClean="0">
                <a:solidFill>
                  <a:srgbClr val="FFFF00"/>
                </a:solidFill>
              </a:rPr>
              <a:t>Поміркуйте,</a:t>
            </a:r>
            <a:r>
              <a:rPr lang="uk-UA" sz="3200" b="1" dirty="0" smtClean="0">
                <a:solidFill>
                  <a:schemeClr val="bg1"/>
                </a:solidFill>
              </a:rPr>
              <a:t> що означає слово </a:t>
            </a:r>
            <a:r>
              <a:rPr lang="uk-UA" sz="3200" b="1" dirty="0" smtClean="0">
                <a:solidFill>
                  <a:srgbClr val="FFFF00"/>
                </a:solidFill>
              </a:rPr>
              <a:t>загадка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21482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9" y="1417064"/>
            <a:ext cx="4327239" cy="32482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9464" y="1446738"/>
            <a:ext cx="583264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Загадка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uk-UA" sz="3200" b="1" dirty="0" smtClean="0">
                <a:solidFill>
                  <a:schemeClr val="bg1"/>
                </a:solidFill>
              </a:rPr>
              <a:t>це цікава задача.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Вона має форму питального або розповідного речення, у якому слова часто римуються. У загадках називається не сам предмет, а подібний до нього за істотними ознаками.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11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37" y="2835535"/>
            <a:ext cx="2354238" cy="22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8" y="507612"/>
            <a:ext cx="10568910" cy="738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Прочитайте загадки про небо, землю, явища природи.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608" y="1341562"/>
            <a:ext cx="4158895" cy="1385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Торох</a:t>
            </a:r>
            <a:r>
              <a:rPr lang="uk-UA" sz="2800" b="1" dirty="0" smtClean="0">
                <a:solidFill>
                  <a:srgbClr val="FFFF00"/>
                </a:solidFill>
              </a:rPr>
              <a:t>, </a:t>
            </a:r>
            <a:r>
              <a:rPr lang="uk-UA" sz="2800" b="1" dirty="0" err="1" smtClean="0">
                <a:solidFill>
                  <a:srgbClr val="FFFF00"/>
                </a:solidFill>
              </a:rPr>
              <a:t>торох</a:t>
            </a:r>
            <a:r>
              <a:rPr lang="uk-UA" sz="2800" b="1" dirty="0" smtClean="0">
                <a:solidFill>
                  <a:srgbClr val="FFFF00"/>
                </a:solidFill>
              </a:rPr>
              <a:t>, розсипався горох, почало світати, нема що збирати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endParaRPr lang="uk-UA" sz="28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6872" y="1341562"/>
            <a:ext cx="2635677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світить</a:t>
            </a:r>
            <a:r>
              <a:rPr lang="ru-RU" sz="2800" b="1" dirty="0">
                <a:solidFill>
                  <a:schemeClr val="bg1"/>
                </a:solidFill>
              </a:rPr>
              <a:t> по </a:t>
            </a:r>
            <a:r>
              <a:rPr lang="ru-RU" sz="2800" b="1" dirty="0" err="1">
                <a:solidFill>
                  <a:schemeClr val="bg1"/>
                </a:solidFill>
              </a:rPr>
              <a:t>всьому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світі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1990" y="2312194"/>
            <a:ext cx="2001891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Сонце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1477" y="1325831"/>
            <a:ext cx="2962881" cy="13853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Поле не </a:t>
            </a:r>
            <a:r>
              <a:rPr lang="ru-RU" sz="2800" b="1" dirty="0" err="1">
                <a:solidFill>
                  <a:schemeClr val="bg1"/>
                </a:solidFill>
              </a:rPr>
              <a:t>міряне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вівці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лічені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пастух </a:t>
            </a:r>
            <a:r>
              <a:rPr lang="ru-RU" sz="2800" b="1" dirty="0" err="1">
                <a:solidFill>
                  <a:schemeClr val="bg1"/>
                </a:solidFill>
              </a:rPr>
              <a:t>рогатий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6288" y="2739108"/>
            <a:ext cx="3312367" cy="523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Небо, </a:t>
            </a:r>
            <a:r>
              <a:rPr lang="ru-RU" sz="2800" b="1" dirty="0" err="1" smtClean="0">
                <a:solidFill>
                  <a:schemeClr val="bg1"/>
                </a:solidFill>
              </a:rPr>
              <a:t>зорі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місяць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2773110"/>
            <a:ext cx="2440924" cy="169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83950" y="2726878"/>
            <a:ext cx="2274665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Небо і </a:t>
            </a:r>
            <a:r>
              <a:rPr lang="ru-RU" sz="2800" b="1" dirty="0" err="1" smtClean="0">
                <a:solidFill>
                  <a:srgbClr val="FFFF00"/>
                </a:solidFill>
              </a:rPr>
              <a:t>зірки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4" descr="Середній вік з 06.04.2020 по 10.04.2020 | Конотопський заклад дошкільної  освіти (ясла-садок) №12 “Райдужний” Конотопської міської ради Сумської  облас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75" y="3400731"/>
            <a:ext cx="2193391" cy="21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70686" y="4293890"/>
            <a:ext cx="344921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Усі</a:t>
            </a:r>
            <a:r>
              <a:rPr lang="ru-RU" sz="2800" b="1" dirty="0">
                <a:solidFill>
                  <a:srgbClr val="FFFF00"/>
                </a:solidFill>
              </a:rPr>
              <a:t> його люблять,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усі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його </a:t>
            </a:r>
            <a:r>
              <a:rPr lang="ru-RU" sz="2800" b="1" dirty="0" err="1">
                <a:solidFill>
                  <a:srgbClr val="FFFF00"/>
                </a:solidFill>
              </a:rPr>
              <a:t>чекають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 </a:t>
            </a:r>
            <a:r>
              <a:rPr lang="ru-RU" sz="2800" b="1" dirty="0">
                <a:solidFill>
                  <a:srgbClr val="FFFF00"/>
                </a:solidFill>
              </a:rPr>
              <a:t>хто подивиться </a:t>
            </a:r>
            <a:r>
              <a:rPr lang="ru-RU" sz="2800" b="1" dirty="0" smtClean="0">
                <a:solidFill>
                  <a:srgbClr val="FFFF00"/>
                </a:solidFill>
              </a:rPr>
              <a:t>—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кожен</a:t>
            </a:r>
            <a:r>
              <a:rPr lang="ru-RU" sz="2800" b="1" dirty="0">
                <a:solidFill>
                  <a:srgbClr val="FFFF00"/>
                </a:solidFill>
              </a:rPr>
              <a:t> скривиться. 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484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1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Услуги экологического центра «ЭкоПроф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6" y="1971367"/>
            <a:ext cx="2787941" cy="19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8" y="507612"/>
            <a:ext cx="10568910" cy="738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Прочитайте загадки про небо, землю, явища природи.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608" y="1341562"/>
            <a:ext cx="41588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Що у світі </a:t>
            </a:r>
            <a:r>
              <a:rPr lang="ru-RU" sz="2800" b="1" dirty="0" err="1"/>
              <a:t>найбагатше</a:t>
            </a:r>
            <a:r>
              <a:rPr lang="ru-RU" sz="2800" b="1" dirty="0"/>
              <a:t>?</a:t>
            </a:r>
            <a:endParaRPr lang="uk-UA" sz="28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244" y="4143415"/>
            <a:ext cx="49081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Кругом вода, а з </a:t>
            </a:r>
            <a:r>
              <a:rPr lang="ru-RU" sz="2800" b="1" dirty="0" err="1"/>
              <a:t>питвом</a:t>
            </a:r>
            <a:r>
              <a:rPr lang="ru-RU" sz="2800" b="1" dirty="0"/>
              <a:t> </a:t>
            </a:r>
            <a:r>
              <a:rPr lang="ru-RU" sz="2800" b="1" dirty="0" err="1"/>
              <a:t>біда</a:t>
            </a:r>
            <a:r>
              <a:rPr lang="ru-RU" sz="2800" b="1" dirty="0"/>
              <a:t>. Хто </a:t>
            </a:r>
            <a:r>
              <a:rPr lang="ru-RU" sz="2800" b="1" dirty="0" err="1"/>
              <a:t>знає</a:t>
            </a:r>
            <a:r>
              <a:rPr lang="ru-RU" sz="2800" b="1" dirty="0"/>
              <a:t> — де це буває?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2541" y="5198551"/>
            <a:ext cx="26105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Море чи океан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927" y="1387728"/>
            <a:ext cx="36378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Без </a:t>
            </a:r>
            <a:r>
              <a:rPr lang="ru-RU" sz="2800" b="1" dirty="0" err="1">
                <a:solidFill>
                  <a:srgbClr val="FFFF00"/>
                </a:solidFill>
              </a:rPr>
              <a:t>ніг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smtClean="0">
                <a:solidFill>
                  <a:srgbClr val="FFFF00"/>
                </a:solidFill>
              </a:rPr>
              <a:t>а </a:t>
            </a:r>
            <a:r>
              <a:rPr lang="ru-RU" sz="2800" b="1" dirty="0" err="1">
                <a:solidFill>
                  <a:srgbClr val="FFFF00"/>
                </a:solidFill>
              </a:rPr>
              <a:t>біжить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без </a:t>
            </a:r>
            <a:r>
              <a:rPr lang="ru-RU" sz="2800" b="1" dirty="0">
                <a:solidFill>
                  <a:srgbClr val="FFFF00"/>
                </a:solidFill>
              </a:rPr>
              <a:t>рук, а </a:t>
            </a:r>
            <a:r>
              <a:rPr lang="ru-RU" sz="2800" b="1" dirty="0" err="1">
                <a:solidFill>
                  <a:srgbClr val="FFFF00"/>
                </a:solidFill>
              </a:rPr>
              <a:t>рукави</a:t>
            </a:r>
            <a:r>
              <a:rPr lang="ru-RU" sz="2800" b="1" dirty="0">
                <a:solidFill>
                  <a:srgbClr val="FFFF00"/>
                </a:solidFill>
              </a:rPr>
              <a:t> має.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2388" y="2437942"/>
            <a:ext cx="1368151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Річка</a:t>
            </a:r>
            <a:endParaRPr lang="uk-UA" sz="2800" b="1" dirty="0" smtClean="0">
              <a:solidFill>
                <a:srgbClr val="FFFF00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743" y="1914601"/>
            <a:ext cx="1493628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Земля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6639" y="4143415"/>
            <a:ext cx="30927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Біле, а не </a:t>
            </a:r>
            <a:r>
              <a:rPr lang="ru-RU" sz="2800" b="1" dirty="0" err="1">
                <a:solidFill>
                  <a:schemeClr val="bg1"/>
                </a:solidFill>
              </a:rPr>
              <a:t>цукор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м’яке</a:t>
            </a:r>
            <a:r>
              <a:rPr lang="ru-RU" sz="2800" b="1" dirty="0">
                <a:solidFill>
                  <a:schemeClr val="bg1"/>
                </a:solidFill>
              </a:rPr>
              <a:t>, а не вата,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без </a:t>
            </a:r>
            <a:r>
              <a:rPr lang="ru-RU" sz="2800" b="1" dirty="0" err="1">
                <a:solidFill>
                  <a:schemeClr val="bg1"/>
                </a:solidFill>
              </a:rPr>
              <a:t>ніг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 err="1">
                <a:solidFill>
                  <a:schemeClr val="bg1"/>
                </a:solidFill>
              </a:rPr>
              <a:t>йде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99" y="4190471"/>
            <a:ext cx="2584845" cy="164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артинки рек и морей для детей. Легкие срисовки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8234" r="5219" b="6746"/>
          <a:stretch/>
        </p:blipFill>
        <p:spPr bwMode="auto">
          <a:xfrm>
            <a:off x="5190691" y="2437942"/>
            <a:ext cx="2511697" cy="17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59052" y="5528410"/>
            <a:ext cx="1368151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Сніг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2056" name="Picture 8" descr="Картинки снег снежок для детей (66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157" y="140357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374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1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ультфильм милый кот для детей | Премиум AI-сгенерированно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7055" r="10993" b="10348"/>
          <a:stretch/>
        </p:blipFill>
        <p:spPr bwMode="auto">
          <a:xfrm>
            <a:off x="4068027" y="3687593"/>
            <a:ext cx="2232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53" y="2440140"/>
            <a:ext cx="1909568" cy="23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КУКУРУЗА НА СИЛОС - Agrotr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2" y="3157444"/>
            <a:ext cx="3043846" cy="20292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8" y="507612"/>
            <a:ext cx="10568910" cy="738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загадки про </a:t>
            </a:r>
            <a:r>
              <a:rPr lang="uk-UA" sz="4000" b="1" dirty="0" err="1" smtClean="0">
                <a:solidFill>
                  <a:schemeClr val="bg1"/>
                </a:solidFill>
              </a:rPr>
              <a:t>рслини</a:t>
            </a:r>
            <a:r>
              <a:rPr lang="uk-UA" sz="4000" b="1" dirty="0" smtClean="0">
                <a:solidFill>
                  <a:schemeClr val="bg1"/>
                </a:solidFill>
              </a:rPr>
              <a:t> і тварин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608" y="1341562"/>
            <a:ext cx="4158895" cy="181588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городі</a:t>
            </a:r>
            <a:r>
              <a:rPr lang="ru-RU" sz="2800" b="1" dirty="0">
                <a:solidFill>
                  <a:schemeClr val="bg1"/>
                </a:solidFill>
              </a:rPr>
              <a:t> молода </a:t>
            </a:r>
            <a:r>
              <a:rPr lang="ru-RU" sz="2800" b="1" dirty="0" err="1">
                <a:solidFill>
                  <a:schemeClr val="bg1"/>
                </a:solidFill>
              </a:rPr>
              <a:t>пишні</a:t>
            </a:r>
            <a:r>
              <a:rPr lang="ru-RU" sz="2800" b="1" dirty="0">
                <a:solidFill>
                  <a:schemeClr val="bg1"/>
                </a:solidFill>
              </a:rPr>
              <a:t> коси </a:t>
            </a:r>
            <a:r>
              <a:rPr lang="ru-RU" sz="2800" b="1" dirty="0" err="1">
                <a:solidFill>
                  <a:schemeClr val="bg1"/>
                </a:solidFill>
              </a:rPr>
              <a:t>розпліта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У </a:t>
            </a:r>
            <a:r>
              <a:rPr lang="ru-RU" sz="2800" b="1" dirty="0" err="1">
                <a:solidFill>
                  <a:schemeClr val="bg1"/>
                </a:solidFill>
              </a:rPr>
              <a:t>зелені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хустинки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золоті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хова</a:t>
            </a:r>
            <a:r>
              <a:rPr lang="ru-RU" sz="2800" b="1" dirty="0">
                <a:solidFill>
                  <a:schemeClr val="bg1"/>
                </a:solidFill>
              </a:rPr>
              <a:t> зернинки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6638" y="1329736"/>
            <a:ext cx="298380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Хто із води сухим виходить?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8539" y="2343077"/>
            <a:ext cx="15627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Качка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927" y="1387728"/>
            <a:ext cx="3168352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Без рук, без </a:t>
            </a:r>
            <a:r>
              <a:rPr lang="ru-RU" sz="2800" b="1" dirty="0" err="1">
                <a:solidFill>
                  <a:schemeClr val="bg1"/>
                </a:solidFill>
              </a:rPr>
              <a:t>ніг</a:t>
            </a:r>
            <a:r>
              <a:rPr lang="ru-RU" sz="2800" b="1" dirty="0">
                <a:solidFill>
                  <a:schemeClr val="bg1"/>
                </a:solidFill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</a:rPr>
              <a:t>пнеться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батіг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84" y="3175579"/>
            <a:ext cx="1805855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Кукурудза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0980" y="5126497"/>
            <a:ext cx="33078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Хто </a:t>
            </a:r>
            <a:r>
              <a:rPr lang="ru-RU" sz="2800" b="1" dirty="0" err="1"/>
              <a:t>спочатку</a:t>
            </a:r>
            <a:r>
              <a:rPr lang="ru-RU" sz="2800" b="1" dirty="0"/>
              <a:t> </a:t>
            </a:r>
            <a:r>
              <a:rPr lang="ru-RU" sz="2800" b="1" dirty="0" err="1"/>
              <a:t>їсть</a:t>
            </a:r>
            <a:r>
              <a:rPr lang="ru-RU" sz="2800" b="1" dirty="0"/>
              <a:t>, а потім </a:t>
            </a:r>
            <a:r>
              <a:rPr lang="ru-RU" sz="2800" b="1" dirty="0" err="1"/>
              <a:t>вмивається</a:t>
            </a:r>
            <a:r>
              <a:rPr lang="ru-RU" sz="2800" b="1" dirty="0"/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95846" y="5472379"/>
            <a:ext cx="1064738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Кіт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23" name="Picture 2" descr="Горох: посадка, уход за горохом, борьба с вредителями. Сорта горох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08" y="2440140"/>
            <a:ext cx="2411030" cy="18645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84027" y="2341835"/>
            <a:ext cx="1368151" cy="52334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Горох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475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1" grpId="0" animBg="1"/>
      <p:bldP spid="20" grpId="0" animBg="1"/>
      <p:bldP spid="2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507612"/>
            <a:ext cx="10568910" cy="738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загадки про </a:t>
            </a:r>
            <a:r>
              <a:rPr lang="uk-UA" sz="4000" b="1" dirty="0" err="1" smtClean="0">
                <a:solidFill>
                  <a:schemeClr val="bg1"/>
                </a:solidFill>
              </a:rPr>
              <a:t>рслини</a:t>
            </a:r>
            <a:r>
              <a:rPr lang="uk-UA" sz="4000" b="1" dirty="0" smtClean="0">
                <a:solidFill>
                  <a:schemeClr val="bg1"/>
                </a:solidFill>
              </a:rPr>
              <a:t> і тварин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608" y="1341562"/>
            <a:ext cx="4055287" cy="138499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Стоїть</a:t>
            </a:r>
            <a:r>
              <a:rPr lang="ru-RU" sz="2800" b="1" dirty="0"/>
              <a:t> хлопчик під пеньком,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накрив</a:t>
            </a:r>
            <a:r>
              <a:rPr lang="ru-RU" sz="2800" b="1" dirty="0" smtClean="0"/>
              <a:t> </a:t>
            </a:r>
            <a:r>
              <a:rPr lang="ru-RU" sz="2800" b="1" dirty="0"/>
              <a:t>голову </a:t>
            </a:r>
            <a:r>
              <a:rPr lang="ru-RU" sz="2800" b="1" dirty="0" err="1"/>
              <a:t>брильком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6638" y="1329736"/>
            <a:ext cx="298380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Двічі</a:t>
            </a:r>
            <a:r>
              <a:rPr lang="ru-RU" sz="2800" b="1" dirty="0"/>
              <a:t> родиться, а раз </a:t>
            </a:r>
            <a:r>
              <a:rPr lang="ru-RU" sz="2800" b="1" dirty="0" err="1"/>
              <a:t>умирає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8539" y="2343077"/>
            <a:ext cx="15627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Пташка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927" y="1387728"/>
            <a:ext cx="3168352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Удень</a:t>
            </a:r>
            <a:r>
              <a:rPr lang="ru-RU" sz="2800" b="1" dirty="0"/>
              <a:t> </a:t>
            </a:r>
            <a:r>
              <a:rPr lang="ru-RU" sz="2800" b="1" dirty="0" err="1"/>
              <a:t>сліпа</a:t>
            </a:r>
            <a:r>
              <a:rPr lang="ru-RU" sz="2800" b="1" dirty="0"/>
              <a:t>, а </a:t>
            </a:r>
            <a:r>
              <a:rPr lang="ru-RU" sz="2800" b="1" dirty="0" err="1"/>
              <a:t>вночі</a:t>
            </a:r>
            <a:r>
              <a:rPr lang="ru-RU" sz="2800" b="1" dirty="0"/>
              <a:t> зряча.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3612" y="2832523"/>
            <a:ext cx="1805855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Грибок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4027" y="2341835"/>
            <a:ext cx="1368151" cy="52334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Сова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сова для детей на прозрачном фоне 2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27" y="2983372"/>
            <a:ext cx="2620178" cy="26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71" y="3128992"/>
            <a:ext cx="3174370" cy="26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Як намалювати гриб олівцем - малюнки грибів для діте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17769" r="17764" b="15808"/>
          <a:stretch/>
        </p:blipFill>
        <p:spPr bwMode="auto">
          <a:xfrm>
            <a:off x="1944000" y="3312000"/>
            <a:ext cx="1692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159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753</Words>
  <Application>Microsoft Office PowerPoint</Application>
  <PresentationFormat>Произвольный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 «Комікс»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155</cp:revision>
  <dcterms:created xsi:type="dcterms:W3CDTF">2025-08-27T14:01:18Z</dcterms:created>
  <dcterms:modified xsi:type="dcterms:W3CDTF">2025-11-13T11:39:50Z</dcterms:modified>
</cp:coreProperties>
</file>