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7" r:id="rId2"/>
    <p:sldId id="598" r:id="rId3"/>
    <p:sldId id="398" r:id="rId4"/>
    <p:sldId id="501" r:id="rId5"/>
    <p:sldId id="638" r:id="rId6"/>
    <p:sldId id="644" r:id="rId7"/>
    <p:sldId id="643" r:id="rId8"/>
    <p:sldId id="645" r:id="rId9"/>
    <p:sldId id="646" r:id="rId10"/>
    <p:sldId id="648" r:id="rId11"/>
    <p:sldId id="647" r:id="rId12"/>
    <p:sldId id="339" r:id="rId13"/>
    <p:sldId id="320" r:id="rId14"/>
    <p:sldId id="637" r:id="rId15"/>
    <p:sldId id="599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981522"/>
            <a:ext cx="901676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Як забруднення повітря впливає на здоров’я? 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8095" y="3976140"/>
            <a:ext cx="3930282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 і нежива природа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34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Picture 2" descr="Картинки по запросу забруднення повітр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613" y="3976140"/>
            <a:ext cx="3346853" cy="193192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1785" y="496980"/>
            <a:ext cx="10190806" cy="8445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Обери місця, де відпочинок корисний для здоров’я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67" y="1444051"/>
            <a:ext cx="3710751" cy="242219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63" y="3959786"/>
            <a:ext cx="3379938" cy="253719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112" y="3848593"/>
            <a:ext cx="3960440" cy="26167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7" y="1444051"/>
            <a:ext cx="3769095" cy="251573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04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5447" y="1269554"/>
            <a:ext cx="7921926" cy="48496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Повітря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необхідне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живим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організмам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Повітря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не має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кольору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Повітря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нерухоме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Повітря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є в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твердих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речовинах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наприклад,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ґрунті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крейді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Повітря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насичене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найбільше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вуглекислим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газом.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У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повітрі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є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кисень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який дуже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необхідний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для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дихання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не лише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людям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але й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тваринам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і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рослинам</a:t>
            </a:r>
            <a:r>
              <a:rPr lang="ru-RU" sz="2800" b="1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Повітря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може мати запах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бузку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482" name="AutoShape 2" descr="Картинки по запросу повітря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Картинки по запросу повітря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5446" y="477466"/>
            <a:ext cx="10441161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Гра «</a:t>
            </a:r>
            <a:r>
              <a:rPr lang="ru-RU" sz="4000" b="1" dirty="0" err="1">
                <a:solidFill>
                  <a:schemeClr val="bg1"/>
                </a:solidFill>
              </a:rPr>
              <a:t>Вірю</a:t>
            </a:r>
            <a:r>
              <a:rPr lang="ru-RU" sz="4000" b="1" dirty="0">
                <a:solidFill>
                  <a:schemeClr val="bg1"/>
                </a:solidFill>
              </a:rPr>
              <a:t> — не </a:t>
            </a:r>
            <a:r>
              <a:rPr lang="ru-RU" sz="4000" b="1" dirty="0" err="1">
                <a:solidFill>
                  <a:schemeClr val="bg1"/>
                </a:solidFill>
              </a:rPr>
              <a:t>вірю</a:t>
            </a:r>
            <a:r>
              <a:rPr lang="ru-RU" sz="4000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7656" r="19416" b="2009"/>
          <a:stretch/>
        </p:blipFill>
        <p:spPr>
          <a:xfrm>
            <a:off x="8036247" y="1251026"/>
            <a:ext cx="3541416" cy="274320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244159" y="1247394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FF0000"/>
                </a:solidFill>
              </a:rPr>
              <a:t>так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11911" y="1679594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FF0000"/>
                </a:solidFill>
              </a:rPr>
              <a:t>так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1831" y="2061642"/>
            <a:ext cx="5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FF0000"/>
                </a:solidFill>
              </a:rPr>
              <a:t>ні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3759" y="2925738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FF0000"/>
                </a:solidFill>
              </a:rPr>
              <a:t>так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91631" y="3789834"/>
            <a:ext cx="727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FF0000"/>
                </a:solidFill>
              </a:rPr>
              <a:t>ні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02615" y="5085978"/>
            <a:ext cx="757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FF0000"/>
                </a:solidFill>
              </a:rPr>
              <a:t>так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80063" y="5534415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FF0000"/>
                </a:solidFill>
              </a:rPr>
              <a:t>ні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2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938221" y="459659"/>
            <a:ext cx="10230374" cy="691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Зроби висновки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67" y="1329341"/>
            <a:ext cx="3704539" cy="3704539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24105" y="2538620"/>
            <a:ext cx="5857123" cy="12859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</a:t>
            </a:r>
            <a:r>
              <a:rPr lang="ru-RU" sz="2800" b="1" dirty="0" err="1"/>
              <a:t>впливає</a:t>
            </a:r>
            <a:r>
              <a:rPr lang="ru-RU" sz="2800" b="1" dirty="0"/>
              <a:t> на </a:t>
            </a:r>
            <a:r>
              <a:rPr lang="ru-RU" sz="2800" b="1" dirty="0" err="1" smtClean="0"/>
              <a:t>організм</a:t>
            </a:r>
            <a:r>
              <a:rPr lang="ru-RU" sz="2800" b="1" dirty="0" smtClean="0"/>
              <a:t> </a:t>
            </a:r>
            <a:r>
              <a:rPr lang="ru-RU" sz="2800" b="1" dirty="0"/>
              <a:t>людини </a:t>
            </a:r>
            <a:r>
              <a:rPr lang="ru-RU" sz="2800" b="1" dirty="0" err="1"/>
              <a:t>дихання</a:t>
            </a:r>
            <a:r>
              <a:rPr lang="ru-RU" sz="2800" b="1" dirty="0"/>
              <a:t> </a:t>
            </a:r>
            <a:r>
              <a:rPr lang="ru-RU" sz="2800" b="1" dirty="0" err="1"/>
              <a:t>забрудненим</a:t>
            </a:r>
            <a:r>
              <a:rPr lang="ru-RU" sz="2800" b="1" dirty="0"/>
              <a:t> </a:t>
            </a:r>
            <a:r>
              <a:rPr lang="ru-RU" sz="2800" b="1" dirty="0" err="1"/>
              <a:t>повітрям</a:t>
            </a:r>
            <a:r>
              <a:rPr lang="ru-RU" sz="2800" b="1" dirty="0"/>
              <a:t>?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3414" y="1249644"/>
            <a:ext cx="5770218" cy="11720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</a:t>
            </a:r>
            <a:r>
              <a:rPr lang="ru-RU" sz="2800" b="1" dirty="0" err="1"/>
              <a:t>джерела</a:t>
            </a:r>
            <a:r>
              <a:rPr lang="ru-RU" sz="2800" b="1" dirty="0"/>
              <a:t> </a:t>
            </a:r>
            <a:r>
              <a:rPr lang="ru-RU" sz="2800" b="1" dirty="0" err="1"/>
              <a:t>забруднення</a:t>
            </a:r>
            <a:r>
              <a:rPr lang="ru-RU" sz="2800" b="1" dirty="0"/>
              <a:t> повітря у твоєму </a:t>
            </a:r>
            <a:r>
              <a:rPr lang="ru-RU" sz="2800" b="1" dirty="0" err="1"/>
              <a:t>довкіллі</a:t>
            </a:r>
            <a:r>
              <a:rPr lang="ru-RU" sz="2800" b="1" dirty="0"/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5131" y="4022944"/>
            <a:ext cx="5885411" cy="10317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ти можеш піклуватися про </a:t>
            </a:r>
            <a:r>
              <a:rPr lang="ru-RU" sz="2800" b="1" dirty="0" err="1"/>
              <a:t>чисте</a:t>
            </a:r>
            <a:r>
              <a:rPr lang="ru-RU" sz="2800" b="1" dirty="0"/>
              <a:t> повітря?</a:t>
            </a:r>
          </a:p>
        </p:txBody>
      </p:sp>
    </p:spTree>
    <p:extLst>
      <p:ext uri="{BB962C8B-B14F-4D97-AF65-F5344CB8AC3E}">
        <p14:creationId xmlns:p14="http://schemas.microsoft.com/office/powerpoint/2010/main" val="33467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4 ЯДС\Грущинська\2 Людина і нежива природа\№034 Як забруднення повітря впливає на здоров’я\2025-11-21_181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70" y="468696"/>
            <a:ext cx="8128840" cy="605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00012" y="477167"/>
            <a:ext cx="2574800" cy="1250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267494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42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9783" y="1728166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FF0000"/>
                </a:solidFill>
              </a:rPr>
              <a:t>Так. Сніг збирає речовини з повітря.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95887" y="3349075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FF0000"/>
                </a:solidFill>
              </a:rPr>
              <a:t>автомобілів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72351" y="3285778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FF0000"/>
                </a:solidFill>
              </a:rPr>
              <a:t>сміття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08255" y="5590034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FF0000"/>
                </a:solidFill>
              </a:rPr>
              <a:t>Викиди заводів 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0" y="1917626"/>
            <a:ext cx="3226035" cy="213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604200" y="377475"/>
            <a:ext cx="4032448" cy="892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123478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42-43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24076" y="3601852"/>
            <a:ext cx="3960439" cy="230425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55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34.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Picture 2" descr="D:\3 клас\04 ЯДС\Грущинська\2 Людина і нежива природа\№034 Як забруднення повітря впливає на здоров’я\2025-11-21_181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8" y="316659"/>
            <a:ext cx="7320467" cy="287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3 клас\04 ЯДС\Грущинська\2 Людина і нежива природа\№034 Як забруднення повітря впливає на здоров’я\2025-11-21_1818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0323"/>
          <a:stretch/>
        </p:blipFill>
        <p:spPr bwMode="auto">
          <a:xfrm>
            <a:off x="195421" y="3191829"/>
            <a:ext cx="7289880" cy="265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571945" y="1413570"/>
            <a:ext cx="4064703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Висновки:</a:t>
            </a:r>
          </a:p>
          <a:p>
            <a:pPr algn="ctr"/>
            <a:r>
              <a:rPr lang="uk-UA" altLang="ru-RU" sz="3200" b="1" dirty="0" smtClean="0">
                <a:solidFill>
                  <a:schemeClr val="accent3">
                    <a:lumMod val="75000"/>
                  </a:schemeClr>
                </a:solidFill>
              </a:rPr>
              <a:t>_________________________________________________________</a:t>
            </a:r>
            <a:endParaRPr lang="ru-RU" alt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accent3">
                      <a:lumMod val="75000"/>
                    </a:schemeClr>
                  </a:solidFill>
                </a:rPr>
                <a:t>Труднощі виникали…</a:t>
              </a:r>
              <a:endParaRPr lang="ru-RU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7455" y="405458"/>
            <a:ext cx="10365777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91027" y="1197546"/>
            <a:ext cx="10842142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Вибери світлину з явищем природи, яке найбільше підходить до твого настрою зараз. Поясни чому.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Погода на 15 сентября: По всей Украине пройдут дожди (КАРТА) — DSnews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2116947"/>
            <a:ext cx="3262238" cy="1715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талья Диденко рассказала, какой будет погода завтра, 12 февраля |  Новини.liv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7" r="29635"/>
          <a:stretch/>
        </p:blipFill>
        <p:spPr bwMode="auto">
          <a:xfrm>
            <a:off x="591027" y="4192243"/>
            <a:ext cx="3261576" cy="1919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рогноз погоды ннада?) | Пикаб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94" y="4285960"/>
            <a:ext cx="2257428" cy="1694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рогноз погоды на март 2023 - в Укргидрометцентре назвали среднюю  температуру — УНИ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31" y="2109059"/>
            <a:ext cx="3324914" cy="1666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Подробный прогноз погоды на октябрь - народный синоптик — УНИАН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r="16764"/>
          <a:stretch/>
        </p:blipFill>
        <p:spPr bwMode="auto">
          <a:xfrm>
            <a:off x="8754570" y="4290586"/>
            <a:ext cx="2878125" cy="1689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268742" y="3691704"/>
            <a:ext cx="141748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Дощ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75486" y="6018407"/>
            <a:ext cx="2110860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Веселка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06943" y="3691392"/>
            <a:ext cx="316628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Перші листочки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888126" y="6018407"/>
            <a:ext cx="2545043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Листопад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06779" y="5986686"/>
            <a:ext cx="141748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Сніг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40822" y="5980161"/>
            <a:ext cx="1767960" cy="578882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Спека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118" name="Picture 22" descr="Сильна спека і слабкі дощі: народний синоптик склав прогноз на літо -  Погляд – новини Чернівці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r="29077"/>
          <a:stretch/>
        </p:blipFill>
        <p:spPr bwMode="auto">
          <a:xfrm>
            <a:off x="3774240" y="4324025"/>
            <a:ext cx="2415825" cy="1746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4280510" y="3775064"/>
            <a:ext cx="3023690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Хвилі на морі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120" name="Picture 24" descr="Хвилі до 5 метрів: на Чорному й Азовському морях - штормове попередження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r="10856"/>
          <a:stretch/>
        </p:blipFill>
        <p:spPr bwMode="auto">
          <a:xfrm>
            <a:off x="4190929" y="2116947"/>
            <a:ext cx="3227079" cy="1775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5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777" y="2277666"/>
            <a:ext cx="6973662" cy="6263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80296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701602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80296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95997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3 клас\10 ПІДРУЧНИКИ\4 ЯДС Грущинська\Зошит 1 част\2 Людина і нежива природи І сем\Календар спостережен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 b="477"/>
          <a:stretch/>
        </p:blipFill>
        <p:spPr bwMode="auto">
          <a:xfrm>
            <a:off x="1655191" y="3069754"/>
            <a:ext cx="10131552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5774" y="405458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32" y="1214563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6252" y="1125538"/>
            <a:ext cx="2070232" cy="936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Що таке повітря?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81988" y="5085978"/>
            <a:ext cx="5466526" cy="1372979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ми поспілкуємося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 про атмосферні забруднення та їх вплив на здоров’я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67695" y="1125417"/>
            <a:ext cx="532859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/>
              <a:t>Повітря </a:t>
            </a:r>
            <a:r>
              <a:rPr lang="ru-RU" altLang="ru-RU" sz="2800" b="1" dirty="0"/>
              <a:t>– </a:t>
            </a:r>
            <a:r>
              <a:rPr lang="ru-RU" altLang="ru-RU" sz="2800" b="1" dirty="0" smtClean="0"/>
              <a:t>невидима </a:t>
            </a:r>
            <a:r>
              <a:rPr lang="ru-RU" altLang="ru-RU" sz="2800" b="1" dirty="0" err="1"/>
              <a:t>суміш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газів</a:t>
            </a:r>
            <a:r>
              <a:rPr lang="ru-RU" altLang="ru-RU" sz="2800" b="1" dirty="0"/>
              <a:t>, </a:t>
            </a:r>
            <a:r>
              <a:rPr lang="ru-RU" sz="2800" b="1" dirty="0"/>
              <a:t>що </a:t>
            </a:r>
            <a:r>
              <a:rPr lang="ru-RU" sz="2800" b="1" dirty="0" err="1"/>
              <a:t>оточує</a:t>
            </a:r>
            <a:r>
              <a:rPr lang="ru-RU" sz="2800" b="1" dirty="0"/>
              <a:t> нашу Землю</a:t>
            </a:r>
            <a:r>
              <a:rPr lang="ru-RU" altLang="ru-RU" sz="2800" b="1" dirty="0" smtClean="0"/>
              <a:t>.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5774" y="2133651"/>
            <a:ext cx="7520514" cy="9806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Яке значення має повітря для життя людей, тварин і рослин?</a:t>
            </a:r>
          </a:p>
        </p:txBody>
      </p:sp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432" y="3114266"/>
            <a:ext cx="4752528" cy="281607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b="10255"/>
          <a:stretch>
            <a:fillRect/>
          </a:stretch>
        </p:blipFill>
        <p:spPr bwMode="auto">
          <a:xfrm>
            <a:off x="5784216" y="3213462"/>
            <a:ext cx="2535130" cy="1826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Картинки по запросу чому потрібно охороняти повітря від забруднення 3 клас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07455" y="405458"/>
            <a:ext cx="10356451" cy="725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Повітряна оболонка Землі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5907" y="1191660"/>
            <a:ext cx="10347999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Повітряна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оболонка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Землі — атмосфера — це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частина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природи, без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якої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не можуть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існувати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живі істоти. </a:t>
            </a:r>
          </a:p>
        </p:txBody>
      </p:sp>
      <p:pic>
        <p:nvPicPr>
          <p:cNvPr id="15" name="Picture 2" descr="D:\фото сборные школьные\20150603_161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74218" y="1973655"/>
            <a:ext cx="342442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Ознайомлення з природнім довкіллям. Тема: «Людина – частина природи». |  Конспект. Дошкіл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52" y="2438576"/>
            <a:ext cx="5649204" cy="340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79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Картинки по запросу чому потрібно охороняти повітря від забруднення 3 клас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07455" y="405458"/>
            <a:ext cx="10356451" cy="725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Розкажіть, чим </a:t>
            </a:r>
            <a:r>
              <a:rPr lang="uk-UA" sz="4000" b="1" dirty="0">
                <a:solidFill>
                  <a:schemeClr val="bg1"/>
                </a:solidFill>
              </a:rPr>
              <a:t>забруднюється повітря?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4344" name="Picture 8" descr="Картинки по запросу забруднення повітр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4917" y="4371896"/>
            <a:ext cx="3318989" cy="2154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Picture 10" descr="Картинки по запросу забруднення повітр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506" y="2133650"/>
            <a:ext cx="3539240" cy="219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8" name="Picture 12" descr="Картинки по запросу забруднення повітр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506" y="4313202"/>
            <a:ext cx="3554810" cy="236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50" name="Picture 14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5887" y="4371895"/>
            <a:ext cx="3263650" cy="2245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275907" y="1154468"/>
            <a:ext cx="985668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Пил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шкідливі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викиди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заводів</a:t>
            </a:r>
            <a:r>
              <a:rPr lang="ru-RU" sz="2800" b="1" dirty="0">
                <a:solidFill>
                  <a:schemeClr val="bg1"/>
                </a:solidFill>
              </a:rPr>
              <a:t> і фабрик, отруйні гази від транспорту </a:t>
            </a:r>
            <a:r>
              <a:rPr lang="ru-RU" sz="2800" b="1" dirty="0" err="1">
                <a:solidFill>
                  <a:schemeClr val="bg1"/>
                </a:solidFill>
              </a:rPr>
              <a:t>забруднюють</a:t>
            </a:r>
            <a:r>
              <a:rPr lang="ru-RU" sz="2800" b="1" dirty="0">
                <a:solidFill>
                  <a:schemeClr val="bg1"/>
                </a:solidFill>
              </a:rPr>
              <a:t> повітря. </a:t>
            </a:r>
          </a:p>
        </p:txBody>
      </p:sp>
      <p:pic>
        <p:nvPicPr>
          <p:cNvPr id="14342" name="Picture 6" descr="Картинки по запросу забруднення повітр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1746" y="2108575"/>
            <a:ext cx="3314966" cy="221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Картинки по запросу пил з грунті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7895" y="2133650"/>
            <a:ext cx="3119634" cy="218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49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Картинки по запросу чому потрібно охороняти повітря від забруднення 3 клас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00209" y="333450"/>
            <a:ext cx="10356451" cy="10947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 впливає господарська </a:t>
            </a:r>
            <a:r>
              <a:rPr lang="uk-UA" sz="3200" b="1" dirty="0">
                <a:solidFill>
                  <a:schemeClr val="bg1"/>
                </a:solidFill>
              </a:rPr>
              <a:t>діяльність </a:t>
            </a:r>
            <a:r>
              <a:rPr lang="uk-UA" sz="3200" b="1" dirty="0" smtClean="0">
                <a:solidFill>
                  <a:schemeClr val="bg1"/>
                </a:solidFill>
              </a:rPr>
              <a:t>людини на забруднення повітря?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47518" y="1441152"/>
            <a:ext cx="10356451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У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промислових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центрах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дихати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стає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важко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люди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хворіють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Забруднене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повітря може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спричинити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навіть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загибель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живих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організмів.</a:t>
            </a:r>
          </a:p>
        </p:txBody>
      </p:sp>
      <p:sp>
        <p:nvSpPr>
          <p:cNvPr id="13" name="Овал 12"/>
          <p:cNvSpPr/>
          <p:nvPr/>
        </p:nvSpPr>
        <p:spPr>
          <a:xfrm>
            <a:off x="410366" y="2264805"/>
            <a:ext cx="2635562" cy="231193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Овал 14"/>
          <p:cNvSpPr/>
          <p:nvPr/>
        </p:nvSpPr>
        <p:spPr>
          <a:xfrm>
            <a:off x="8324279" y="3879628"/>
            <a:ext cx="2736304" cy="2425981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/>
          <p:cNvSpPr/>
          <p:nvPr/>
        </p:nvSpPr>
        <p:spPr>
          <a:xfrm>
            <a:off x="4689549" y="2608056"/>
            <a:ext cx="2463643" cy="2262213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Овал 18"/>
          <p:cNvSpPr/>
          <p:nvPr/>
        </p:nvSpPr>
        <p:spPr>
          <a:xfrm>
            <a:off x="2410147" y="3738846"/>
            <a:ext cx="2592288" cy="2262847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ятиугольник 4"/>
          <p:cNvSpPr/>
          <p:nvPr/>
        </p:nvSpPr>
        <p:spPr>
          <a:xfrm>
            <a:off x="254395" y="4519023"/>
            <a:ext cx="2453260" cy="8342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285639" tIns="114300" rIns="213360" bIns="1143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kern="1200" dirty="0" smtClean="0"/>
              <a:t>Промислові підприємства</a:t>
            </a:r>
            <a:endParaRPr lang="ru-RU" sz="2400" b="1" kern="1200" dirty="0"/>
          </a:p>
        </p:txBody>
      </p:sp>
      <p:sp>
        <p:nvSpPr>
          <p:cNvPr id="24" name="Пятиугольник 4"/>
          <p:cNvSpPr/>
          <p:nvPr/>
        </p:nvSpPr>
        <p:spPr>
          <a:xfrm>
            <a:off x="1843559" y="5824006"/>
            <a:ext cx="3158876" cy="6384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285639" tIns="114300" rIns="213360" bIns="114300" numCol="1" spcCol="1270" anchor="ctr" anchorCtr="0">
            <a:noAutofit/>
          </a:bodyPr>
          <a:lstStyle/>
          <a:p>
            <a:pPr lvl="0" algn="ctr"/>
            <a:r>
              <a:rPr lang="uk-UA" sz="2400" b="1" dirty="0"/>
              <a:t>Спалювання сміття</a:t>
            </a:r>
            <a:endParaRPr lang="ru-RU" sz="2400" b="1" dirty="0"/>
          </a:p>
        </p:txBody>
      </p:sp>
      <p:sp>
        <p:nvSpPr>
          <p:cNvPr id="25" name="Пятиугольник 4"/>
          <p:cNvSpPr/>
          <p:nvPr/>
        </p:nvSpPr>
        <p:spPr>
          <a:xfrm>
            <a:off x="3282392" y="2791202"/>
            <a:ext cx="1943613" cy="8342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285639" tIns="114300" rIns="213360" bIns="114300" numCol="1" spcCol="1270" anchor="ctr" anchorCtr="0">
            <a:noAutofit/>
          </a:bodyPr>
          <a:lstStyle/>
          <a:p>
            <a:pPr lvl="0" algn="ctr"/>
            <a:r>
              <a:rPr lang="uk-UA" sz="2400" b="1" dirty="0"/>
              <a:t>Опалення житла</a:t>
            </a:r>
            <a:endParaRPr lang="ru-RU" sz="2400" b="1" dirty="0"/>
          </a:p>
        </p:txBody>
      </p:sp>
      <p:sp>
        <p:nvSpPr>
          <p:cNvPr id="28" name="Пятиугольник 4"/>
          <p:cNvSpPr/>
          <p:nvPr/>
        </p:nvSpPr>
        <p:spPr>
          <a:xfrm>
            <a:off x="8591678" y="5886949"/>
            <a:ext cx="3008965" cy="5945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285639" tIns="114300" rIns="213360" bIns="114300" numCol="1" spcCol="1270" anchor="ctr" anchorCtr="0">
            <a:noAutofit/>
          </a:bodyPr>
          <a:lstStyle/>
          <a:p>
            <a:pPr lvl="0" algn="ctr"/>
            <a:r>
              <a:rPr lang="uk-UA" sz="2400" b="1" dirty="0" smtClean="0"/>
              <a:t>Теплоенергетика</a:t>
            </a:r>
            <a:endParaRPr lang="ru-RU" sz="2400" b="1" dirty="0"/>
          </a:p>
        </p:txBody>
      </p:sp>
      <p:sp>
        <p:nvSpPr>
          <p:cNvPr id="29" name="Овал 28"/>
          <p:cNvSpPr/>
          <p:nvPr/>
        </p:nvSpPr>
        <p:spPr>
          <a:xfrm>
            <a:off x="9332391" y="2358288"/>
            <a:ext cx="2504909" cy="2232248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13"/>
          <p:cNvSpPr/>
          <p:nvPr/>
        </p:nvSpPr>
        <p:spPr>
          <a:xfrm>
            <a:off x="5526543" y="3990818"/>
            <a:ext cx="2880320" cy="2425981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Пятиугольник 4"/>
          <p:cNvSpPr/>
          <p:nvPr/>
        </p:nvSpPr>
        <p:spPr>
          <a:xfrm>
            <a:off x="5208976" y="5989545"/>
            <a:ext cx="1944216" cy="670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285639" tIns="114300" rIns="213360" bIns="114300" numCol="1" spcCol="1270" anchor="ctr" anchorCtr="0">
            <a:noAutofit/>
          </a:bodyPr>
          <a:lstStyle/>
          <a:p>
            <a:pPr lvl="0"/>
            <a:r>
              <a:rPr lang="uk-UA" sz="2400" b="1" dirty="0"/>
              <a:t>Транспорт</a:t>
            </a:r>
            <a:endParaRPr lang="ru-RU" sz="2400" b="1" dirty="0"/>
          </a:p>
        </p:txBody>
      </p:sp>
      <p:sp>
        <p:nvSpPr>
          <p:cNvPr id="30" name="Пятиугольник 4"/>
          <p:cNvSpPr/>
          <p:nvPr/>
        </p:nvSpPr>
        <p:spPr>
          <a:xfrm>
            <a:off x="7389949" y="3008474"/>
            <a:ext cx="2403458" cy="8245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285639" tIns="114300" rIns="213360" bIns="114300" numCol="1" spcCol="1270" anchor="ctr" anchorCtr="0">
            <a:noAutofit/>
          </a:bodyPr>
          <a:lstStyle/>
          <a:p>
            <a:pPr lvl="0" algn="ctr"/>
            <a:r>
              <a:rPr lang="uk-UA" sz="2400" b="1" dirty="0"/>
              <a:t>Сільське господарство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8638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7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77466"/>
            <a:ext cx="10297144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Довідничок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3888" y="1341562"/>
            <a:ext cx="4802119" cy="38298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Щороку</a:t>
            </a:r>
            <a:r>
              <a:rPr lang="ru-RU" sz="3200" b="1" dirty="0"/>
              <a:t> </a:t>
            </a:r>
            <a:r>
              <a:rPr lang="ru-RU" sz="3200" b="1" dirty="0" err="1"/>
              <a:t>мільйони</a:t>
            </a:r>
            <a:r>
              <a:rPr lang="ru-RU" sz="3200" b="1" dirty="0"/>
              <a:t> людей </a:t>
            </a:r>
            <a:r>
              <a:rPr lang="ru-RU" sz="3200" b="1" dirty="0" err="1"/>
              <a:t>помирають</a:t>
            </a:r>
            <a:r>
              <a:rPr lang="ru-RU" sz="3200" b="1" dirty="0"/>
              <a:t> </a:t>
            </a:r>
            <a:r>
              <a:rPr lang="ru-RU" sz="3200" b="1" dirty="0" err="1"/>
              <a:t>від</a:t>
            </a:r>
            <a:r>
              <a:rPr lang="ru-RU" sz="3200" b="1" dirty="0"/>
              <a:t> </a:t>
            </a:r>
            <a:r>
              <a:rPr lang="ru-RU" sz="3200" b="1" dirty="0" err="1"/>
              <a:t>кардіологічних</a:t>
            </a:r>
            <a:r>
              <a:rPr lang="ru-RU" sz="3200" b="1" dirty="0"/>
              <a:t> хвороб, </a:t>
            </a:r>
            <a:r>
              <a:rPr lang="ru-RU" sz="3200" b="1" dirty="0" err="1"/>
              <a:t>від</a:t>
            </a:r>
            <a:r>
              <a:rPr lang="ru-RU" sz="3200" b="1" dirty="0"/>
              <a:t> раку </a:t>
            </a:r>
            <a:r>
              <a:rPr lang="ru-RU" sz="3200" b="1" dirty="0" err="1"/>
              <a:t>легень</a:t>
            </a:r>
            <a:r>
              <a:rPr lang="ru-RU" sz="3200" b="1" dirty="0"/>
              <a:t>, </a:t>
            </a:r>
            <a:r>
              <a:rPr lang="ru-RU" sz="3200" b="1" dirty="0" err="1"/>
              <a:t>хворіють</a:t>
            </a:r>
            <a:r>
              <a:rPr lang="ru-RU" sz="3200" b="1" dirty="0"/>
              <a:t> на </a:t>
            </a:r>
            <a:r>
              <a:rPr lang="ru-RU" sz="3200" b="1" dirty="0" err="1"/>
              <a:t>респіраторні</a:t>
            </a:r>
            <a:r>
              <a:rPr lang="ru-RU" sz="3200" b="1" dirty="0"/>
              <a:t> </a:t>
            </a:r>
            <a:r>
              <a:rPr lang="ru-RU" sz="3200" b="1" dirty="0" err="1"/>
              <a:t>захворювання</a:t>
            </a:r>
            <a:r>
              <a:rPr lang="ru-RU" sz="3200" b="1" dirty="0"/>
              <a:t>, </a:t>
            </a:r>
            <a:r>
              <a:rPr lang="ru-RU" sz="3200" b="1" dirty="0" err="1"/>
              <a:t>пов’язані</a:t>
            </a:r>
            <a:r>
              <a:rPr lang="ru-RU" sz="3200" b="1" dirty="0"/>
              <a:t> </a:t>
            </a:r>
            <a:r>
              <a:rPr lang="ru-RU" sz="3200" b="1" dirty="0" err="1"/>
              <a:t>із</a:t>
            </a:r>
            <a:r>
              <a:rPr lang="ru-RU" sz="3200" b="1" dirty="0"/>
              <a:t> </a:t>
            </a:r>
            <a:r>
              <a:rPr lang="ru-RU" sz="3200" b="1" dirty="0" err="1"/>
              <a:t>забрудненим</a:t>
            </a:r>
            <a:r>
              <a:rPr lang="ru-RU" sz="3200" b="1" dirty="0"/>
              <a:t> </a:t>
            </a:r>
            <a:r>
              <a:rPr lang="ru-RU" sz="3200" b="1" dirty="0" err="1"/>
              <a:t>повітрям</a:t>
            </a:r>
            <a:r>
              <a:rPr lang="ru-RU" sz="3200" b="1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" r="36392"/>
          <a:stretch/>
        </p:blipFill>
        <p:spPr>
          <a:xfrm>
            <a:off x="6128035" y="1407891"/>
            <a:ext cx="4947754" cy="376904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3888" y="5229994"/>
            <a:ext cx="1000190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Запам’ятайте</a:t>
            </a:r>
            <a:r>
              <a:rPr lang="ru-RU" sz="3200" b="1" dirty="0" smtClean="0"/>
              <a:t>! Людям</a:t>
            </a:r>
            <a:r>
              <a:rPr lang="ru-RU" sz="3200" b="1" dirty="0"/>
              <a:t>, </a:t>
            </a:r>
            <a:r>
              <a:rPr lang="ru-RU" sz="3200" b="1" dirty="0" err="1"/>
              <a:t>рослинам</a:t>
            </a:r>
            <a:r>
              <a:rPr lang="ru-RU" sz="3200" b="1" dirty="0"/>
              <a:t> і </a:t>
            </a:r>
            <a:r>
              <a:rPr lang="ru-RU" sz="3200" b="1" dirty="0" err="1"/>
              <a:t>тваринам</a:t>
            </a:r>
            <a:r>
              <a:rPr lang="ru-RU" sz="3200" b="1" dirty="0"/>
              <a:t> для </a:t>
            </a:r>
            <a:r>
              <a:rPr lang="ru-RU" sz="3200" b="1" dirty="0" err="1"/>
              <a:t>дихання</a:t>
            </a:r>
            <a:r>
              <a:rPr lang="ru-RU" sz="3200" b="1" dirty="0"/>
              <a:t> </a:t>
            </a:r>
            <a:r>
              <a:rPr lang="ru-RU" sz="3200" b="1" dirty="0" err="1"/>
              <a:t>потрібне</a:t>
            </a:r>
            <a:r>
              <a:rPr lang="ru-RU" sz="3200" b="1" dirty="0"/>
              <a:t> </a:t>
            </a:r>
            <a:r>
              <a:rPr lang="ru-RU" sz="3200" b="1" dirty="0" err="1"/>
              <a:t>чисте</a:t>
            </a:r>
            <a:r>
              <a:rPr lang="ru-RU" sz="3200" b="1" dirty="0"/>
              <a:t> повітря! </a:t>
            </a:r>
          </a:p>
        </p:txBody>
      </p:sp>
    </p:spTree>
    <p:extLst>
      <p:ext uri="{BB962C8B-B14F-4D97-AF65-F5344CB8AC3E}">
        <p14:creationId xmlns:p14="http://schemas.microsoft.com/office/powerpoint/2010/main" val="118123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621482"/>
            <a:ext cx="10307474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Проведіть досліди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8702" y="1524099"/>
            <a:ext cx="6377465" cy="269778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Для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цього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візьміть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липкі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стрічки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(скотч) 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розмістіть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їх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дереві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в парку, на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стовпі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біля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дороги, на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стіні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вашого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будинку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Через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добу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зніміть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стрічки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порівняйте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їх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Яка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стрічок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найбрудніша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?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Чому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? </a:t>
            </a:r>
          </a:p>
        </p:txBody>
      </p:sp>
      <p:pic>
        <p:nvPicPr>
          <p:cNvPr id="8" name="Picture 2" descr="ÐÐ°ÑÑÐ¸Ð½ÐºÐ¸ Ð¿Ð¾ Ð·Ð°Ð¿ÑÐ¾ÑÑ ÐºÐ»Ð¸Ð¿Ð°ÑÑ Ð½Ð° Ð´ÐµÑÐµÐ²Ðµ ÑÐºÐ¾ÑÑ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14414" r="1194" b="18919"/>
          <a:stretch/>
        </p:blipFill>
        <p:spPr bwMode="auto">
          <a:xfrm>
            <a:off x="7532191" y="1551036"/>
            <a:ext cx="3495641" cy="251364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4062" y="4349804"/>
            <a:ext cx="6342105" cy="14095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об’єкти</a:t>
            </a:r>
            <a:r>
              <a:rPr lang="ru-RU" sz="2800" b="1" dirty="0"/>
              <a:t> є </a:t>
            </a:r>
            <a:r>
              <a:rPr lang="ru-RU" sz="2800" b="1" dirty="0" err="1"/>
              <a:t>постійними</a:t>
            </a:r>
            <a:r>
              <a:rPr lang="ru-RU" sz="2800" b="1" dirty="0"/>
              <a:t> </a:t>
            </a:r>
            <a:r>
              <a:rPr lang="ru-RU" sz="2800" b="1" dirty="0" err="1"/>
              <a:t>забруднювачами</a:t>
            </a:r>
            <a:r>
              <a:rPr lang="ru-RU" sz="2800" b="1" dirty="0"/>
              <a:t> </a:t>
            </a:r>
            <a:r>
              <a:rPr lang="ru-RU" sz="2800" b="1" dirty="0" err="1"/>
              <a:t>повітря</a:t>
            </a:r>
            <a:r>
              <a:rPr lang="ru-RU" sz="2800" b="1" dirty="0"/>
              <a:t> там, де </a:t>
            </a:r>
            <a:r>
              <a:rPr lang="ru-RU" sz="2800" b="1" dirty="0" err="1"/>
              <a:t>ви</a:t>
            </a:r>
            <a:r>
              <a:rPr lang="ru-RU" sz="2800" b="1" dirty="0"/>
              <a:t> живете?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10411" y="4345236"/>
            <a:ext cx="3739200" cy="14095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види транспорту </a:t>
            </a:r>
            <a:r>
              <a:rPr lang="ru-RU" sz="2800" b="1" dirty="0" err="1"/>
              <a:t>забруднюють</a:t>
            </a:r>
            <a:r>
              <a:rPr lang="ru-RU" sz="2800" b="1" dirty="0"/>
              <a:t> повітря, а які — ні?</a:t>
            </a:r>
          </a:p>
        </p:txBody>
      </p:sp>
    </p:spTree>
    <p:extLst>
      <p:ext uri="{BB962C8B-B14F-4D97-AF65-F5344CB8AC3E}">
        <p14:creationId xmlns:p14="http://schemas.microsoft.com/office/powerpoint/2010/main" val="34904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6968</TotalTime>
  <Words>512</Words>
  <Application>Microsoft Office PowerPoint</Application>
  <PresentationFormat>Произвольный</PresentationFormat>
  <Paragraphs>108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541</cp:revision>
  <dcterms:created xsi:type="dcterms:W3CDTF">2025-08-27T14:01:18Z</dcterms:created>
  <dcterms:modified xsi:type="dcterms:W3CDTF">2025-11-24T11:07:29Z</dcterms:modified>
</cp:coreProperties>
</file>