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543" r:id="rId3"/>
    <p:sldId id="455" r:id="rId4"/>
    <p:sldId id="544" r:id="rId5"/>
    <p:sldId id="504" r:id="rId6"/>
    <p:sldId id="492" r:id="rId7"/>
    <p:sldId id="526" r:id="rId8"/>
    <p:sldId id="527" r:id="rId9"/>
    <p:sldId id="528" r:id="rId10"/>
    <p:sldId id="532" r:id="rId11"/>
    <p:sldId id="531" r:id="rId12"/>
    <p:sldId id="535" r:id="rId13"/>
    <p:sldId id="538" r:id="rId14"/>
    <p:sldId id="540" r:id="rId15"/>
    <p:sldId id="541" r:id="rId16"/>
    <p:sldId id="292" r:id="rId17"/>
    <p:sldId id="542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AF91-4824-4AA4-B3F8-37637594DB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09514"/>
            <a:ext cx="9289032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Розрізняю спільнокореневі слова і різні форми одного слова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35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9682" y="549474"/>
            <a:ext cx="10600941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8769" y="5261988"/>
            <a:ext cx="6092032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83720" y="1321285"/>
            <a:ext cx="475252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</a:t>
            </a:r>
            <a:r>
              <a:rPr lang="uk-UA" sz="3200" b="1" dirty="0">
                <a:solidFill>
                  <a:schemeClr val="bg1"/>
                </a:solidFill>
              </a:rPr>
              <a:t>Е</a:t>
            </a:r>
            <a:r>
              <a:rPr lang="uk-UA" sz="3200" b="1" dirty="0">
                <a:solidFill>
                  <a:srgbClr val="FFFF00"/>
                </a:solidFill>
              </a:rPr>
              <a:t>ЖА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</a:t>
            </a:r>
            <a:r>
              <a:rPr lang="ru-RU" sz="3200" b="1" dirty="0"/>
              <a:t> </a:t>
            </a:r>
            <a:r>
              <a:rPr lang="uk-UA" sz="3200" b="1" dirty="0"/>
              <a:t>башта — висока вузька споруда, що має спеціальне призначення, висота якої значно перевищує розміри основи</a:t>
            </a:r>
            <a:r>
              <a:rPr lang="ru-RU" sz="3200" dirty="0"/>
              <a:t>. </a:t>
            </a:r>
            <a:endParaRPr lang="uk-UA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32191" y="4479726"/>
            <a:ext cx="410445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БІЙН</a:t>
            </a:r>
            <a:r>
              <a:rPr lang="uk-UA" sz="3200" b="1" dirty="0">
                <a:solidFill>
                  <a:schemeClr val="bg1"/>
                </a:solidFill>
              </a:rPr>
              <a:t>И</a:t>
            </a:r>
            <a:r>
              <a:rPr lang="uk-UA" sz="3200" b="1" dirty="0">
                <a:solidFill>
                  <a:srgbClr val="FFFF00"/>
                </a:solidFill>
              </a:rPr>
              <a:t>ЦЯ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</a:t>
            </a:r>
            <a:r>
              <a:rPr lang="ru-RU" sz="3200" b="1" dirty="0"/>
              <a:t> </a:t>
            </a:r>
            <a:r>
              <a:rPr lang="uk-UA" sz="3200" b="1" dirty="0"/>
              <a:t>це отвір в стіні, в броні, для стрільби з ручної зброї. </a:t>
            </a:r>
          </a:p>
        </p:txBody>
      </p:sp>
      <p:pic>
        <p:nvPicPr>
          <p:cNvPr id="13" name="Picture 2" descr="https://upload.wikimedia.org/wikipedia/commons/thumb/e/e4/Old_tower_2009_G1.jpg/200px-Old_tower_2009_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0" y="1351877"/>
            <a:ext cx="2439220" cy="29858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330" y="4395482"/>
            <a:ext cx="265524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Стара водонапірна башта у Вінниці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7" name="Picture 2" descr="https://upload.wikimedia.org/wikipedia/commons/thumb/7/72/FortN.caponni%C3%A8re05.jpg/220px-FortN.caponni%C3%A8re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1600864"/>
            <a:ext cx="3309054" cy="27259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37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16114"/>
            <a:ext cx="10297143" cy="681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Спиши </a:t>
            </a:r>
            <a:r>
              <a:rPr lang="uk-UA" sz="3600" b="1" dirty="0" smtClean="0">
                <a:solidFill>
                  <a:schemeClr val="bg1"/>
                </a:solidFill>
              </a:rPr>
              <a:t>подані слова. Познач у них закінчення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6527" y="1415311"/>
            <a:ext cx="85415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     </a:t>
            </a:r>
            <a:r>
              <a:rPr lang="uk-UA" sz="3600" b="1" dirty="0" smtClean="0"/>
              <a:t>Замки , замків , замками , у замках . </a:t>
            </a:r>
            <a:endParaRPr lang="uk-UA" sz="3600" b="1" i="1" dirty="0" smtClean="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2915615" flipH="1">
            <a:off x="3989444" y="1459409"/>
            <a:ext cx="92043" cy="14525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2915615" flipH="1">
            <a:off x="5549450" y="1428554"/>
            <a:ext cx="92043" cy="14525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2915615" flipH="1">
            <a:off x="7293072" y="1457421"/>
            <a:ext cx="92043" cy="14525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2915615" flipH="1">
            <a:off x="9727242" y="1459409"/>
            <a:ext cx="92043" cy="14525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0223" y="1477859"/>
            <a:ext cx="301688" cy="4857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83841" y="1471206"/>
            <a:ext cx="340243" cy="4924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92231" y="1490298"/>
            <a:ext cx="864096" cy="4857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340503" y="1502738"/>
            <a:ext cx="463219" cy="46087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3540" y="2194018"/>
            <a:ext cx="844755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Проведи </a:t>
            </a:r>
            <a:r>
              <a:rPr lang="uk-UA" sz="2800" b="1" dirty="0" smtClean="0">
                <a:solidFill>
                  <a:schemeClr val="bg1"/>
                </a:solidFill>
              </a:rPr>
              <a:t>дослідження!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1. </a:t>
            </a:r>
            <a:r>
              <a:rPr lang="uk-UA" sz="2800" b="1" dirty="0" smtClean="0">
                <a:solidFill>
                  <a:schemeClr val="bg1"/>
                </a:solidFill>
              </a:rPr>
              <a:t>Що змінилось у цих словах — значення чи форма?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2. Поясни, що означає змінити </a:t>
            </a:r>
            <a:r>
              <a:rPr lang="ru-RU" sz="2800" b="1" dirty="0" smtClean="0">
                <a:solidFill>
                  <a:schemeClr val="bg1"/>
                </a:solidFill>
              </a:rPr>
              <a:t>форму </a:t>
            </a:r>
            <a:r>
              <a:rPr lang="ru-RU" sz="2800" b="1" dirty="0">
                <a:solidFill>
                  <a:schemeClr val="bg1"/>
                </a:solidFill>
              </a:rPr>
              <a:t>слова.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Перевір </a:t>
            </a:r>
            <a:r>
              <a:rPr lang="ru-RU" sz="2800" b="1" dirty="0">
                <a:solidFill>
                  <a:schemeClr val="bg1"/>
                </a:solidFill>
              </a:rPr>
              <a:t>свою думку за правилом.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3440" y="4365898"/>
            <a:ext cx="725332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Змінити форму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слова — означає </a:t>
            </a:r>
            <a:r>
              <a:rPr lang="uk-UA" sz="3200" b="1" dirty="0" smtClean="0">
                <a:solidFill>
                  <a:srgbClr val="FFFF00"/>
                </a:solidFill>
              </a:rPr>
              <a:t>змінити</a:t>
            </a:r>
            <a:r>
              <a:rPr lang="uk-UA" sz="3200" b="1" dirty="0" smtClean="0">
                <a:solidFill>
                  <a:schemeClr val="bg1"/>
                </a:solidFill>
              </a:rPr>
              <a:t> його </a:t>
            </a:r>
            <a:r>
              <a:rPr lang="uk-UA" sz="3200" b="1" dirty="0" smtClean="0">
                <a:solidFill>
                  <a:srgbClr val="FFFF00"/>
                </a:solidFill>
              </a:rPr>
              <a:t>закінчення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Хотинська фортеця: скарби і таємниці одного із найвеличніших замків України  (фото) - ВСВІТ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23749"/>
          <a:stretch/>
        </p:blipFill>
        <p:spPr bwMode="auto">
          <a:xfrm>
            <a:off x="604767" y="1415310"/>
            <a:ext cx="2130232" cy="26647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887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8002"/>
            <a:ext cx="10297144" cy="793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Зміни</a:t>
            </a:r>
            <a:r>
              <a:rPr lang="uk-UA" sz="3600" b="1" dirty="0" smtClean="0">
                <a:solidFill>
                  <a:srgbClr val="FFFF00"/>
                </a:solidFill>
              </a:rPr>
              <a:t> форму </a:t>
            </a:r>
            <a:r>
              <a:rPr lang="uk-UA" sz="3600" b="1" dirty="0" smtClean="0">
                <a:solidFill>
                  <a:schemeClr val="bg1"/>
                </a:solidFill>
              </a:rPr>
              <a:t>поданих </a:t>
            </a:r>
            <a:r>
              <a:rPr lang="uk-UA" sz="3600" b="1" dirty="0" smtClean="0">
                <a:solidFill>
                  <a:srgbClr val="FFFF00"/>
                </a:solidFill>
              </a:rPr>
              <a:t>слів</a:t>
            </a:r>
            <a:r>
              <a:rPr lang="uk-UA" sz="3600" b="1" dirty="0" smtClean="0">
                <a:solidFill>
                  <a:schemeClr val="bg1"/>
                </a:solidFill>
              </a:rPr>
              <a:t> і запиши за зразком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3880" y="1413570"/>
            <a:ext cx="5867590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Зразок</a:t>
            </a:r>
            <a:r>
              <a:rPr lang="ru-RU" sz="3600" b="1" dirty="0" smtClean="0">
                <a:solidFill>
                  <a:schemeClr val="bg1"/>
                </a:solidFill>
              </a:rPr>
              <a:t>: </a:t>
            </a:r>
            <a:r>
              <a:rPr lang="ru-RU" sz="3600" b="1" i="1" dirty="0" smtClean="0">
                <a:solidFill>
                  <a:schemeClr val="bg1"/>
                </a:solidFill>
              </a:rPr>
              <a:t>дорог а </a:t>
            </a:r>
            <a:r>
              <a:rPr lang="ru-RU" sz="3600" b="1" i="1" dirty="0">
                <a:solidFill>
                  <a:schemeClr val="bg1"/>
                </a:solidFill>
              </a:rPr>
              <a:t>— </a:t>
            </a:r>
            <a:r>
              <a:rPr lang="ru-RU" sz="3600" b="1" i="1" dirty="0" smtClean="0">
                <a:solidFill>
                  <a:schemeClr val="bg1"/>
                </a:solidFill>
              </a:rPr>
              <a:t>дорог и 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4042" y="2133650"/>
            <a:ext cx="243610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вежа  –</a:t>
            </a:r>
          </a:p>
          <a:p>
            <a:r>
              <a:rPr lang="ru-RU" sz="3600" b="1" dirty="0" err="1" smtClean="0">
                <a:solidFill>
                  <a:schemeClr val="bg1"/>
                </a:solidFill>
              </a:rPr>
              <a:t>бійниця</a:t>
            </a:r>
            <a:r>
              <a:rPr lang="ru-RU" sz="3600" b="1" dirty="0" smtClean="0">
                <a:solidFill>
                  <a:schemeClr val="bg1"/>
                </a:solidFill>
              </a:rPr>
              <a:t>  –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мур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–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8577" y="2133650"/>
            <a:ext cx="2046782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вежі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9986" y="2721143"/>
            <a:ext cx="2065373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бійниці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986" y="3286694"/>
            <a:ext cx="2065373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мури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8624" y="1571519"/>
            <a:ext cx="439977" cy="3605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692431" y="1557586"/>
            <a:ext cx="446449" cy="40789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15967" y="2280494"/>
            <a:ext cx="325927" cy="3997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989730" y="2194393"/>
            <a:ext cx="261354" cy="44754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24964" y="2886015"/>
            <a:ext cx="327107" cy="3997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545123" y="2780131"/>
            <a:ext cx="294096" cy="4441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00053" y="3358334"/>
            <a:ext cx="392304" cy="3997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964239" y="3427514"/>
            <a:ext cx="357375" cy="3997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79463" y="1388289"/>
            <a:ext cx="3456383" cy="5957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 закінчення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1751" y="4005858"/>
            <a:ext cx="7776864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Спиши </a:t>
            </a:r>
            <a:r>
              <a:rPr lang="ru-RU" sz="2800" b="1" dirty="0">
                <a:solidFill>
                  <a:srgbClr val="0070C0"/>
                </a:solidFill>
              </a:rPr>
              <a:t>слова. </a:t>
            </a:r>
            <a:r>
              <a:rPr lang="uk-UA" sz="2800" b="1" dirty="0" smtClean="0">
                <a:solidFill>
                  <a:srgbClr val="0070C0"/>
                </a:solidFill>
              </a:rPr>
              <a:t>Познач у них корінь. Що спільного в цих словах? Як називаються такі </a:t>
            </a:r>
            <a:r>
              <a:rPr lang="ru-RU" sz="2800" b="1" dirty="0" smtClean="0">
                <a:solidFill>
                  <a:srgbClr val="0070C0"/>
                </a:solidFill>
              </a:rPr>
              <a:t>слова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75807" y="5013970"/>
            <a:ext cx="64087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Земля, </a:t>
            </a:r>
            <a:r>
              <a:rPr lang="uk-UA" sz="3600" b="1" dirty="0" smtClean="0">
                <a:solidFill>
                  <a:srgbClr val="FFFF00"/>
                </a:solidFill>
              </a:rPr>
              <a:t>земляний</a:t>
            </a:r>
            <a:r>
              <a:rPr lang="uk-UA" sz="3600" b="1" dirty="0">
                <a:solidFill>
                  <a:srgbClr val="FFFF00"/>
                </a:solidFill>
              </a:rPr>
              <a:t>, </a:t>
            </a:r>
            <a:r>
              <a:rPr lang="uk-UA" sz="3600" b="1" dirty="0" smtClean="0">
                <a:solidFill>
                  <a:srgbClr val="FFFF00"/>
                </a:solidFill>
              </a:rPr>
              <a:t>земляки</a:t>
            </a:r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0" name="Арка 29"/>
          <p:cNvSpPr/>
          <p:nvPr/>
        </p:nvSpPr>
        <p:spPr>
          <a:xfrm>
            <a:off x="4435846" y="5127131"/>
            <a:ext cx="1143423" cy="170528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Арка 30"/>
          <p:cNvSpPr/>
          <p:nvPr/>
        </p:nvSpPr>
        <p:spPr>
          <a:xfrm>
            <a:off x="5927737" y="5118940"/>
            <a:ext cx="1048668" cy="170528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>
            <a:off x="8174566" y="5144781"/>
            <a:ext cx="1035210" cy="223132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4" name="Picture 2" descr="Сборник №4 | Детские фотоколлажи, Школьные фрески, Школьные плакат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/>
          <a:stretch/>
        </p:blipFill>
        <p:spPr bwMode="auto">
          <a:xfrm>
            <a:off x="527613" y="2060052"/>
            <a:ext cx="3056129" cy="30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793489" y="5773194"/>
            <a:ext cx="85551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Це спільнокореневі (споріднені) слова</a:t>
            </a:r>
            <a:endParaRPr lang="uk-UA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115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954" y="528568"/>
            <a:ext cx="9925881" cy="1101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Змініть форму поданих слів і доберіть до них спільнокореневі слова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85648" y="1692891"/>
            <a:ext cx="56178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Зразок</a:t>
            </a:r>
            <a:r>
              <a:rPr lang="uk-UA" sz="3200" b="1" dirty="0">
                <a:solidFill>
                  <a:srgbClr val="FFFF00"/>
                </a:solidFill>
              </a:rPr>
              <a:t>: хата — хату — хатній.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25431"/>
              </p:ext>
            </p:extLst>
          </p:nvPr>
        </p:nvGraphicFramePr>
        <p:xfrm>
          <a:off x="2203598" y="2547677"/>
          <a:ext cx="8352929" cy="35061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7317">
                  <a:extLst>
                    <a:ext uri="{9D8B030D-6E8A-4147-A177-3AD203B41FA5}">
                      <a16:colId xmlns="" xmlns:a16="http://schemas.microsoft.com/office/drawing/2014/main" val="277107295"/>
                    </a:ext>
                  </a:extLst>
                </a:gridCol>
                <a:gridCol w="2627317">
                  <a:extLst>
                    <a:ext uri="{9D8B030D-6E8A-4147-A177-3AD203B41FA5}">
                      <a16:colId xmlns="" xmlns:a16="http://schemas.microsoft.com/office/drawing/2014/main" val="4011057250"/>
                    </a:ext>
                  </a:extLst>
                </a:gridCol>
                <a:gridCol w="3098295">
                  <a:extLst>
                    <a:ext uri="{9D8B030D-6E8A-4147-A177-3AD203B41FA5}">
                      <a16:colId xmlns="" xmlns:a16="http://schemas.microsoft.com/office/drawing/2014/main" val="3186798054"/>
                    </a:ext>
                  </a:extLst>
                </a:gridCol>
              </a:tblGrid>
              <a:tr h="1098141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704194337"/>
                  </a:ext>
                </a:extLst>
              </a:tr>
              <a:tr h="802656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480978665"/>
                  </a:ext>
                </a:extLst>
              </a:tr>
              <a:tr h="802656"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3199056335"/>
                  </a:ext>
                </a:extLst>
              </a:tr>
              <a:tr h="802656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51519824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83315" y="2516926"/>
            <a:ext cx="2585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Форма слова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08956" y="2493690"/>
            <a:ext cx="2959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Спільнокоре-неві</a:t>
            </a:r>
            <a:r>
              <a:rPr lang="uk-UA" sz="3600" b="1" dirty="0" smtClean="0">
                <a:solidFill>
                  <a:schemeClr val="bg1"/>
                </a:solidFill>
              </a:rPr>
              <a:t> слова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7728" y="3717255"/>
            <a:ext cx="228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оборона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9601" y="3701757"/>
            <a:ext cx="195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оборону  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7437" y="3771525"/>
            <a:ext cx="258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оборонний 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205" y="4348088"/>
            <a:ext cx="222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ворог 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7577" y="4411091"/>
            <a:ext cx="1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орогу   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5269" y="4478505"/>
            <a:ext cx="256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 ворожий 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0933" y="5111223"/>
            <a:ext cx="248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перемога 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0558" y="5171078"/>
            <a:ext cx="259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перемогу 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0570" y="5275454"/>
            <a:ext cx="304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переможений  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49085" y="1701602"/>
            <a:ext cx="418083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їх за зразком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80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8"/>
            <a:ext cx="10533494" cy="720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текст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83" y="1154381"/>
            <a:ext cx="7704856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     </a:t>
            </a:r>
            <a:r>
              <a:rPr lang="uk-UA" sz="3200" b="1" dirty="0" smtClean="0">
                <a:solidFill>
                  <a:srgbClr val="FFFF00"/>
                </a:solidFill>
              </a:rPr>
              <a:t>На неприступному березі </a:t>
            </a:r>
            <a:r>
              <a:rPr lang="uk-UA" sz="3200" b="1" dirty="0" smtClean="0"/>
              <a:t>річки Дністер височіє Хот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нський замок. Він має дуже давню історію. Близько тисячі років тому на цьому місці Київський князь </a:t>
            </a:r>
            <a:r>
              <a:rPr lang="uk-UA" sz="3200" b="1" dirty="0" err="1" smtClean="0"/>
              <a:t>Володи</a:t>
            </a:r>
            <a:r>
              <a:rPr lang="uk-UA" sz="3200" b="1" dirty="0" smtClean="0"/>
              <a:t>-мир збудував </a:t>
            </a:r>
            <a:r>
              <a:rPr lang="uk-UA" sz="3200" b="1" dirty="0" smtClean="0">
                <a:solidFill>
                  <a:srgbClr val="FFFF00"/>
                </a:solidFill>
              </a:rPr>
              <a:t>дерев’яну фортецю</a:t>
            </a:r>
            <a:r>
              <a:rPr lang="uk-UA" sz="3200" b="1" dirty="0" smtClean="0"/>
              <a:t>. Потім князь Данило Галицький вирішив збудувати </a:t>
            </a:r>
            <a:r>
              <a:rPr lang="uk-UA" sz="3200" b="1" dirty="0" smtClean="0">
                <a:solidFill>
                  <a:srgbClr val="FFFF00"/>
                </a:solidFill>
              </a:rPr>
              <a:t>кам’яний замок</a:t>
            </a:r>
            <a:r>
              <a:rPr lang="uk-UA" sz="3200" b="1" dirty="0" smtClean="0"/>
              <a:t>. Пізніше споруда багато разів добудовувалась. </a:t>
            </a:r>
            <a:endParaRPr lang="uk-UA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9783" y="5186255"/>
            <a:ext cx="7704856" cy="939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Поясни</a:t>
            </a:r>
            <a:r>
              <a:rPr lang="ru-RU" sz="2400" b="1" dirty="0">
                <a:solidFill>
                  <a:srgbClr val="0070C0"/>
                </a:solidFill>
              </a:rPr>
              <a:t>, як </a:t>
            </a:r>
            <a:r>
              <a:rPr lang="uk-UA" sz="2400" b="1" dirty="0" smtClean="0">
                <a:solidFill>
                  <a:srgbClr val="0070C0"/>
                </a:solidFill>
              </a:rPr>
              <a:t>розумієш виділені сполучення слів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>
                <a:solidFill>
                  <a:srgbClr val="0070C0"/>
                </a:solidFill>
              </a:rPr>
              <a:t>Придумай заголовок до тексту.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Хотинська фортеця, державний історико-архітектурний заповід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25000" b="18073"/>
          <a:stretch/>
        </p:blipFill>
        <p:spPr bwMode="auto">
          <a:xfrm>
            <a:off x="619423" y="1231550"/>
            <a:ext cx="3152542" cy="30159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605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408" y="405458"/>
            <a:ext cx="10629215" cy="1109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Склади </a:t>
            </a:r>
            <a:r>
              <a:rPr lang="uk-UA" sz="3600" b="1" dirty="0" smtClean="0">
                <a:solidFill>
                  <a:schemeClr val="bg1"/>
                </a:solidFill>
              </a:rPr>
              <a:t>розповідь про Хотинський замок за поданими запитаннями.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Хотинська фортеця потрапила у 7 найкрасивіших замків та фортець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 b="283"/>
          <a:stretch/>
        </p:blipFill>
        <p:spPr bwMode="auto">
          <a:xfrm>
            <a:off x="7028135" y="1628624"/>
            <a:ext cx="4536504" cy="271749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91406" y="1590646"/>
            <a:ext cx="645275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eriod"/>
            </a:pPr>
            <a:r>
              <a:rPr lang="ru-RU" sz="2800" b="1" dirty="0" smtClean="0"/>
              <a:t>Де </a:t>
            </a:r>
            <a:r>
              <a:rPr lang="ru-RU" sz="2800" b="1" dirty="0" err="1"/>
              <a:t>розташований</a:t>
            </a:r>
            <a:r>
              <a:rPr lang="ru-RU" sz="2800" b="1" dirty="0"/>
              <a:t> </a:t>
            </a:r>
            <a:r>
              <a:rPr lang="ru-RU" sz="2800" b="1" dirty="0" err="1"/>
              <a:t>Хотинський</a:t>
            </a:r>
            <a:r>
              <a:rPr lang="ru-RU" sz="2800" b="1" dirty="0"/>
              <a:t> замок? </a:t>
            </a:r>
            <a:endParaRPr lang="ru-RU" sz="2800" b="1" dirty="0" smtClean="0"/>
          </a:p>
          <a:p>
            <a:pPr marL="361950" indent="-361950">
              <a:buAutoNum type="arabicPeriod"/>
            </a:pPr>
            <a:r>
              <a:rPr lang="ru-RU" sz="2800" b="1" dirty="0" smtClean="0"/>
              <a:t>З </a:t>
            </a:r>
            <a:r>
              <a:rPr lang="ru-RU" sz="2800" b="1" dirty="0"/>
              <a:t>чого він був </a:t>
            </a:r>
            <a:r>
              <a:rPr lang="ru-RU" sz="2800" b="1" dirty="0" err="1"/>
              <a:t>збудований</a:t>
            </a:r>
            <a:r>
              <a:rPr lang="ru-RU" sz="2800" b="1" dirty="0"/>
              <a:t> </a:t>
            </a:r>
            <a:r>
              <a:rPr lang="ru-RU" sz="2800" b="1" dirty="0" err="1"/>
              <a:t>спочатку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AutoNum type="arabicPeriod"/>
            </a:pPr>
            <a:r>
              <a:rPr lang="ru-RU" sz="2800" b="1" dirty="0" smtClean="0"/>
              <a:t>Хто </a:t>
            </a:r>
            <a:r>
              <a:rPr lang="ru-RU" sz="2800" b="1" dirty="0"/>
              <a:t>зробив його </a:t>
            </a:r>
            <a:r>
              <a:rPr lang="ru-RU" sz="2800" b="1" dirty="0" err="1"/>
              <a:t>кам’яним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AutoNum type="arabicPeriod"/>
            </a:pPr>
            <a:r>
              <a:rPr lang="ru-RU" sz="2800" b="1" dirty="0" smtClean="0"/>
              <a:t>Чи </a:t>
            </a:r>
            <a:r>
              <a:rPr lang="ru-RU" sz="2800" b="1" dirty="0" err="1"/>
              <a:t>хотілося</a:t>
            </a:r>
            <a:r>
              <a:rPr lang="ru-RU" sz="2800" b="1" dirty="0"/>
              <a:t> б тобі </a:t>
            </a:r>
            <a:r>
              <a:rPr lang="ru-RU" sz="2800" b="1" dirty="0" err="1"/>
              <a:t>побувати</a:t>
            </a:r>
            <a:r>
              <a:rPr lang="ru-RU" sz="2800" b="1" dirty="0"/>
              <a:t> в замку? Чому?</a:t>
            </a: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144" y="4142705"/>
            <a:ext cx="1065049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Хот</a:t>
            </a:r>
            <a:r>
              <a:rPr lang="uk-UA" sz="2800" b="1" dirty="0" smtClean="0">
                <a:solidFill>
                  <a:srgbClr val="FFFF00"/>
                </a:solidFill>
              </a:rPr>
              <a:t>и</a:t>
            </a:r>
            <a:r>
              <a:rPr lang="uk-UA" sz="2800" b="1" dirty="0" smtClean="0">
                <a:solidFill>
                  <a:schemeClr val="bg1"/>
                </a:solidFill>
              </a:rPr>
              <a:t>нський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замок </a:t>
            </a:r>
            <a:r>
              <a:rPr lang="uk-UA" sz="2800" b="1" dirty="0" smtClean="0">
                <a:solidFill>
                  <a:schemeClr val="bg1"/>
                </a:solidFill>
              </a:rPr>
              <a:t>розташований на неприступному березі річки Дніст</a:t>
            </a:r>
            <a:r>
              <a:rPr lang="uk-UA" sz="2800" b="1" dirty="0" smtClean="0">
                <a:solidFill>
                  <a:srgbClr val="FFFF00"/>
                </a:solidFill>
              </a:rPr>
              <a:t>е</a:t>
            </a:r>
            <a:r>
              <a:rPr lang="uk-UA" sz="2800" b="1" dirty="0" smtClean="0">
                <a:solidFill>
                  <a:schemeClr val="bg1"/>
                </a:solidFill>
              </a:rPr>
              <a:t>р. Спочатку він був збудований із дерева. Король Данило зробив його кам’яним. Звичайно, мені хотілося би побувати в замку. Зможу відвідати музей, більше дізнатися про історичне місце.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68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3 клас\01 УКР МОВА\1 Пономарьова\3 Будова слова\№035-Розрізняю спільнокореневі слова\2025-11-04_221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7" y="1464630"/>
            <a:ext cx="9533929" cy="271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455" y="621482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163" y="4175482"/>
            <a:ext cx="2312939" cy="231293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5138" y="1340671"/>
            <a:ext cx="6637251" cy="5769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Проаналізуй свою роботу на </a:t>
            </a:r>
            <a:r>
              <a:rPr lang="uk-UA" sz="2800" b="1" dirty="0" err="1" smtClean="0">
                <a:solidFill>
                  <a:srgbClr val="0070C0"/>
                </a:solidFill>
              </a:rPr>
              <a:t>уроці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9463" y="463959"/>
            <a:ext cx="10153128" cy="755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775" y="4890727"/>
            <a:ext cx="2446766" cy="945367"/>
          </a:xfrm>
          <a:prstGeom prst="roundRect">
            <a:avLst>
              <a:gd name="adj" fmla="val 12887"/>
            </a:avLst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1704" y="4890727"/>
            <a:ext cx="2446766" cy="945367"/>
          </a:xfrm>
          <a:prstGeom prst="roundRect">
            <a:avLst>
              <a:gd name="adj" fmla="val 12887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18875" y="4890998"/>
            <a:ext cx="2210284" cy="945367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32391" y="4891269"/>
            <a:ext cx="2088232" cy="945367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418876" y="1942790"/>
            <a:ext cx="2210283" cy="278741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1" y="2002822"/>
            <a:ext cx="2784957" cy="27874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91" y="2002822"/>
            <a:ext cx="2664995" cy="26673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43" y="1917626"/>
            <a:ext cx="1770624" cy="2752546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283727" y="2012170"/>
            <a:ext cx="7552720" cy="2300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3200" b="1" dirty="0" smtClean="0">
                <a:solidFill>
                  <a:schemeClr val="bg1"/>
                </a:solidFill>
              </a:rPr>
              <a:t>Яку тему вивчали </a:t>
            </a:r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уроці?</a:t>
            </a:r>
          </a:p>
          <a:p>
            <a:pPr marL="265113" lvl="0" indent="-265113">
              <a:buFontTx/>
              <a:buChar char="-"/>
            </a:pPr>
            <a:r>
              <a:rPr lang="ru-RU" sz="3200" b="1" dirty="0" smtClean="0"/>
              <a:t>Що </a:t>
            </a:r>
            <a:r>
              <a:rPr lang="ru-RU" sz="3200" b="1" dirty="0" err="1" smtClean="0"/>
              <a:t>змінюємо</a:t>
            </a:r>
            <a:r>
              <a:rPr lang="ru-RU" sz="3200" b="1" dirty="0" smtClean="0"/>
              <a:t> при </a:t>
            </a:r>
            <a:r>
              <a:rPr lang="ru-RU" sz="3200" b="1" dirty="0" err="1" smtClean="0"/>
              <a:t>зміні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форми</a:t>
            </a:r>
            <a:r>
              <a:rPr lang="ru-RU" sz="3200" b="1" dirty="0" smtClean="0"/>
              <a:t> слова?</a:t>
            </a:r>
          </a:p>
          <a:p>
            <a:pPr marL="265113" lvl="0" indent="-265113">
              <a:buFontTx/>
              <a:buChar char="-"/>
            </a:pPr>
            <a:r>
              <a:rPr lang="uk-UA" sz="3200" b="1" dirty="0" smtClean="0"/>
              <a:t>Про які історичні будівлі дізналися?</a:t>
            </a:r>
          </a:p>
          <a:p>
            <a:pPr marL="265113" lvl="0" indent="-265113">
              <a:buFontTx/>
              <a:buChar char="-"/>
            </a:pPr>
            <a:r>
              <a:rPr lang="ru-RU" sz="3200" b="1" dirty="0"/>
              <a:t>Які замки </a:t>
            </a:r>
            <a:r>
              <a:rPr lang="ru-RU" sz="3200" b="1" dirty="0" err="1"/>
              <a:t>хотілося</a:t>
            </a:r>
            <a:r>
              <a:rPr lang="ru-RU" sz="3200" b="1" dirty="0"/>
              <a:t> б </a:t>
            </a:r>
            <a:r>
              <a:rPr lang="ru-RU" sz="3200" b="1" dirty="0" err="1"/>
              <a:t>відвідати</a:t>
            </a:r>
            <a:r>
              <a:rPr lang="ru-RU" sz="3200" b="1" dirty="0"/>
              <a:t>?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725092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715716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3736" y="4586061"/>
            <a:ext cx="1710893" cy="919614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601" y="4586060"/>
            <a:ext cx="1735866" cy="9196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буде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804" y="4613540"/>
            <a:ext cx="1782423" cy="91961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успіх!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0581" y="4606939"/>
            <a:ext cx="1770622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Все буде </a:t>
            </a:r>
            <a:r>
              <a:rPr lang="uk-UA" sz="2400" b="1" dirty="0" smtClean="0">
                <a:solidFill>
                  <a:schemeClr val="bg1"/>
                </a:solidFill>
              </a:rPr>
              <a:t>важко</a:t>
            </a:r>
            <a:r>
              <a:rPr lang="uk-UA" sz="2400" b="1" dirty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587677" y="1685442"/>
            <a:ext cx="2162677" cy="27273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745474"/>
            <a:ext cx="2452370" cy="26673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6481"/>
          <a:stretch/>
        </p:blipFill>
        <p:spPr bwMode="auto">
          <a:xfrm>
            <a:off x="3777539" y="1745474"/>
            <a:ext cx="2338477" cy="26673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80" y="1660278"/>
            <a:ext cx="1770623" cy="2752544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74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1 Пономарьова\3 Будова слова\№034-Визначаю основу слова\2025-11-04_192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9" y="1413570"/>
            <a:ext cx="76064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3 клас\01 УКР МОВА\1 Пономарьова\3 Будова слова\№034-Визначаю основу слова\2025-11-04_1922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2344" r="5124" b="369"/>
          <a:stretch/>
        </p:blipFill>
        <p:spPr bwMode="auto">
          <a:xfrm>
            <a:off x="8629114" y="1369619"/>
            <a:ext cx="2475689" cy="29708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22" y="4364281"/>
            <a:ext cx="2016224" cy="201622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9746" y="1341562"/>
            <a:ext cx="4392488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Який розділ вивчаємо?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4315" y="1341562"/>
            <a:ext cx="2922292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Будова 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0624" y="2061642"/>
            <a:ext cx="5439699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частини слова вивчили?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6141" y="2763931"/>
            <a:ext cx="4399583" cy="59385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корінь слова?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00490" y="2061642"/>
            <a:ext cx="5004109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Корінь, закінчення, основа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5630" y="3429793"/>
            <a:ext cx="4077443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слова називають спорідненими?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1733" y="5078368"/>
            <a:ext cx="448825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Що таке основа слова?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5630" y="4433981"/>
            <a:ext cx="5078369" cy="62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закінчення </a:t>
            </a:r>
            <a:r>
              <a:rPr lang="uk-UA" sz="3200" b="1" dirty="0" smtClean="0">
                <a:solidFill>
                  <a:schemeClr val="bg1"/>
                </a:solidFill>
              </a:rPr>
              <a:t>слова?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2" y="477466"/>
            <a:ext cx="10768291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Впраа</a:t>
            </a:r>
            <a:r>
              <a:rPr lang="ru-RU" sz="4000" b="1" dirty="0" smtClean="0">
                <a:solidFill>
                  <a:schemeClr val="bg1"/>
                </a:solidFill>
              </a:rPr>
              <a:t> «Мікрофон»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03073" y="2763929"/>
            <a:ext cx="6984776" cy="59385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спільна частина споріднених слів?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48266" y="3429792"/>
            <a:ext cx="5497776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слова, що мають спільну частину й спільне значення?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12234" y="5078368"/>
            <a:ext cx="5748349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Частина слова без закінчення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03999" y="4450216"/>
            <a:ext cx="4622925" cy="62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змінна частина </a:t>
            </a:r>
            <a:r>
              <a:rPr lang="uk-UA" sz="3200" b="1" dirty="0">
                <a:solidFill>
                  <a:schemeClr val="bg1"/>
                </a:solidFill>
              </a:rPr>
              <a:t>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366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4" y="405459"/>
            <a:ext cx="10225137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Історична спадщина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13127" y="1053530"/>
            <a:ext cx="10291472" cy="2385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/>
              <a:t> </a:t>
            </a:r>
            <a:r>
              <a:rPr lang="ru-RU" sz="2800" b="1" dirty="0" err="1"/>
              <a:t>Історія</a:t>
            </a:r>
            <a:r>
              <a:rPr lang="ru-RU" sz="2800" b="1" dirty="0"/>
              <a:t> — </a:t>
            </a:r>
            <a:r>
              <a:rPr lang="ru-RU" sz="2800" b="1" dirty="0" err="1"/>
              <a:t>наші</a:t>
            </a:r>
            <a:r>
              <a:rPr lang="ru-RU" sz="2800" b="1" dirty="0"/>
              <a:t> </a:t>
            </a:r>
            <a:r>
              <a:rPr lang="ru-RU" sz="2800" b="1" dirty="0" err="1"/>
              <a:t>корені</a:t>
            </a:r>
            <a:r>
              <a:rPr lang="ru-RU" sz="2800" b="1" dirty="0"/>
              <a:t>. Без них </a:t>
            </a:r>
            <a:r>
              <a:rPr lang="ru-RU" sz="2800" b="1" dirty="0" err="1"/>
              <a:t>неможливе</a:t>
            </a:r>
            <a:r>
              <a:rPr lang="ru-RU" sz="2800" b="1" dirty="0"/>
              <a:t> життя </a:t>
            </a:r>
            <a:r>
              <a:rPr lang="ru-RU" sz="2800" b="1" dirty="0" err="1"/>
              <a:t>сьогодні</a:t>
            </a:r>
            <a:r>
              <a:rPr lang="ru-RU" sz="2800" b="1" dirty="0"/>
              <a:t> та в майбутньому. Україна </a:t>
            </a:r>
            <a:r>
              <a:rPr lang="ru-RU" sz="2800" b="1" dirty="0" err="1"/>
              <a:t>пишається</a:t>
            </a:r>
            <a:r>
              <a:rPr lang="ru-RU" sz="2800" b="1" dirty="0"/>
              <a:t> </a:t>
            </a:r>
            <a:r>
              <a:rPr lang="ru-RU" sz="2800" b="1" dirty="0" err="1"/>
              <a:t>своєю</a:t>
            </a:r>
            <a:r>
              <a:rPr lang="ru-RU" sz="2800" b="1" dirty="0"/>
              <a:t> </a:t>
            </a:r>
            <a:r>
              <a:rPr lang="ru-RU" sz="2800" b="1" dirty="0" err="1"/>
              <a:t>історичною</a:t>
            </a:r>
            <a:r>
              <a:rPr lang="ru-RU" sz="2800" b="1" dirty="0"/>
              <a:t> </a:t>
            </a:r>
            <a:r>
              <a:rPr lang="ru-RU" sz="2800" b="1" dirty="0" err="1"/>
              <a:t>спадщиною</a:t>
            </a:r>
            <a:r>
              <a:rPr lang="ru-RU" sz="2800" b="1" dirty="0"/>
              <a:t>. </a:t>
            </a:r>
            <a:r>
              <a:rPr lang="ru-RU" sz="2800" b="1" dirty="0" err="1"/>
              <a:t>Український</a:t>
            </a:r>
            <a:r>
              <a:rPr lang="ru-RU" sz="2800" b="1" dirty="0"/>
              <a:t> народ </a:t>
            </a:r>
            <a:r>
              <a:rPr lang="ru-RU" sz="2800" b="1" dirty="0" err="1"/>
              <a:t>цінує</a:t>
            </a:r>
            <a:r>
              <a:rPr lang="ru-RU" sz="2800" b="1" dirty="0"/>
              <a:t> та </a:t>
            </a:r>
            <a:r>
              <a:rPr lang="ru-RU" sz="2800" b="1" dirty="0" err="1"/>
              <a:t>охороняє</a:t>
            </a:r>
            <a:r>
              <a:rPr lang="ru-RU" sz="2800" b="1" dirty="0"/>
              <a:t> </a:t>
            </a:r>
            <a:r>
              <a:rPr lang="ru-RU" sz="2800" b="1" dirty="0" err="1"/>
              <a:t>архітектурні</a:t>
            </a:r>
            <a:r>
              <a:rPr lang="ru-RU" sz="2800" b="1" dirty="0"/>
              <a:t> </a:t>
            </a:r>
            <a:r>
              <a:rPr lang="ru-RU" sz="2800" b="1" dirty="0" err="1"/>
              <a:t>шедеври</a:t>
            </a:r>
            <a:r>
              <a:rPr lang="ru-RU" sz="2800" b="1" dirty="0"/>
              <a:t> </a:t>
            </a:r>
            <a:r>
              <a:rPr lang="ru-RU" sz="2800" b="1" dirty="0" err="1"/>
              <a:t>минулого</a:t>
            </a:r>
            <a:r>
              <a:rPr lang="ru-RU" sz="2800" b="1" dirty="0"/>
              <a:t>. Це </a:t>
            </a:r>
            <a:r>
              <a:rPr lang="ru-RU" sz="2800" b="1" dirty="0" err="1"/>
              <a:t>казкові</a:t>
            </a:r>
            <a:r>
              <a:rPr lang="ru-RU" sz="2800" b="1" dirty="0"/>
              <a:t> замки, </a:t>
            </a:r>
            <a:r>
              <a:rPr lang="ru-RU" sz="2800" b="1" dirty="0" err="1"/>
              <a:t>величезні</a:t>
            </a:r>
            <a:r>
              <a:rPr lang="ru-RU" sz="2800" b="1" dirty="0"/>
              <a:t> </a:t>
            </a:r>
            <a:r>
              <a:rPr lang="ru-RU" sz="2800" b="1" dirty="0" err="1"/>
              <a:t>палаци</a:t>
            </a:r>
            <a:r>
              <a:rPr lang="ru-RU" sz="2800" b="1" dirty="0"/>
              <a:t>, </a:t>
            </a:r>
            <a:r>
              <a:rPr lang="ru-RU" sz="2800" b="1" dirty="0" err="1"/>
              <a:t>неприступні</a:t>
            </a:r>
            <a:r>
              <a:rPr lang="ru-RU" sz="2800" b="1" dirty="0"/>
              <a:t> </a:t>
            </a:r>
            <a:r>
              <a:rPr lang="ru-RU" sz="2800" b="1" dirty="0" err="1"/>
              <a:t>фортеці</a:t>
            </a:r>
            <a:r>
              <a:rPr lang="ru-RU" sz="2800" b="1" dirty="0"/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4289" y="2453805"/>
            <a:ext cx="144016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15968" y="2471714"/>
            <a:ext cx="288032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60184" y="2453804"/>
            <a:ext cx="191896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84319" y="2471714"/>
            <a:ext cx="288032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51285" y="3474806"/>
            <a:ext cx="10281703" cy="459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</a:rPr>
              <a:t>В </a:t>
            </a:r>
            <a:r>
              <a:rPr lang="ru-RU" sz="2800" b="1" dirty="0" err="1">
                <a:solidFill>
                  <a:srgbClr val="0070C0"/>
                </a:solidFill>
              </a:rPr>
              <a:t>останньому</a:t>
            </a:r>
            <a:r>
              <a:rPr lang="ru-RU" sz="2800" b="1" dirty="0">
                <a:solidFill>
                  <a:srgbClr val="0070C0"/>
                </a:solidFill>
              </a:rPr>
              <a:t> реченні </a:t>
            </a:r>
            <a:r>
              <a:rPr lang="ru-RU" sz="2800" b="1" dirty="0" err="1" smtClean="0">
                <a:solidFill>
                  <a:srgbClr val="0070C0"/>
                </a:solidFill>
              </a:rPr>
              <a:t>визначте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у словах основу та закінчення.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988575" y="2471714"/>
            <a:ext cx="144016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31591" y="2893343"/>
            <a:ext cx="144016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3427735" y="2798677"/>
            <a:ext cx="1025338" cy="94666"/>
            <a:chOff x="7877060" y="2340837"/>
            <a:chExt cx="2170323" cy="18202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651870" y="2789938"/>
            <a:ext cx="864097" cy="135800"/>
            <a:chOff x="7877060" y="2340837"/>
            <a:chExt cx="2170323" cy="18202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5948014" y="2751814"/>
            <a:ext cx="1512169" cy="173924"/>
            <a:chOff x="7877060" y="2340837"/>
            <a:chExt cx="2170323" cy="182026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7748215" y="2770876"/>
            <a:ext cx="963102" cy="154862"/>
            <a:chOff x="7877060" y="2340837"/>
            <a:chExt cx="2170323" cy="18202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9116367" y="2722037"/>
            <a:ext cx="1872207" cy="171305"/>
            <a:chOff x="7877060" y="2340837"/>
            <a:chExt cx="2170323" cy="18202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913127" y="3069754"/>
            <a:ext cx="1218464" cy="269182"/>
            <a:chOff x="7877060" y="2340837"/>
            <a:chExt cx="2170323" cy="18202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Замок Любарта - Історична Воли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" y="3972445"/>
            <a:ext cx="3100744" cy="20645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Заголовок 3"/>
          <p:cNvSpPr txBox="1">
            <a:spLocks/>
          </p:cNvSpPr>
          <p:nvPr/>
        </p:nvSpPr>
        <p:spPr>
          <a:xfrm>
            <a:off x="839661" y="6088784"/>
            <a:ext cx="3005581" cy="466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Замок в </a:t>
            </a:r>
            <a:r>
              <a:rPr lang="ru-RU" sz="2400" b="1" dirty="0" err="1" smtClean="0">
                <a:solidFill>
                  <a:srgbClr val="0070C0"/>
                </a:solidFill>
              </a:rPr>
              <a:t>Луцьку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8" name="Picture 4" descr="Замок Паланок в Мукачево: історія, легенди, факти - Ukraine-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9" b="5438"/>
          <a:stretch/>
        </p:blipFill>
        <p:spPr bwMode="auto">
          <a:xfrm>
            <a:off x="4404182" y="3971813"/>
            <a:ext cx="2799635" cy="21169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Заголовок 3"/>
          <p:cNvSpPr txBox="1">
            <a:spLocks/>
          </p:cNvSpPr>
          <p:nvPr/>
        </p:nvSpPr>
        <p:spPr>
          <a:xfrm>
            <a:off x="4247388" y="6142263"/>
            <a:ext cx="2751505" cy="466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Замок в Мукачево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30" name="Picture 6" descr="Кам'янець-Подільська фортеця | Хмельницька область | EtnoSv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 b="6721"/>
          <a:stretch/>
        </p:blipFill>
        <p:spPr bwMode="auto">
          <a:xfrm>
            <a:off x="7660966" y="3972445"/>
            <a:ext cx="3655831" cy="20866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Заголовок 3"/>
          <p:cNvSpPr txBox="1">
            <a:spLocks/>
          </p:cNvSpPr>
          <p:nvPr/>
        </p:nvSpPr>
        <p:spPr>
          <a:xfrm>
            <a:off x="7244160" y="6088784"/>
            <a:ext cx="4176464" cy="466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Замок в </a:t>
            </a:r>
            <a:r>
              <a:rPr lang="ru-RU" sz="2400" b="1" dirty="0" err="1" smtClean="0">
                <a:solidFill>
                  <a:srgbClr val="0070C0"/>
                </a:solidFill>
              </a:rPr>
              <a:t>Кам’янці-Подільську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7480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8001" y="1435740"/>
            <a:ext cx="6310614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познайомимося з відомим замком у  Хот</a:t>
            </a:r>
            <a:r>
              <a:rPr lang="uk-UA" sz="3200" b="1" dirty="0">
                <a:solidFill>
                  <a:srgbClr val="FF0000"/>
                </a:solidFill>
              </a:rPr>
              <a:t>и</a:t>
            </a:r>
            <a:r>
              <a:rPr lang="uk-UA" sz="3200" b="1" dirty="0">
                <a:solidFill>
                  <a:srgbClr val="0070C0"/>
                </a:solidFill>
              </a:rPr>
              <a:t>ні.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Навчимося розрізняти спільнокореневі слова і різні форми одного слова.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619422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80916" y="1586849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80103" y="1557586"/>
            <a:ext cx="578025" cy="7217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21378" r="82956" b="67602"/>
          <a:stretch/>
        </p:blipFill>
        <p:spPr>
          <a:xfrm>
            <a:off x="2265921" y="3744000"/>
            <a:ext cx="571127" cy="75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2" t="20611" r="57952" b="73090"/>
          <a:stretch/>
        </p:blipFill>
        <p:spPr>
          <a:xfrm>
            <a:off x="2635647" y="3708000"/>
            <a:ext cx="514016" cy="43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53112" r="30718" b="41117"/>
          <a:stretch/>
        </p:blipFill>
        <p:spPr>
          <a:xfrm>
            <a:off x="1383404" y="3708000"/>
            <a:ext cx="647077" cy="39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4" t="69182" r="19311" b="24520"/>
          <a:stretch/>
        </p:blipFill>
        <p:spPr>
          <a:xfrm>
            <a:off x="1884193" y="3716980"/>
            <a:ext cx="324000" cy="43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5" t="36858" r="35824" b="57894"/>
          <a:stretch/>
        </p:blipFill>
        <p:spPr>
          <a:xfrm>
            <a:off x="3229016" y="3744000"/>
            <a:ext cx="647077" cy="3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9" b="7480"/>
          <a:stretch/>
        </p:blipFill>
        <p:spPr>
          <a:xfrm>
            <a:off x="4380103" y="3672000"/>
            <a:ext cx="2089748" cy="86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-1" r="1154" b="29795"/>
          <a:stretch/>
        </p:blipFill>
        <p:spPr>
          <a:xfrm>
            <a:off x="7020000" y="3321797"/>
            <a:ext cx="2016000" cy="7920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272032" y="4449916"/>
            <a:ext cx="7271555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склади, букву. Утвори з них слово.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Запиши склади, букву, слова.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44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5371951" y="1616812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8622" y="5590034"/>
            <a:ext cx="6699633" cy="6046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Хот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>
                <a:solidFill>
                  <a:schemeClr val="bg1"/>
                </a:solidFill>
              </a:rPr>
              <a:t>н – </a:t>
            </a:r>
            <a:r>
              <a:rPr lang="ru-RU" sz="2800" b="1" dirty="0" err="1" smtClean="0"/>
              <a:t>місто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Чернівецькій</a:t>
            </a:r>
            <a:r>
              <a:rPr lang="ru-RU" sz="2800" b="1" dirty="0" smtClean="0"/>
              <a:t> </a:t>
            </a:r>
            <a:r>
              <a:rPr lang="ru-RU" sz="2800" b="1" dirty="0" err="1"/>
              <a:t>області</a:t>
            </a:r>
            <a:r>
              <a:rPr lang="ru-RU" sz="2800" b="1" dirty="0"/>
              <a:t>.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 rot="19417266">
            <a:off x="8498094" y="3521012"/>
            <a:ext cx="164526" cy="107115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18" y="494642"/>
            <a:ext cx="9933770" cy="590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64352" y="2061642"/>
            <a:ext cx="2007732" cy="28174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87575" y="1705654"/>
            <a:ext cx="9446857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 </a:t>
            </a:r>
            <a:r>
              <a:rPr lang="uk-UA" sz="3200" b="1" dirty="0" smtClean="0"/>
              <a:t>Наші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предки</a:t>
            </a:r>
            <a:r>
              <a:rPr lang="ru-RU" sz="3200" b="1" dirty="0"/>
              <a:t> </a:t>
            </a:r>
            <a:r>
              <a:rPr lang="uk-UA" sz="3200" b="1" dirty="0" smtClean="0"/>
              <a:t>будували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з</a:t>
            </a:r>
            <a:r>
              <a:rPr lang="uk-UA" sz="3200" b="1" dirty="0" err="1" smtClean="0">
                <a:solidFill>
                  <a:srgbClr val="FFFF00"/>
                </a:solidFill>
              </a:rPr>
              <a:t>амки</a:t>
            </a:r>
            <a:r>
              <a:rPr lang="ru-RU" sz="3200" b="1" dirty="0" smtClean="0"/>
              <a:t>, </a:t>
            </a:r>
            <a:r>
              <a:rPr lang="uk-UA" sz="3200" b="1" dirty="0" smtClean="0"/>
              <a:t>щоб боронити рідну </a:t>
            </a:r>
            <a:r>
              <a:rPr lang="ru-RU" sz="3200" b="1" dirty="0" smtClean="0"/>
              <a:t>землю</a:t>
            </a:r>
            <a:r>
              <a:rPr lang="ru-RU" sz="3200" b="1" dirty="0"/>
              <a:t>. На </a:t>
            </a:r>
            <a:r>
              <a:rPr lang="uk-UA" sz="3200" b="1" dirty="0" smtClean="0"/>
              <a:t>горі</a:t>
            </a:r>
            <a:r>
              <a:rPr lang="ru-RU" sz="3200" b="1" dirty="0" smtClean="0"/>
              <a:t> </a:t>
            </a:r>
            <a:r>
              <a:rPr lang="ru-RU" sz="3200" b="1" dirty="0"/>
              <a:t>вони ставили </a:t>
            </a:r>
            <a:r>
              <a:rPr lang="uk-UA" sz="3200" b="1" dirty="0" smtClean="0"/>
              <a:t>міцні будівлі</a:t>
            </a:r>
            <a:r>
              <a:rPr lang="ru-RU" sz="3200" b="1" dirty="0" smtClean="0"/>
              <a:t>, </a:t>
            </a:r>
            <a:r>
              <a:rPr lang="uk-UA" sz="3200" b="1" dirty="0" smtClean="0"/>
              <a:t>оточували їх високим кам’яним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м</a:t>
            </a:r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r>
              <a:rPr lang="ru-RU" sz="3200" b="1" dirty="0" smtClean="0">
                <a:solidFill>
                  <a:srgbClr val="FFFF00"/>
                </a:solidFill>
              </a:rPr>
              <a:t>ром</a:t>
            </a:r>
            <a:r>
              <a:rPr lang="ru-RU" sz="3200" b="1" dirty="0"/>
              <a:t>. На </a:t>
            </a:r>
            <a:r>
              <a:rPr lang="uk-UA" sz="3200" b="1" dirty="0" smtClean="0"/>
              <a:t>мурах були сторожові </a:t>
            </a:r>
            <a:r>
              <a:rPr lang="ru-RU" sz="3200" b="1" dirty="0" smtClean="0"/>
              <a:t>в</a:t>
            </a:r>
            <a:r>
              <a:rPr lang="uk-UA" sz="3200" b="1" dirty="0" err="1" smtClean="0"/>
              <a:t>ежі</a:t>
            </a:r>
            <a:r>
              <a:rPr lang="ru-RU" sz="3200" b="1" dirty="0" smtClean="0"/>
              <a:t>. </a:t>
            </a:r>
            <a:r>
              <a:rPr lang="ru-RU" sz="3200" b="1" dirty="0"/>
              <a:t>У </a:t>
            </a:r>
            <a:r>
              <a:rPr lang="uk-UA" sz="3200" b="1" dirty="0" smtClean="0"/>
              <a:t>мурах були</a:t>
            </a:r>
            <a:r>
              <a:rPr lang="ru-RU" sz="3200" b="1" dirty="0" smtClean="0"/>
              <a:t> </a:t>
            </a:r>
            <a:r>
              <a:rPr lang="uk-UA" sz="3200" b="1" dirty="0" err="1" smtClean="0">
                <a:solidFill>
                  <a:srgbClr val="FFFF00"/>
                </a:solidFill>
              </a:rPr>
              <a:t>бійни</a:t>
            </a:r>
            <a:r>
              <a:rPr lang="ru-RU" sz="3200" b="1" dirty="0" err="1" smtClean="0">
                <a:solidFill>
                  <a:srgbClr val="FFFF00"/>
                </a:solidFill>
              </a:rPr>
              <a:t>ці</a:t>
            </a:r>
            <a:r>
              <a:rPr lang="ru-RU" sz="3200" b="1" dirty="0"/>
              <a:t>, через </a:t>
            </a:r>
            <a:r>
              <a:rPr lang="ru-RU" sz="3200" b="1" dirty="0" err="1"/>
              <a:t>які</a:t>
            </a:r>
            <a:r>
              <a:rPr lang="ru-RU" sz="3200" b="1" dirty="0"/>
              <a:t> люди </a:t>
            </a:r>
            <a:r>
              <a:rPr lang="uk-UA" sz="3200" b="1" dirty="0" smtClean="0"/>
              <a:t>відбивали</a:t>
            </a:r>
            <a:r>
              <a:rPr lang="ru-RU" sz="3200" b="1" dirty="0" smtClean="0"/>
              <a:t> </a:t>
            </a:r>
            <a:r>
              <a:rPr lang="uk-UA" sz="3200" b="1" dirty="0" smtClean="0"/>
              <a:t>напад чужинців</a:t>
            </a:r>
            <a:r>
              <a:rPr lang="ru-RU" sz="3200" b="1" dirty="0" smtClean="0"/>
              <a:t>.</a:t>
            </a:r>
          </a:p>
          <a:p>
            <a:pPr algn="just"/>
            <a:r>
              <a:rPr lang="ru-RU" sz="3200" b="1" dirty="0" smtClean="0"/>
              <a:t>     Добре </a:t>
            </a:r>
            <a:r>
              <a:rPr lang="uk-UA" sz="3200" b="1" dirty="0" smtClean="0"/>
              <a:t>відомі</a:t>
            </a:r>
            <a:r>
              <a:rPr lang="ru-RU" sz="3200" b="1" dirty="0" smtClean="0"/>
              <a:t> з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ru-RU" sz="3200" b="1" dirty="0" err="1" smtClean="0"/>
              <a:t>мки</a:t>
            </a:r>
            <a:r>
              <a:rPr lang="ru-RU" sz="3200" b="1" dirty="0" smtClean="0"/>
              <a:t> </a:t>
            </a:r>
            <a:r>
              <a:rPr lang="ru-RU" sz="3200" b="1" dirty="0"/>
              <a:t>у </a:t>
            </a:r>
            <a:r>
              <a:rPr lang="uk-UA" sz="3200" b="1" dirty="0" smtClean="0"/>
              <a:t>Луцьку, Хотині, Кам’янці-Подільському, </a:t>
            </a:r>
            <a:r>
              <a:rPr lang="uk-UA" sz="3200" b="1" dirty="0" err="1" smtClean="0"/>
              <a:t>Остроз</a:t>
            </a:r>
            <a:r>
              <a:rPr lang="ru-RU" sz="3200" b="1" dirty="0" smtClean="0"/>
              <a:t>і... </a:t>
            </a:r>
            <a:r>
              <a:rPr lang="ru-RU" sz="3200" b="1" dirty="0"/>
              <a:t>У </a:t>
            </a:r>
            <a:r>
              <a:rPr lang="ru-RU" sz="3200" b="1" dirty="0" smtClean="0"/>
              <a:t>з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ru-RU" sz="3200" b="1" dirty="0" err="1" smtClean="0"/>
              <a:t>мках</a:t>
            </a:r>
            <a:r>
              <a:rPr lang="ru-RU" sz="3200" b="1" dirty="0"/>
              <a:t>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збереглися</a:t>
            </a:r>
            <a:r>
              <a:rPr lang="ru-RU" sz="3200" b="1" dirty="0"/>
              <a:t>, </a:t>
            </a:r>
            <a:r>
              <a:rPr lang="ru-RU" sz="3200" b="1" dirty="0" err="1"/>
              <a:t>тепер</a:t>
            </a:r>
            <a:r>
              <a:rPr lang="ru-RU" sz="3200" b="1" dirty="0"/>
              <a:t> </a:t>
            </a:r>
            <a:r>
              <a:rPr lang="ru-RU" sz="3200" b="1" dirty="0" err="1"/>
              <a:t>музеї</a:t>
            </a:r>
            <a:r>
              <a:rPr lang="ru-RU" sz="3200" b="1" dirty="0"/>
              <a:t>. </a:t>
            </a:r>
            <a:r>
              <a:rPr lang="ru-RU" sz="3200" b="1" dirty="0" smtClean="0"/>
              <a:t>З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ru-RU" sz="3200" b="1" dirty="0" err="1" smtClean="0"/>
              <a:t>мки</a:t>
            </a:r>
            <a:r>
              <a:rPr lang="ru-RU" sz="3200" b="1" dirty="0" smtClean="0"/>
              <a:t> </a:t>
            </a:r>
            <a:r>
              <a:rPr lang="ru-RU" sz="3200" b="1" dirty="0"/>
              <a:t>треба </a:t>
            </a:r>
            <a:r>
              <a:rPr lang="ru-RU" sz="3200" b="1" dirty="0" err="1"/>
              <a:t>берегти</a:t>
            </a:r>
            <a:r>
              <a:rPr lang="ru-RU" sz="3200" b="1" dirty="0"/>
              <a:t>. </a:t>
            </a:r>
            <a:r>
              <a:rPr lang="ru-RU" sz="3200" b="1" dirty="0" err="1"/>
              <a:t>Це</a:t>
            </a:r>
            <a:r>
              <a:rPr lang="ru-RU" sz="3200" b="1" dirty="0"/>
              <a:t> наша </a:t>
            </a:r>
            <a:r>
              <a:rPr lang="ru-RU" sz="3200" b="1" dirty="0" err="1"/>
              <a:t>історія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r"/>
            <a:r>
              <a:rPr lang="ru-RU" sz="3200" b="1" i="1" dirty="0" smtClean="0"/>
              <a:t>За </a:t>
            </a:r>
            <a:r>
              <a:rPr lang="uk-UA" sz="3200" b="1" i="1" dirty="0" smtClean="0"/>
              <a:t>Дмитром Чередниченком 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87575" y="1145004"/>
            <a:ext cx="7549779" cy="5900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Поясни, як розумієш значення виділених слів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1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9682" y="549474"/>
            <a:ext cx="10600941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8769" y="5261988"/>
            <a:ext cx="6092032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3110" y="4477158"/>
            <a:ext cx="304010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ПР</a:t>
            </a:r>
            <a:r>
              <a:rPr lang="uk-UA" sz="3200" b="1" dirty="0" smtClean="0">
                <a:solidFill>
                  <a:schemeClr val="bg1"/>
                </a:solidFill>
              </a:rPr>
              <a:t>Е</a:t>
            </a:r>
            <a:r>
              <a:rPr lang="uk-UA" sz="3200" b="1" dirty="0" smtClean="0">
                <a:solidFill>
                  <a:srgbClr val="FFFF00"/>
                </a:solidFill>
              </a:rPr>
              <a:t>ДКИ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</a:t>
            </a:r>
            <a:r>
              <a:rPr lang="ru-RU" sz="3200" b="1" dirty="0"/>
              <a:t> </a:t>
            </a:r>
            <a:r>
              <a:rPr lang="uk-UA" sz="3200" b="1" dirty="0" smtClean="0"/>
              <a:t>діди, прадіди, прабатьки</a:t>
            </a:r>
            <a:r>
              <a:rPr lang="ru-RU" sz="3200" b="1" dirty="0" smtClean="0"/>
              <a:t>.</a:t>
            </a:r>
            <a:endParaRPr lang="uk-UA" sz="3200" b="1" dirty="0"/>
          </a:p>
        </p:txBody>
      </p:sp>
      <p:pic>
        <p:nvPicPr>
          <p:cNvPr id="5122" name="Picture 2" descr="ДЕНЬ КОЗАКА » Фордеви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0" y="1341562"/>
            <a:ext cx="3013243" cy="30159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6167" y="1355271"/>
            <a:ext cx="410445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</a:t>
            </a:r>
            <a:r>
              <a:rPr lang="uk-UA" sz="3200" b="1" dirty="0" smtClean="0">
                <a:solidFill>
                  <a:schemeClr val="bg1"/>
                </a:solidFill>
              </a:rPr>
              <a:t>А</a:t>
            </a:r>
            <a:r>
              <a:rPr lang="uk-UA" sz="3200" b="1" dirty="0" smtClean="0">
                <a:solidFill>
                  <a:srgbClr val="FFFF00"/>
                </a:solidFill>
              </a:rPr>
              <a:t>МОК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</a:t>
            </a:r>
            <a:r>
              <a:rPr lang="ru-RU" sz="3200" b="1" dirty="0"/>
              <a:t> </a:t>
            </a:r>
            <a:r>
              <a:rPr lang="uk-UA" sz="3200" b="1" dirty="0" smtClean="0"/>
              <a:t>укріплене житло, звичайно оточене високим кам'яним муром з кількома</a:t>
            </a:r>
            <a:r>
              <a:rPr lang="ru-RU" sz="3200" b="1" dirty="0" smtClean="0"/>
              <a:t> вежами.</a:t>
            </a:r>
            <a:endParaRPr lang="uk-UA" sz="3200" b="1" dirty="0"/>
          </a:p>
        </p:txBody>
      </p:sp>
      <p:pic>
        <p:nvPicPr>
          <p:cNvPr id="12" name="Picture 2" descr="Хотинська фортеця, державний історико-архітектурний заповідни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25000" b="18073"/>
          <a:stretch/>
        </p:blipFill>
        <p:spPr bwMode="auto">
          <a:xfrm>
            <a:off x="4021249" y="1341562"/>
            <a:ext cx="3152542" cy="30159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80245" y="4477158"/>
            <a:ext cx="333688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МУР </a:t>
            </a:r>
            <a:r>
              <a:rPr lang="uk-UA" sz="3200" b="1" dirty="0"/>
              <a:t>– </a:t>
            </a:r>
            <a:r>
              <a:rPr lang="ru-RU" sz="3200" b="1" dirty="0"/>
              <a:t> </a:t>
            </a:r>
            <a:r>
              <a:rPr lang="uk-UA" sz="3200" b="1" dirty="0" smtClean="0"/>
              <a:t>кам'яна, цегляна огорожа або стіна</a:t>
            </a:r>
            <a:r>
              <a:rPr lang="ru-RU" sz="3200" b="1" dirty="0" smtClean="0"/>
              <a:t>.</a:t>
            </a:r>
            <a:endParaRPr lang="uk-UA" sz="3200" b="1" dirty="0"/>
          </a:p>
        </p:txBody>
      </p:sp>
      <p:pic>
        <p:nvPicPr>
          <p:cNvPr id="16" name="Picture 2" descr="https://upload.wikimedia.org/wikipedia/commons/thumb/3/38/Muralla.Lugo.Galicia.jpg/250px-Muralla.Lugo.Galici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9" y="4005858"/>
            <a:ext cx="3345601" cy="27140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819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754</Words>
  <Application>Microsoft Office PowerPoint</Application>
  <PresentationFormat>Произвольный</PresentationFormat>
  <Paragraphs>132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Розрізняю спільнокореневі слова і різні форми одного слова</vt:lpstr>
      <vt:lpstr>Презентация PowerPoint</vt:lpstr>
      <vt:lpstr>Презентация PowerPoint</vt:lpstr>
      <vt:lpstr>Впраа «Мікрофон»</vt:lpstr>
      <vt:lpstr>Історична спадщина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325</cp:revision>
  <dcterms:created xsi:type="dcterms:W3CDTF">2025-08-27T14:01:18Z</dcterms:created>
  <dcterms:modified xsi:type="dcterms:W3CDTF">2025-11-12T10:25:50Z</dcterms:modified>
</cp:coreProperties>
</file>