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598" r:id="rId3"/>
    <p:sldId id="398" r:id="rId4"/>
    <p:sldId id="501" r:id="rId5"/>
    <p:sldId id="649" r:id="rId6"/>
    <p:sldId id="660" r:id="rId7"/>
    <p:sldId id="650" r:id="rId8"/>
    <p:sldId id="645" r:id="rId9"/>
    <p:sldId id="654" r:id="rId10"/>
    <p:sldId id="656" r:id="rId11"/>
    <p:sldId id="657" r:id="rId12"/>
    <p:sldId id="658" r:id="rId13"/>
    <p:sldId id="659" r:id="rId14"/>
    <p:sldId id="339" r:id="rId15"/>
    <p:sldId id="320" r:id="rId16"/>
    <p:sldId id="637" r:id="rId17"/>
    <p:sldId id="599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охороняти повітря від 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забруднення?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35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13" y="3717826"/>
            <a:ext cx="3189343" cy="210724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07612"/>
            <a:ext cx="10081120" cy="767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8461" y="2439606"/>
            <a:ext cx="5910418" cy="14942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Наприклад</a:t>
            </a:r>
            <a:r>
              <a:rPr lang="ru-RU" sz="2800" b="1" dirty="0"/>
              <a:t>, </a:t>
            </a:r>
            <a:r>
              <a:rPr lang="ru-RU" sz="2800" b="1" dirty="0" err="1"/>
              <a:t>чотири</a:t>
            </a:r>
            <a:r>
              <a:rPr lang="ru-RU" sz="2800" b="1" dirty="0"/>
              <a:t> великих дерева </a:t>
            </a:r>
            <a:r>
              <a:rPr lang="ru-RU" sz="2800" b="1" dirty="0" err="1"/>
              <a:t>протягом</a:t>
            </a:r>
            <a:r>
              <a:rPr lang="ru-RU" sz="2800" b="1" dirty="0"/>
              <a:t> </a:t>
            </a:r>
            <a:r>
              <a:rPr lang="ru-RU" sz="2800" b="1" dirty="0" err="1"/>
              <a:t>доби</a:t>
            </a:r>
            <a:r>
              <a:rPr lang="ru-RU" sz="2800" b="1" dirty="0"/>
              <a:t> </a:t>
            </a:r>
            <a:r>
              <a:rPr lang="ru-RU" sz="2800" b="1" dirty="0" err="1"/>
              <a:t>можуть</a:t>
            </a:r>
            <a:r>
              <a:rPr lang="ru-RU" sz="2800" b="1" dirty="0"/>
              <a:t> </a:t>
            </a:r>
            <a:r>
              <a:rPr lang="ru-RU" sz="2800" b="1" dirty="0" err="1"/>
              <a:t>забезпечити</a:t>
            </a:r>
            <a:r>
              <a:rPr lang="ru-RU" sz="2800" b="1" dirty="0"/>
              <a:t> киснем одну </a:t>
            </a:r>
            <a:r>
              <a:rPr lang="ru-RU" sz="2800" b="1" dirty="0" err="1"/>
              <a:t>людину</a:t>
            </a:r>
            <a:r>
              <a:rPr lang="ru-RU" sz="2800" b="1" dirty="0"/>
              <a:t>. 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43" y="1616422"/>
            <a:ext cx="1775831" cy="2438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7" y="4077866"/>
            <a:ext cx="1775831" cy="2438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15" y="3855151"/>
            <a:ext cx="1775831" cy="2438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20" y="1416181"/>
            <a:ext cx="1775831" cy="2438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t="-164" r="22425"/>
          <a:stretch/>
        </p:blipFill>
        <p:spPr>
          <a:xfrm>
            <a:off x="8398988" y="3042018"/>
            <a:ext cx="1587601" cy="29357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5630" y="1394460"/>
            <a:ext cx="5876481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Бережи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рослини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єдині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нашій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планеті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природні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виробники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кисню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http://carpathians.eu/typo3temp/fl_realurl_image/031-01-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7262" y="3995351"/>
            <a:ext cx="3566697" cy="225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0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6137" y="445685"/>
            <a:ext cx="10331524" cy="1101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Одна тополя </a:t>
            </a:r>
            <a:r>
              <a:rPr lang="ru-RU" sz="3200" b="1" dirty="0" err="1"/>
              <a:t>виділяє</a:t>
            </a:r>
            <a:r>
              <a:rPr lang="ru-RU" sz="3200" b="1" dirty="0"/>
              <a:t> </a:t>
            </a:r>
            <a:r>
              <a:rPr lang="ru-RU" sz="3200" b="1" dirty="0" err="1"/>
              <a:t>стільки</a:t>
            </a:r>
            <a:r>
              <a:rPr lang="ru-RU" sz="3200" b="1" dirty="0"/>
              <a:t> </a:t>
            </a:r>
            <a:r>
              <a:rPr lang="ru-RU" sz="3200" b="1" dirty="0" err="1"/>
              <a:t>кисню</a:t>
            </a:r>
            <a:r>
              <a:rPr lang="ru-RU" sz="3200" b="1" dirty="0"/>
              <a:t>, як три </a:t>
            </a:r>
            <a:r>
              <a:rPr lang="ru-RU" sz="3200" b="1" dirty="0" err="1"/>
              <a:t>липи</a:t>
            </a:r>
            <a:r>
              <a:rPr lang="ru-RU" sz="3200" b="1" dirty="0"/>
              <a:t>, </a:t>
            </a:r>
            <a:r>
              <a:rPr lang="ru-RU" sz="3200" b="1" dirty="0" err="1"/>
              <a:t>чотири</a:t>
            </a:r>
            <a:r>
              <a:rPr lang="ru-RU" sz="3200" b="1" dirty="0"/>
              <a:t> сосни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сім</a:t>
            </a:r>
            <a:r>
              <a:rPr lang="ru-RU" sz="3200" b="1" dirty="0"/>
              <a:t> </a:t>
            </a:r>
            <a:r>
              <a:rPr lang="ru-RU" sz="3200" b="1" dirty="0" err="1"/>
              <a:t>ялин</a:t>
            </a:r>
            <a:r>
              <a:rPr lang="ru-RU" sz="3200" b="1" dirty="0"/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t="1164" r="30030" b="2953"/>
          <a:stretch/>
        </p:blipFill>
        <p:spPr>
          <a:xfrm>
            <a:off x="691431" y="1670120"/>
            <a:ext cx="2313938" cy="4880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6" y="2330636"/>
            <a:ext cx="1383102" cy="2331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99" y="1607385"/>
            <a:ext cx="1226600" cy="1775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89" y="1566723"/>
            <a:ext cx="1226600" cy="1775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45" y="1576249"/>
            <a:ext cx="1226600" cy="17757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95" y="2387814"/>
            <a:ext cx="1383102" cy="2331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10" y="2464103"/>
            <a:ext cx="1383102" cy="23314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69" y="2221794"/>
            <a:ext cx="1383102" cy="23314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10124479" y="4744997"/>
            <a:ext cx="1503516" cy="18867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4377124" y="4254232"/>
            <a:ext cx="1555830" cy="19524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3101258" y="4744997"/>
            <a:ext cx="1555830" cy="19524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5526505" y="4784465"/>
            <a:ext cx="1555830" cy="195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6680680" y="4211594"/>
            <a:ext cx="1555830" cy="19524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7796389" y="4662129"/>
            <a:ext cx="1555830" cy="19524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4817" r="8636" b="2414"/>
          <a:stretch/>
        </p:blipFill>
        <p:spPr>
          <a:xfrm>
            <a:off x="8977415" y="4254231"/>
            <a:ext cx="1555830" cy="1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3"/>
            <a:ext cx="10153128" cy="558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447" y="1125538"/>
            <a:ext cx="5184575" cy="28494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Щоб у будинку повітря завжди було чистим, </a:t>
            </a:r>
            <a:r>
              <a:rPr lang="ru-RU" sz="2800" b="1" dirty="0" err="1"/>
              <a:t>вирощуй</a:t>
            </a:r>
            <a:r>
              <a:rPr lang="ru-RU" sz="2800" b="1" dirty="0"/>
              <a:t> </a:t>
            </a:r>
            <a:r>
              <a:rPr lang="ru-RU" sz="2800" b="1" dirty="0" err="1"/>
              <a:t>кімнатні</a:t>
            </a:r>
            <a:r>
              <a:rPr lang="ru-RU" sz="2800" b="1" dirty="0"/>
              <a:t> рослини. Вони не тільки </a:t>
            </a:r>
            <a:r>
              <a:rPr lang="ru-RU" sz="2800" b="1" dirty="0" err="1"/>
              <a:t>прикрасять</a:t>
            </a:r>
            <a:r>
              <a:rPr lang="ru-RU" sz="2800" b="1" dirty="0"/>
              <a:t> </a:t>
            </a:r>
            <a:r>
              <a:rPr lang="ru-RU" sz="2800" b="1" dirty="0" err="1"/>
              <a:t>твій</a:t>
            </a:r>
            <a:r>
              <a:rPr lang="ru-RU" sz="2800" b="1" dirty="0"/>
              <a:t> </a:t>
            </a:r>
            <a:r>
              <a:rPr lang="ru-RU" sz="2800" b="1" dirty="0" err="1"/>
              <a:t>дім</a:t>
            </a:r>
            <a:r>
              <a:rPr lang="ru-RU" sz="2800" b="1" dirty="0"/>
              <a:t>, а й </a:t>
            </a:r>
            <a:r>
              <a:rPr lang="ru-RU" sz="2800" b="1" dirty="0" err="1"/>
              <a:t>сприятимуть</a:t>
            </a:r>
            <a:r>
              <a:rPr lang="ru-RU" sz="2800" b="1" dirty="0"/>
              <a:t> </a:t>
            </a:r>
            <a:r>
              <a:rPr lang="ru-RU" sz="2800" b="1" dirty="0" err="1"/>
              <a:t>очищенню</a:t>
            </a:r>
            <a:r>
              <a:rPr lang="ru-RU" sz="2800" b="1" dirty="0"/>
              <a:t> повітря та </a:t>
            </a:r>
            <a:r>
              <a:rPr lang="ru-RU" sz="2800" b="1" dirty="0" err="1"/>
              <a:t>утворенню</a:t>
            </a:r>
            <a:r>
              <a:rPr lang="ru-RU" sz="2800" b="1" dirty="0"/>
              <a:t> </a:t>
            </a:r>
            <a:r>
              <a:rPr lang="ru-RU" sz="2800" b="1" dirty="0" err="1"/>
              <a:t>кисню</a:t>
            </a:r>
            <a:r>
              <a:rPr lang="ru-RU" sz="2800" b="1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7500"/>
          <a:stretch/>
        </p:blipFill>
        <p:spPr>
          <a:xfrm>
            <a:off x="6201154" y="1150710"/>
            <a:ext cx="1979109" cy="23938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64039" y="3566401"/>
            <a:ext cx="212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Монстера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9" r="22061"/>
          <a:stretch/>
        </p:blipFill>
        <p:spPr>
          <a:xfrm>
            <a:off x="8287376" y="1131369"/>
            <a:ext cx="1405055" cy="2432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r="20834"/>
          <a:stretch/>
        </p:blipFill>
        <p:spPr>
          <a:xfrm>
            <a:off x="9836447" y="1131369"/>
            <a:ext cx="1512000" cy="2442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55316" y="3531841"/>
            <a:ext cx="189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C00000"/>
                </a:solidFill>
              </a:rPr>
              <a:t>Шефлера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0415" y="3501802"/>
            <a:ext cx="129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Фікус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65" y="4589821"/>
            <a:ext cx="2628775" cy="17515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64971" y="4005046"/>
            <a:ext cx="106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Алоє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00" y="4089271"/>
            <a:ext cx="1976519" cy="22249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750180" y="5817272"/>
            <a:ext cx="189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Драцена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959" r="10452" b="2164"/>
          <a:stretch/>
        </p:blipFill>
        <p:spPr>
          <a:xfrm>
            <a:off x="835447" y="4040801"/>
            <a:ext cx="2921774" cy="22456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05101" y="581727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Хлорофітум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79" y="4111437"/>
            <a:ext cx="2202809" cy="22028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8955677" y="5817271"/>
            <a:ext cx="21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Пеларгонія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3"/>
            <a:ext cx="10153128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Догляд за рослинами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152" y="1341562"/>
            <a:ext cx="10119749" cy="22740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Регулярно протирай листя своїх </a:t>
            </a:r>
            <a:r>
              <a:rPr lang="ru-RU" sz="3200" b="1" dirty="0" err="1"/>
              <a:t>кімнатних</a:t>
            </a:r>
            <a:r>
              <a:rPr lang="ru-RU" sz="3200" b="1" dirty="0"/>
              <a:t> рослин від пилу. </a:t>
            </a:r>
            <a:r>
              <a:rPr lang="ru-RU" sz="3200" b="1" dirty="0" smtClean="0"/>
              <a:t>Тоді </a:t>
            </a:r>
            <a:r>
              <a:rPr lang="ru-RU" sz="3200" b="1" dirty="0"/>
              <a:t>вони краще </a:t>
            </a:r>
            <a:r>
              <a:rPr lang="ru-RU" sz="3200" b="1" dirty="0" err="1"/>
              <a:t>дихатимуть</a:t>
            </a:r>
            <a:r>
              <a:rPr lang="ru-RU" sz="3200" b="1" dirty="0"/>
              <a:t> і </a:t>
            </a:r>
            <a:r>
              <a:rPr lang="ru-RU" sz="3200" b="1" dirty="0" err="1"/>
              <a:t>збагачуватимуть</a:t>
            </a:r>
            <a:r>
              <a:rPr lang="ru-RU" sz="3200" b="1" dirty="0"/>
              <a:t> </a:t>
            </a:r>
            <a:r>
              <a:rPr lang="ru-RU" sz="3200" b="1" dirty="0" err="1"/>
              <a:t>помешкання</a:t>
            </a:r>
            <a:r>
              <a:rPr lang="ru-RU" sz="3200" b="1" dirty="0"/>
              <a:t> киснем</a:t>
            </a:r>
            <a:r>
              <a:rPr lang="ru-RU" sz="3200" b="1" dirty="0" smtClean="0"/>
              <a:t>.</a:t>
            </a:r>
            <a:r>
              <a:rPr lang="ru-RU" sz="3200" dirty="0"/>
              <a:t> </a:t>
            </a:r>
            <a:r>
              <a:rPr lang="ru-RU" sz="3200" b="1" dirty="0" err="1" smtClean="0"/>
              <a:t>Досліди</a:t>
            </a:r>
            <a:r>
              <a:rPr lang="ru-RU" sz="3200" b="1" dirty="0"/>
              <a:t>, як це </a:t>
            </a:r>
            <a:r>
              <a:rPr lang="ru-RU" sz="3200" b="1" dirty="0" err="1"/>
              <a:t>впливає</a:t>
            </a:r>
            <a:r>
              <a:rPr lang="ru-RU" sz="3200" b="1" dirty="0"/>
              <a:t> на їх розвиток.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2 Людина і нежива природа\№035 Як охороняти повітря від забруднення\2025-11-24_224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3633717"/>
            <a:ext cx="10295380" cy="19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938221" y="459659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29341"/>
            <a:ext cx="3704539" cy="3704539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4105" y="2538620"/>
            <a:ext cx="5857123" cy="1285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ти можеш </a:t>
            </a:r>
            <a:r>
              <a:rPr lang="ru-RU" sz="2800" b="1" dirty="0" err="1"/>
              <a:t>долучитися</a:t>
            </a:r>
            <a:r>
              <a:rPr lang="ru-RU" sz="2800" b="1" dirty="0"/>
              <a:t> до </a:t>
            </a:r>
            <a:r>
              <a:rPr lang="ru-RU" sz="2800" b="1" dirty="0" err="1"/>
              <a:t>охорони</a:t>
            </a:r>
            <a:r>
              <a:rPr lang="ru-RU" sz="2800" b="1" dirty="0"/>
              <a:t> повітря від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3414" y="1249644"/>
            <a:ext cx="5770218" cy="11720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природа «</a:t>
            </a:r>
            <a:r>
              <a:rPr lang="ru-RU" sz="2800" b="1" dirty="0" err="1"/>
              <a:t>бореться</a:t>
            </a:r>
            <a:r>
              <a:rPr lang="ru-RU" sz="2800" b="1" dirty="0"/>
              <a:t>» за чистоту повітря?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9777" y="4050551"/>
            <a:ext cx="5885411" cy="10317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Чому там, де </a:t>
            </a:r>
            <a:r>
              <a:rPr lang="ru-RU" sz="2800" b="1" dirty="0" err="1"/>
              <a:t>ростуть</a:t>
            </a:r>
            <a:r>
              <a:rPr lang="ru-RU" sz="2800" b="1" dirty="0"/>
              <a:t> рослини, </a:t>
            </a:r>
            <a:r>
              <a:rPr lang="ru-RU" sz="2800" b="1" dirty="0" err="1"/>
              <a:t>дихати</a:t>
            </a:r>
            <a:r>
              <a:rPr lang="ru-RU" sz="2800" b="1" dirty="0"/>
              <a:t> </a:t>
            </a:r>
            <a:r>
              <a:rPr lang="ru-RU" sz="2800" b="1" dirty="0" err="1"/>
              <a:t>приєм</a:t>
            </a:r>
            <a:r>
              <a:rPr lang="ru-RU" sz="2800" b="1" dirty="0"/>
              <a:t> </a:t>
            </a:r>
            <a:r>
              <a:rPr lang="ru-RU" sz="2800" b="1" dirty="0" err="1"/>
              <a:t>ніше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4 ЯДС\Грущинська\2 Людина і нежива природа\№035 Як охороняти повітря від забруднення\2025-11-24_224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1458972"/>
            <a:ext cx="8414129" cy="48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489659"/>
            <a:ext cx="1000911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627535" y="4077866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27535" y="5685675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32191" y="4077866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9863" y="5702295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9863" y="4077866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431" y="5702295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2 Людина і нежива природа\№035 Як охороняти повітря від забруднення\2025-11-24_225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1079448"/>
            <a:ext cx="7226442" cy="42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61739" y="405458"/>
            <a:ext cx="6538403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5229994"/>
            <a:ext cx="6514848" cy="136815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56-57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35.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1849" y="549858"/>
            <a:ext cx="4064703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6. Придумай і запиши гасло про необхідність охороняти повітря. Проілюструй його.</a:t>
            </a:r>
          </a:p>
          <a:p>
            <a:pPr algn="ctr"/>
            <a:r>
              <a:rPr lang="uk-UA" altLang="ru-RU" sz="2800" b="1" dirty="0" smtClean="0">
                <a:solidFill>
                  <a:schemeClr val="accent3">
                    <a:lumMod val="75000"/>
                  </a:schemeClr>
                </a:solidFill>
              </a:rPr>
              <a:t>__________________________________________</a:t>
            </a:r>
            <a:endParaRPr lang="ru-RU" alt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7628" y="156048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Насаджувати дерева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0263" y="3357786"/>
            <a:ext cx="3240360" cy="16252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823" y="1712888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 </a:t>
            </a:r>
            <a:r>
              <a:rPr lang="ru-RU" sz="3200" b="1" dirty="0" err="1" smtClean="0">
                <a:solidFill>
                  <a:srgbClr val="FF0000"/>
                </a:solidFill>
              </a:rPr>
              <a:t>спалювати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побутові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відходи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059" y="3832603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Екологічний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транспорт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0157" y="3939596"/>
            <a:ext cx="338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Сонячні</a:t>
            </a:r>
            <a:r>
              <a:rPr lang="ru-RU" sz="3200" b="1" dirty="0" smtClean="0">
                <a:solidFill>
                  <a:srgbClr val="FF0000"/>
                </a:solidFill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вітрові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станції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365777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1027" y="1197546"/>
            <a:ext cx="1084214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Вибери світлину з явищем природи, яке найбільше підходить до твого настрою зараз. Поясни чому.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116947"/>
            <a:ext cx="3262238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91027" y="4192243"/>
            <a:ext cx="3261576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4" y="4285960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2109059"/>
            <a:ext cx="3324914" cy="166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754570" y="4290586"/>
            <a:ext cx="2878125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68742" y="3691704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5486" y="6018407"/>
            <a:ext cx="211086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3" y="3691392"/>
            <a:ext cx="316628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Перші листочки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88126" y="6018407"/>
            <a:ext cx="254504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Листопад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6779" y="5986686"/>
            <a:ext cx="14174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Сніг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40822" y="5980161"/>
            <a:ext cx="1767960" cy="57888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Спека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774240" y="4324025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80510" y="3775064"/>
            <a:ext cx="3023690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Хвилі на морі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120" name="Picture 24" descr="Хвилі до 5 метрів: на Чорному й Азовському морях - штормове попередженн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0856"/>
          <a:stretch/>
        </p:blipFill>
        <p:spPr bwMode="auto">
          <a:xfrm>
            <a:off x="4190929" y="2116947"/>
            <a:ext cx="3227079" cy="1775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3414" y="1112878"/>
            <a:ext cx="7067987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джерела</a:t>
            </a:r>
            <a:r>
              <a:rPr lang="ru-RU" sz="2800" b="1" dirty="0"/>
              <a:t>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 повітря у </a:t>
            </a:r>
            <a:r>
              <a:rPr lang="ru-RU" sz="2800" b="1" dirty="0" err="1" smtClean="0"/>
              <a:t>вашому</a:t>
            </a:r>
            <a:r>
              <a:rPr lang="ru-RU" sz="2800" b="1" dirty="0" smtClean="0"/>
              <a:t> </a:t>
            </a:r>
            <a:r>
              <a:rPr lang="ru-RU" sz="2800" b="1" dirty="0" err="1"/>
              <a:t>довкіллі</a:t>
            </a:r>
            <a:r>
              <a:rPr lang="ru-RU" sz="2800" b="1" dirty="0"/>
              <a:t>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3414" y="5120966"/>
            <a:ext cx="9959153" cy="93610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 уроці ми поспілкуємося,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 як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охороняти повітря від забруднення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1687" y="3417917"/>
            <a:ext cx="3760257" cy="17030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стан повітря </a:t>
            </a:r>
            <a:r>
              <a:rPr lang="ru-RU" sz="2800" b="1" dirty="0" err="1"/>
              <a:t>впливає</a:t>
            </a:r>
            <a:r>
              <a:rPr lang="ru-RU" sz="2800" b="1" dirty="0"/>
              <a:t> на стан природи та здоров’я людини?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7656" r="19416" b="2009"/>
          <a:stretch/>
        </p:blipFill>
        <p:spPr>
          <a:xfrm>
            <a:off x="1053414" y="2187538"/>
            <a:ext cx="3176789" cy="2460759"/>
          </a:xfrm>
          <a:prstGeom prst="rect">
            <a:avLst/>
          </a:prstGeom>
          <a:solidFill>
            <a:srgbClr val="FFC000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404592" y="2061642"/>
            <a:ext cx="3807353" cy="129614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ти можеш піклуватися про </a:t>
            </a:r>
            <a:r>
              <a:rPr lang="ru-RU" sz="2800" b="1" dirty="0" err="1"/>
              <a:t>чисте</a:t>
            </a:r>
            <a:r>
              <a:rPr lang="ru-RU" sz="2800" b="1" dirty="0"/>
              <a:t> повітря?</a:t>
            </a: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2513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err="1"/>
              <a:t>колаж</a:t>
            </a:r>
            <a:r>
              <a:rPr lang="ru-RU" sz="4000" b="1" dirty="0"/>
              <a:t> і </a:t>
            </a:r>
            <a:r>
              <a:rPr lang="ru-RU" sz="4000" b="1" dirty="0" err="1"/>
              <a:t>обговоріть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2" y="2005535"/>
            <a:ext cx="3208925" cy="197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152" y="1107534"/>
            <a:ext cx="792088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Що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загрожує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повітрю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сучасному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світі?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Наведіть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приклади 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власного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життєвого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досвіду.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" y="3978589"/>
            <a:ext cx="3408731" cy="22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5" y="3036214"/>
            <a:ext cx="2742360" cy="188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61" y="2108818"/>
            <a:ext cx="3312368" cy="239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54467" y="4832600"/>
            <a:ext cx="697812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Транспорт, заводи й фабрики дуже </a:t>
            </a:r>
            <a:r>
              <a:rPr lang="ru-RU" sz="2800" b="1" dirty="0" err="1"/>
              <a:t>забруднюють</a:t>
            </a:r>
            <a:r>
              <a:rPr lang="ru-RU" sz="2800" b="1" dirty="0"/>
              <a:t> </a:t>
            </a:r>
            <a:r>
              <a:rPr lang="ru-RU" sz="2800" b="1" dirty="0" err="1"/>
              <a:t>довкілля</a:t>
            </a:r>
            <a:r>
              <a:rPr lang="ru-RU" sz="2800" b="1" dirty="0"/>
              <a:t>. Проте </a:t>
            </a:r>
            <a:r>
              <a:rPr lang="ru-RU" sz="2800" b="1" dirty="0" err="1"/>
              <a:t>сучасна</a:t>
            </a:r>
            <a:r>
              <a:rPr lang="ru-RU" sz="2800" b="1" dirty="0"/>
              <a:t> людина без них не </a:t>
            </a:r>
            <a:r>
              <a:rPr lang="ru-RU" sz="2800" b="1" dirty="0" err="1"/>
              <a:t>уявляє</a:t>
            </a:r>
            <a:r>
              <a:rPr lang="ru-RU" sz="2800" b="1" dirty="0"/>
              <a:t> свого </a:t>
            </a:r>
            <a:r>
              <a:rPr lang="ru-RU" sz="2800" b="1" dirty="0" err="1"/>
              <a:t>існування</a:t>
            </a:r>
            <a:r>
              <a:rPr lang="ru-RU" sz="2800" b="1" dirty="0"/>
              <a:t>.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66711" y="1053530"/>
            <a:ext cx="2880320" cy="1948399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22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310" y="518580"/>
            <a:ext cx="10225135" cy="725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зберегти</a:t>
            </a:r>
            <a:r>
              <a:rPr lang="ru-RU" sz="4000" b="1" dirty="0">
                <a:solidFill>
                  <a:schemeClr val="bg1"/>
                </a:solidFill>
              </a:rPr>
              <a:t> повітря </a:t>
            </a:r>
            <a:r>
              <a:rPr lang="ru-RU" sz="4000" b="1" dirty="0" smtClean="0">
                <a:solidFill>
                  <a:schemeClr val="bg1"/>
                </a:solidFill>
              </a:rPr>
              <a:t>чистим?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2889" y="1341562"/>
            <a:ext cx="6735845" cy="1587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Насаджувати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побільше</a:t>
            </a:r>
            <a:r>
              <a:rPr lang="ru-RU" sz="2400" b="1" dirty="0">
                <a:solidFill>
                  <a:srgbClr val="FF0000"/>
                </a:solidFill>
              </a:rPr>
              <a:t> дерев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Адже рослини –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легені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нашої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великої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планети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ліси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є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головним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джерелом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кисню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Окрім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цього слід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захищати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ліси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від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неконтрольованого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вирубування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7895" y="3247829"/>
            <a:ext cx="6190158" cy="12178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Не </a:t>
            </a:r>
            <a:r>
              <a:rPr lang="ru-RU" sz="2400" b="1" dirty="0" err="1" smtClean="0">
                <a:solidFill>
                  <a:srgbClr val="FF0000"/>
                </a:solidFill>
              </a:rPr>
              <a:t>спалювати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побутові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відходи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бо вони можуть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містити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речовини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що при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згорянні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негативно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впливають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на чистоту повітря.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400" y="5178382"/>
            <a:ext cx="7441977" cy="8485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Рідше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користуватися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автомобілями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переходити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екологічний</a:t>
            </a:r>
            <a:r>
              <a:rPr lang="ru-RU" sz="2400" b="1" dirty="0">
                <a:solidFill>
                  <a:srgbClr val="FF0000"/>
                </a:solidFill>
              </a:rPr>
              <a:t> транспорт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або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пересідати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велосипеди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Picture 2" descr="http://carpathians.eu/typo3temp/fl_realurl_image/030-02-6a.jpg"/>
          <p:cNvPicPr>
            <a:picLocks noChangeAspect="1" noChangeArrowheads="1"/>
          </p:cNvPicPr>
          <p:nvPr/>
        </p:nvPicPr>
        <p:blipFill rotWithShape="1">
          <a:blip r:embed="rId2" cstate="print"/>
          <a:srcRect t="17466" b="261"/>
          <a:stretch/>
        </p:blipFill>
        <p:spPr bwMode="auto">
          <a:xfrm>
            <a:off x="7820223" y="1402060"/>
            <a:ext cx="3237831" cy="18457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Спалювання сухої трави та смі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0" y="3058260"/>
            <a:ext cx="3654079" cy="18837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ристь від їзди на велосипеді - Велоскл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344" y="4505202"/>
            <a:ext cx="2661767" cy="19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399" y="405459"/>
            <a:ext cx="10701216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малюнками розкажи, як люди бережуть повітря?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6649" y="3645818"/>
            <a:ext cx="10062715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Щоб </a:t>
            </a:r>
            <a:r>
              <a:rPr lang="ru-RU" sz="2800" b="1" dirty="0" err="1"/>
              <a:t>обмежити</a:t>
            </a:r>
            <a:r>
              <a:rPr lang="ru-RU" sz="2800" b="1" dirty="0"/>
              <a:t> </a:t>
            </a:r>
            <a:r>
              <a:rPr lang="ru-RU" sz="2800" b="1" dirty="0" err="1"/>
              <a:t>викиди</a:t>
            </a:r>
            <a:r>
              <a:rPr lang="ru-RU" sz="2800" b="1" dirty="0"/>
              <a:t> в </a:t>
            </a:r>
            <a:r>
              <a:rPr lang="ru-RU" sz="2800" b="1" dirty="0" smtClean="0"/>
              <a:t>атмосферу </a:t>
            </a:r>
            <a:r>
              <a:rPr lang="ru-RU" sz="2800" b="1" dirty="0" err="1"/>
              <a:t>шкідливих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, </a:t>
            </a:r>
            <a:r>
              <a:rPr lang="ru-RU" sz="2800" b="1" dirty="0" err="1"/>
              <a:t>застосовують</a:t>
            </a:r>
            <a:r>
              <a:rPr lang="ru-RU" sz="2800" b="1" dirty="0"/>
              <a:t> </a:t>
            </a:r>
            <a:r>
              <a:rPr lang="ru-RU" sz="2800" b="1" dirty="0" err="1"/>
              <a:t>новітні</a:t>
            </a:r>
            <a:r>
              <a:rPr lang="ru-RU" sz="2800" b="1" dirty="0"/>
              <a:t> </a:t>
            </a:r>
            <a:r>
              <a:rPr lang="ru-RU" sz="2800" b="1" dirty="0" err="1"/>
              <a:t>природозбережувальні</a:t>
            </a:r>
            <a:r>
              <a:rPr lang="ru-RU" sz="2800" b="1" dirty="0"/>
              <a:t> </a:t>
            </a:r>
            <a:r>
              <a:rPr lang="ru-RU" sz="2800" b="1" dirty="0" err="1"/>
              <a:t>технології</a:t>
            </a:r>
            <a:r>
              <a:rPr lang="ru-RU" sz="2800" b="1" dirty="0"/>
              <a:t>. А також </a:t>
            </a:r>
            <a:r>
              <a:rPr lang="ru-RU" sz="2800" b="1" dirty="0" err="1" smtClean="0"/>
              <a:t>встановлюють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спеціальні</a:t>
            </a:r>
            <a:r>
              <a:rPr lang="ru-RU" sz="2800" b="1" dirty="0" smtClean="0"/>
              <a:t> </a:t>
            </a:r>
            <a:r>
              <a:rPr lang="ru-RU" sz="2800" b="1" dirty="0" err="1"/>
              <a:t>фільтри-вловлювачі</a:t>
            </a:r>
            <a:r>
              <a:rPr lang="ru-RU" sz="2800" b="1" dirty="0"/>
              <a:t> </a:t>
            </a:r>
            <a:r>
              <a:rPr lang="ru-RU" sz="2800" b="1" dirty="0" err="1"/>
              <a:t>дрібних</a:t>
            </a:r>
            <a:r>
              <a:rPr lang="ru-RU" sz="2800" b="1" dirty="0"/>
              <a:t> </a:t>
            </a:r>
            <a:r>
              <a:rPr lang="ru-RU" sz="2800" b="1" dirty="0" err="1"/>
              <a:t>твердих</a:t>
            </a:r>
            <a:r>
              <a:rPr lang="ru-RU" sz="2800" b="1" dirty="0"/>
              <a:t> </a:t>
            </a:r>
            <a:r>
              <a:rPr lang="ru-RU" sz="2800" b="1" dirty="0" err="1"/>
              <a:t>часточок</a:t>
            </a:r>
            <a:r>
              <a:rPr lang="ru-RU" sz="2800" b="1" dirty="0"/>
              <a:t> </a:t>
            </a:r>
            <a:r>
              <a:rPr lang="ru-RU" sz="2800" b="1" dirty="0" err="1"/>
              <a:t>отруйних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, </a:t>
            </a:r>
            <a:r>
              <a:rPr lang="ru-RU" sz="2800" b="1" dirty="0" err="1"/>
              <a:t>сажі</a:t>
            </a:r>
            <a:r>
              <a:rPr lang="ru-RU" sz="2800" b="1" dirty="0"/>
              <a:t> та пилу. </a:t>
            </a:r>
            <a:r>
              <a:rPr lang="ru-RU" sz="2800" b="1" dirty="0" err="1"/>
              <a:t>Водії</a:t>
            </a:r>
            <a:r>
              <a:rPr lang="ru-RU" sz="2800" b="1" dirty="0"/>
              <a:t> </a:t>
            </a:r>
            <a:r>
              <a:rPr lang="ru-RU" sz="2800" b="1" dirty="0" err="1"/>
              <a:t>зобов’язані</a:t>
            </a:r>
            <a:r>
              <a:rPr lang="ru-RU" sz="2800" b="1" dirty="0"/>
              <a:t> </a:t>
            </a:r>
            <a:r>
              <a:rPr lang="ru-RU" sz="2800" b="1" dirty="0" err="1"/>
              <a:t>стежити</a:t>
            </a:r>
            <a:r>
              <a:rPr lang="ru-RU" sz="2800" b="1" dirty="0"/>
              <a:t> за тим, щоб їхні </a:t>
            </a:r>
            <a:r>
              <a:rPr lang="ru-RU" sz="2800" b="1" dirty="0" err="1"/>
              <a:t>автівки</a:t>
            </a:r>
            <a:r>
              <a:rPr lang="ru-RU" sz="2800" b="1" dirty="0"/>
              <a:t> не </a:t>
            </a:r>
            <a:r>
              <a:rPr lang="ru-RU" sz="2800" b="1" dirty="0" err="1"/>
              <a:t>забруднювали</a:t>
            </a:r>
            <a:r>
              <a:rPr lang="ru-RU" sz="2800" b="1" dirty="0"/>
              <a:t> повітря </a:t>
            </a:r>
            <a:r>
              <a:rPr lang="ru-RU" sz="2800" b="1" dirty="0" err="1"/>
              <a:t>вихлопними</a:t>
            </a:r>
            <a:r>
              <a:rPr lang="ru-RU" sz="2800" b="1" dirty="0"/>
              <a:t> газами.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17647" r="8300" b="15489"/>
          <a:stretch/>
        </p:blipFill>
        <p:spPr>
          <a:xfrm>
            <a:off x="647399" y="1234860"/>
            <a:ext cx="3680380" cy="23700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212" r="246" b="10986"/>
          <a:stretch/>
        </p:blipFill>
        <p:spPr>
          <a:xfrm>
            <a:off x="4435847" y="1224686"/>
            <a:ext cx="4138537" cy="23903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7177" r="13338" b="13590"/>
          <a:stretch/>
        </p:blipFill>
        <p:spPr>
          <a:xfrm>
            <a:off x="8697716" y="1245353"/>
            <a:ext cx="2642111" cy="2376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0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6"/>
            <a:ext cx="1029714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1511" y="1420315"/>
            <a:ext cx="9289032" cy="16544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Контролюють</a:t>
            </a:r>
            <a:r>
              <a:rPr lang="ru-RU" sz="3200" b="1" dirty="0" smtClean="0"/>
              <a:t> </a:t>
            </a:r>
            <a:r>
              <a:rPr lang="ru-RU" sz="3200" b="1" dirty="0"/>
              <a:t>стан </a:t>
            </a:r>
            <a:r>
              <a:rPr lang="ru-RU" sz="3200" b="1" dirty="0" err="1"/>
              <a:t>повітряного</a:t>
            </a:r>
            <a:r>
              <a:rPr lang="ru-RU" sz="3200" b="1" dirty="0"/>
              <a:t> простору </a:t>
            </a:r>
            <a:r>
              <a:rPr lang="ru-RU" sz="3200" b="1" dirty="0" err="1"/>
              <a:t>органи</a:t>
            </a:r>
            <a:r>
              <a:rPr lang="ru-RU" sz="3200" b="1" dirty="0"/>
              <a:t> </a:t>
            </a:r>
            <a:r>
              <a:rPr lang="ru-RU" sz="3200" b="1" dirty="0" err="1"/>
              <a:t>державної</a:t>
            </a:r>
            <a:r>
              <a:rPr lang="ru-RU" sz="3200" b="1" dirty="0"/>
              <a:t> </a:t>
            </a:r>
            <a:r>
              <a:rPr lang="ru-RU" sz="3200" b="1" dirty="0" err="1"/>
              <a:t>влади</a:t>
            </a:r>
            <a:r>
              <a:rPr lang="ru-RU" sz="3200" b="1" dirty="0"/>
              <a:t>, </a:t>
            </a:r>
            <a:r>
              <a:rPr lang="ru-RU" sz="3200" b="1" dirty="0" err="1"/>
              <a:t>керуючись</a:t>
            </a:r>
            <a:r>
              <a:rPr lang="ru-RU" sz="3200" b="1" dirty="0"/>
              <a:t> законами про </a:t>
            </a:r>
            <a:r>
              <a:rPr lang="ru-RU" sz="3200" b="1" dirty="0" err="1"/>
              <a:t>охорону</a:t>
            </a:r>
            <a:r>
              <a:rPr lang="ru-RU" sz="3200" b="1" dirty="0"/>
              <a:t> природи.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1953" y="3404011"/>
            <a:ext cx="6192688" cy="21602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Усі</a:t>
            </a:r>
            <a:r>
              <a:rPr lang="ru-RU" sz="3200" b="1" dirty="0"/>
              <a:t>, </a:t>
            </a:r>
            <a:r>
              <a:rPr lang="ru-RU" sz="3200" b="1" dirty="0" err="1"/>
              <a:t>хто</a:t>
            </a:r>
            <a:r>
              <a:rPr lang="ru-RU" sz="3200" b="1" dirty="0"/>
              <a:t> </a:t>
            </a:r>
            <a:r>
              <a:rPr lang="ru-RU" sz="3200" b="1" dirty="0" err="1"/>
              <a:t>спалюють</a:t>
            </a:r>
            <a:r>
              <a:rPr lang="ru-RU" sz="3200" b="1" dirty="0"/>
              <a:t> </a:t>
            </a:r>
            <a:r>
              <a:rPr lang="ru-RU" sz="3200" b="1" dirty="0" err="1"/>
              <a:t>сміття</a:t>
            </a:r>
            <a:r>
              <a:rPr lang="ru-RU" sz="3200" b="1" dirty="0"/>
              <a:t>, опале </a:t>
            </a:r>
            <a:r>
              <a:rPr lang="ru-RU" sz="3200" b="1" dirty="0" err="1"/>
              <a:t>листя</a:t>
            </a:r>
            <a:r>
              <a:rPr lang="ru-RU" sz="3200" b="1" dirty="0"/>
              <a:t>, </a:t>
            </a:r>
            <a:r>
              <a:rPr lang="ru-RU" sz="3200" b="1" dirty="0" err="1"/>
              <a:t>суху</a:t>
            </a:r>
            <a:r>
              <a:rPr lang="ru-RU" sz="3200" b="1" dirty="0"/>
              <a:t> траву й </a:t>
            </a:r>
            <a:r>
              <a:rPr lang="ru-RU" sz="3200" b="1" dirty="0" err="1"/>
              <a:t>бур’яни</a:t>
            </a:r>
            <a:r>
              <a:rPr lang="ru-RU" sz="3200" b="1" dirty="0"/>
              <a:t>, </a:t>
            </a:r>
            <a:r>
              <a:rPr lang="ru-RU" sz="3200" b="1" dirty="0" err="1"/>
              <a:t>шкодять</a:t>
            </a:r>
            <a:r>
              <a:rPr lang="ru-RU" sz="3200" b="1" dirty="0"/>
              <a:t> і </a:t>
            </a:r>
            <a:r>
              <a:rPr lang="ru-RU" sz="3200" b="1" dirty="0" err="1"/>
              <a:t>природі</a:t>
            </a:r>
            <a:r>
              <a:rPr lang="ru-RU" sz="3200" b="1" dirty="0"/>
              <a:t>,</a:t>
            </a:r>
          </a:p>
          <a:p>
            <a:pPr algn="ctr"/>
            <a:r>
              <a:rPr lang="ru-RU" sz="3200" b="1" dirty="0"/>
              <a:t> і людям.</a:t>
            </a:r>
            <a:endParaRPr lang="uk-UA" sz="32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56-57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Жгущие листву горловчане травят окружающих вредными веществами с 300 кратным превышением норм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3586" y="3140227"/>
            <a:ext cx="3744416" cy="2785332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2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1495" y="457658"/>
            <a:ext cx="10609128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розкажи, як природа очищає повітря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98" y="3943017"/>
            <a:ext cx="2933806" cy="20369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0" y="3573810"/>
            <a:ext cx="2830935" cy="19571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1382983"/>
            <a:ext cx="2947929" cy="19027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51871" y="1341562"/>
            <a:ext cx="6301326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Природа </a:t>
            </a:r>
            <a:r>
              <a:rPr lang="ru-RU" sz="2800" b="1" dirty="0" err="1"/>
              <a:t>намагається</a:t>
            </a:r>
            <a:r>
              <a:rPr lang="ru-RU" sz="2800" b="1" dirty="0"/>
              <a:t> </a:t>
            </a:r>
            <a:r>
              <a:rPr lang="ru-RU" sz="2800" b="1" dirty="0" err="1"/>
              <a:t>впоратись</a:t>
            </a:r>
            <a:r>
              <a:rPr lang="ru-RU" sz="2800" b="1" dirty="0"/>
              <a:t> із </a:t>
            </a:r>
            <a:r>
              <a:rPr lang="ru-RU" sz="2800" b="1" dirty="0" err="1"/>
              <a:t>забрудненням</a:t>
            </a:r>
            <a:r>
              <a:rPr lang="ru-RU" sz="2800" b="1" dirty="0"/>
              <a:t> повітря. </a:t>
            </a:r>
            <a:endParaRPr lang="uk-UA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7815" y="2425177"/>
            <a:ext cx="7161012" cy="14283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Під час </a:t>
            </a:r>
            <a:r>
              <a:rPr lang="ru-RU" sz="2800" b="1" dirty="0" err="1"/>
              <a:t>дощу</a:t>
            </a:r>
            <a:r>
              <a:rPr lang="ru-RU" sz="2800" b="1" dirty="0"/>
              <a:t> та </a:t>
            </a:r>
            <a:r>
              <a:rPr lang="ru-RU" sz="2800" b="1" dirty="0" err="1"/>
              <a:t>снігопаду</a:t>
            </a:r>
            <a:r>
              <a:rPr lang="ru-RU" sz="2800" b="1" dirty="0"/>
              <a:t> кількість </a:t>
            </a:r>
            <a:r>
              <a:rPr lang="ru-RU" sz="2800" b="1" dirty="0" err="1"/>
              <a:t>шкідливих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 у </a:t>
            </a:r>
            <a:r>
              <a:rPr lang="ru-RU" sz="2800" b="1" dirty="0" err="1"/>
              <a:t>повітрі</a:t>
            </a:r>
            <a:r>
              <a:rPr lang="ru-RU" sz="2800" b="1" dirty="0"/>
              <a:t> </a:t>
            </a:r>
            <a:r>
              <a:rPr lang="ru-RU" sz="2800" b="1" dirty="0" err="1"/>
              <a:t>зменшується</a:t>
            </a:r>
            <a:r>
              <a:rPr lang="ru-RU" sz="2800" b="1" dirty="0"/>
              <a:t>, вони </a:t>
            </a:r>
            <a:r>
              <a:rPr lang="ru-RU" sz="2800" b="1" dirty="0" err="1"/>
              <a:t>потрапляють</a:t>
            </a:r>
            <a:r>
              <a:rPr lang="ru-RU" sz="2800" b="1" dirty="0"/>
              <a:t> у землю.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45302" y="4005858"/>
            <a:ext cx="4732590" cy="19475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Очищують</a:t>
            </a:r>
            <a:r>
              <a:rPr lang="ru-RU" sz="2800" b="1" dirty="0"/>
              <a:t> повітря рослини, коли на </a:t>
            </a:r>
            <a:r>
              <a:rPr lang="ru-RU" sz="2800" b="1" dirty="0" err="1"/>
              <a:t>їхню</a:t>
            </a:r>
            <a:r>
              <a:rPr lang="ru-RU" sz="2800" b="1" dirty="0"/>
              <a:t> </a:t>
            </a:r>
            <a:r>
              <a:rPr lang="ru-RU" sz="2800" b="1" dirty="0" err="1"/>
              <a:t>поверхню</a:t>
            </a:r>
            <a:r>
              <a:rPr lang="ru-RU" sz="2800" b="1" dirty="0"/>
              <a:t> </a:t>
            </a:r>
            <a:r>
              <a:rPr lang="ru-RU" sz="2800" b="1" dirty="0" err="1"/>
              <a:t>осідає</a:t>
            </a:r>
            <a:r>
              <a:rPr lang="ru-RU" sz="2800" b="1" dirty="0"/>
              <a:t> пил, сажа та інші </a:t>
            </a:r>
            <a:r>
              <a:rPr lang="ru-RU" sz="2800" b="1" dirty="0" err="1"/>
              <a:t>шкідливі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</TotalTime>
  <Words>635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557</cp:revision>
  <dcterms:created xsi:type="dcterms:W3CDTF">2025-08-27T14:01:18Z</dcterms:created>
  <dcterms:modified xsi:type="dcterms:W3CDTF">2025-11-26T11:08:13Z</dcterms:modified>
</cp:coreProperties>
</file>