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545" r:id="rId3"/>
    <p:sldId id="455" r:id="rId4"/>
    <p:sldId id="547" r:id="rId5"/>
    <p:sldId id="550" r:id="rId6"/>
    <p:sldId id="492" r:id="rId7"/>
    <p:sldId id="526" r:id="rId8"/>
    <p:sldId id="527" r:id="rId9"/>
    <p:sldId id="548" r:id="rId10"/>
    <p:sldId id="540" r:id="rId11"/>
    <p:sldId id="541" r:id="rId12"/>
    <p:sldId id="549" r:id="rId13"/>
    <p:sldId id="292" r:id="rId14"/>
    <p:sldId id="546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AF91-4824-4AA4-B3F8-37637594DB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8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AF91-4824-4AA4-B3F8-37637594DB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8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83519" y="909514"/>
            <a:ext cx="9289032" cy="108012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Визначаю префікс у словах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4037753"/>
            <a:ext cx="3672408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36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Кам'янець-Подільська фортеця | Хмельницька область | EtnoSv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3" b="6721"/>
          <a:stretch/>
        </p:blipFill>
        <p:spPr bwMode="auto">
          <a:xfrm>
            <a:off x="5626391" y="3141762"/>
            <a:ext cx="5674293" cy="323874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3439" y="405458"/>
            <a:ext cx="10533494" cy="720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текст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3967" y="1197939"/>
            <a:ext cx="1053296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FF00"/>
                </a:solidFill>
              </a:rPr>
              <a:t>     </a:t>
            </a:r>
            <a:r>
              <a:rPr lang="ru-RU" sz="3600" b="1" dirty="0" err="1"/>
              <a:t>Друзі</a:t>
            </a:r>
            <a:r>
              <a:rPr lang="ru-RU" sz="3600" b="1" dirty="0"/>
              <a:t> </a:t>
            </a:r>
            <a:r>
              <a:rPr lang="ru-RU" sz="3600" b="1" dirty="0" err="1"/>
              <a:t>виїхали</a:t>
            </a:r>
            <a:r>
              <a:rPr lang="ru-RU" sz="3600" b="1" dirty="0"/>
              <a:t> з Хотина і </a:t>
            </a:r>
            <a:r>
              <a:rPr lang="ru-RU" sz="3600" b="1" dirty="0" err="1"/>
              <a:t>поїхали</a:t>
            </a:r>
            <a:r>
              <a:rPr lang="ru-RU" sz="3600" b="1" dirty="0"/>
              <a:t> до </a:t>
            </a:r>
            <a:r>
              <a:rPr lang="ru-RU" sz="3600" b="1" dirty="0" err="1"/>
              <a:t>Кам’янця</a:t>
            </a:r>
            <a:r>
              <a:rPr lang="ru-RU" sz="3600" b="1" dirty="0"/>
              <a:t> </a:t>
            </a:r>
            <a:r>
              <a:rPr lang="ru-RU" sz="3600" b="1" dirty="0" err="1"/>
              <a:t>Подільського</a:t>
            </a:r>
            <a:r>
              <a:rPr lang="ru-RU" sz="3600" b="1" dirty="0"/>
              <a:t>. </a:t>
            </a:r>
            <a:r>
              <a:rPr lang="ru-RU" sz="3600" b="1" dirty="0" err="1"/>
              <a:t>Приїхали</a:t>
            </a:r>
            <a:r>
              <a:rPr lang="ru-RU" sz="3600" b="1" dirty="0"/>
              <a:t> в </a:t>
            </a:r>
            <a:r>
              <a:rPr lang="ru-RU" sz="3600" b="1" dirty="0" err="1"/>
              <a:t>Кам’янецьку</a:t>
            </a:r>
            <a:r>
              <a:rPr lang="ru-RU" sz="3600" b="1" dirty="0"/>
              <a:t> </a:t>
            </a:r>
            <a:r>
              <a:rPr lang="ru-RU" sz="3600" b="1" dirty="0" err="1"/>
              <a:t>фортецю</a:t>
            </a:r>
            <a:r>
              <a:rPr lang="ru-RU" sz="3600" b="1" dirty="0"/>
              <a:t>. Щоб </a:t>
            </a:r>
            <a:r>
              <a:rPr lang="ru-RU" sz="3600" b="1" dirty="0" err="1"/>
              <a:t>потрапити</a:t>
            </a:r>
            <a:r>
              <a:rPr lang="ru-RU" sz="3600" b="1" dirty="0"/>
              <a:t> до неї, довелось </a:t>
            </a:r>
            <a:r>
              <a:rPr lang="ru-RU" sz="3600" b="1" dirty="0" err="1"/>
              <a:t>переїхати</a:t>
            </a:r>
            <a:r>
              <a:rPr lang="ru-RU" sz="3600" b="1" dirty="0"/>
              <a:t> через </a:t>
            </a:r>
            <a:r>
              <a:rPr lang="ru-RU" sz="3600" b="1" dirty="0" err="1"/>
              <a:t>Замковий</a:t>
            </a:r>
            <a:r>
              <a:rPr lang="ru-RU" sz="3600" b="1" dirty="0"/>
              <a:t> </a:t>
            </a:r>
            <a:r>
              <a:rPr lang="ru-RU" sz="3600" b="1" dirty="0" err="1"/>
              <a:t>міст</a:t>
            </a:r>
            <a:r>
              <a:rPr lang="ru-RU" sz="3600" b="1" dirty="0"/>
              <a:t>.</a:t>
            </a:r>
            <a:endParaRPr lang="uk-UA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3439" y="3933850"/>
            <a:ext cx="4439330" cy="108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Випиши </a:t>
            </a:r>
            <a:r>
              <a:rPr lang="ru-RU" sz="2800" b="1" dirty="0" err="1">
                <a:solidFill>
                  <a:srgbClr val="0070C0"/>
                </a:solidFill>
              </a:rPr>
              <a:t>споріднені</a:t>
            </a:r>
            <a:r>
              <a:rPr lang="ru-RU" sz="2800" b="1" dirty="0">
                <a:solidFill>
                  <a:srgbClr val="0070C0"/>
                </a:solidFill>
              </a:rPr>
              <a:t> слова. Познач у них </a:t>
            </a:r>
            <a:r>
              <a:rPr lang="ru-RU" sz="2800" b="1" dirty="0" err="1">
                <a:solidFill>
                  <a:srgbClr val="0070C0"/>
                </a:solidFill>
              </a:rPr>
              <a:t>префікси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10800000">
            <a:off x="2563639" y="1303072"/>
            <a:ext cx="565344" cy="131558"/>
            <a:chOff x="7877060" y="2366745"/>
            <a:chExt cx="1847983" cy="16436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10800000" flipH="1" flipV="1">
              <a:off x="7890168" y="2531105"/>
              <a:ext cx="1834875" cy="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800000" flipH="1">
              <a:off x="7877060" y="2366745"/>
              <a:ext cx="13113" cy="16436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 rot="10800000">
            <a:off x="6738431" y="1293977"/>
            <a:ext cx="576064" cy="263608"/>
            <a:chOff x="7877060" y="2366745"/>
            <a:chExt cx="2170323" cy="182026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 rot="10800000">
            <a:off x="3859783" y="1866254"/>
            <a:ext cx="792088" cy="264858"/>
            <a:chOff x="7854754" y="2369585"/>
            <a:chExt cx="1971082" cy="91013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rot="10800000" flipH="1">
              <a:off x="7854754" y="2460598"/>
              <a:ext cx="1971082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10800000">
              <a:off x="7854754" y="2369585"/>
              <a:ext cx="0" cy="9101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 rot="10800000">
            <a:off x="7820223" y="2432489"/>
            <a:ext cx="1070976" cy="133209"/>
            <a:chOff x="7890174" y="2366745"/>
            <a:chExt cx="2157073" cy="18202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rot="10800000" flipH="1">
              <a:off x="7890174" y="2548771"/>
              <a:ext cx="2157073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47605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1408" y="405458"/>
            <a:ext cx="10629215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повідомлення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51-52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3 Будова слова\№036-Визначаю префікс у словах\2025-11-16_123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87" y="1125538"/>
            <a:ext cx="8813383" cy="344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1 УКР МОВА\1 Пономарьова\3 Будова слова\№036-Визначаю префікс у словах\2025-11-16_124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08" y="4556089"/>
            <a:ext cx="8818162" cy="85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5227" y="5426398"/>
            <a:ext cx="1088980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5113" indent="-265113">
              <a:buAutoNum type="arabicPeriod"/>
            </a:pPr>
            <a:r>
              <a:rPr lang="ru-RU" sz="2800" b="1" dirty="0"/>
              <a:t>Випиши</a:t>
            </a:r>
            <a:r>
              <a:rPr lang="ru-RU" sz="2800" b="1" dirty="0" smtClean="0"/>
              <a:t> з тексту </a:t>
            </a:r>
            <a:r>
              <a:rPr lang="ru-RU" sz="2800" b="1" dirty="0" err="1" smtClean="0"/>
              <a:t>синоніми</a:t>
            </a:r>
            <a:r>
              <a:rPr lang="ru-RU" sz="2800" b="1" dirty="0" smtClean="0"/>
              <a:t> </a:t>
            </a:r>
            <a:r>
              <a:rPr lang="ru-RU" sz="2800" b="1" dirty="0"/>
              <a:t>до слів вежа, </a:t>
            </a:r>
            <a:r>
              <a:rPr lang="ru-RU" sz="2800" b="1" dirty="0" err="1" smtClean="0"/>
              <a:t>колодязь</a:t>
            </a:r>
            <a:r>
              <a:rPr lang="ru-RU" sz="2800" b="1" dirty="0" smtClean="0"/>
              <a:t> і </a:t>
            </a:r>
            <a:r>
              <a:rPr lang="ru-RU" sz="2800" b="1" dirty="0" err="1"/>
              <a:t>познач</a:t>
            </a:r>
            <a:r>
              <a:rPr lang="ru-RU" sz="2800" b="1" dirty="0"/>
              <a:t> </a:t>
            </a:r>
            <a:r>
              <a:rPr lang="ru-RU" sz="2800" b="1" dirty="0" err="1"/>
              <a:t>корінь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265113" indent="-265113">
              <a:buAutoNum type="arabicPeriod"/>
            </a:pPr>
            <a:r>
              <a:rPr lang="ru-RU" sz="2800" b="1" dirty="0" smtClean="0"/>
              <a:t>Випиши </a:t>
            </a:r>
            <a:r>
              <a:rPr lang="ru-RU" sz="2800" b="1" dirty="0"/>
              <a:t>з тексту </a:t>
            </a:r>
            <a:r>
              <a:rPr lang="ru-RU" sz="2800" b="1" dirty="0" smtClean="0"/>
              <a:t>різні </a:t>
            </a:r>
            <a:r>
              <a:rPr lang="ru-RU" sz="2800" b="1" dirty="0" err="1"/>
              <a:t>форми</a:t>
            </a:r>
            <a:r>
              <a:rPr lang="ru-RU" sz="2800" b="1" dirty="0"/>
              <a:t> слова </a:t>
            </a:r>
            <a:r>
              <a:rPr lang="ru-RU" sz="2800" b="1" dirty="0" err="1"/>
              <a:t>башта</a:t>
            </a:r>
            <a:r>
              <a:rPr lang="ru-RU" sz="2800" b="1" dirty="0"/>
              <a:t>. Познач у них </a:t>
            </a:r>
            <a:r>
              <a:rPr lang="ru-RU" sz="2800" b="1" dirty="0" smtClean="0"/>
              <a:t>закінчення</a:t>
            </a:r>
            <a:endParaRPr lang="ru-RU" sz="28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23679" y="2844569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9503" y="4556089"/>
            <a:ext cx="1440160" cy="9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07855" y="2061642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23679" y="4077866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3689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4" y="494642"/>
            <a:ext cx="10153127" cy="1206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Склади розповідь </a:t>
            </a:r>
            <a:r>
              <a:rPr lang="uk-UA" sz="3600" b="1" dirty="0">
                <a:solidFill>
                  <a:schemeClr val="bg1"/>
                </a:solidFill>
              </a:rPr>
              <a:t>про </a:t>
            </a:r>
            <a:r>
              <a:rPr lang="uk-UA" sz="3600" b="1" dirty="0" err="1">
                <a:solidFill>
                  <a:schemeClr val="bg1"/>
                </a:solidFill>
              </a:rPr>
              <a:t>Кам’янецьку</a:t>
            </a:r>
            <a:r>
              <a:rPr lang="uk-UA" sz="3600" b="1" dirty="0">
                <a:solidFill>
                  <a:schemeClr val="bg1"/>
                </a:solidFill>
              </a:rPr>
              <a:t> фортецю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запитаннями Родзинки.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452440" y="1989097"/>
            <a:ext cx="2327224" cy="32657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79664" y="1852265"/>
            <a:ext cx="4919167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err="1" smtClean="0"/>
              <a:t>Скільки</a:t>
            </a:r>
            <a:r>
              <a:rPr lang="ru-RU" sz="3200" b="1" dirty="0" smtClean="0"/>
              <a:t> </a:t>
            </a:r>
            <a:r>
              <a:rPr lang="ru-RU" sz="3200" b="1" dirty="0" err="1"/>
              <a:t>башт</a:t>
            </a:r>
            <a:r>
              <a:rPr lang="ru-RU" sz="3200" b="1" dirty="0"/>
              <a:t> має </a:t>
            </a:r>
            <a:r>
              <a:rPr lang="ru-RU" sz="3200" b="1" dirty="0" err="1"/>
              <a:t>Кам’янецька</a:t>
            </a:r>
            <a:r>
              <a:rPr lang="ru-RU" sz="3200" b="1" dirty="0"/>
              <a:t> </a:t>
            </a:r>
            <a:r>
              <a:rPr lang="ru-RU" sz="3200" b="1" dirty="0" err="1"/>
              <a:t>фортеця</a:t>
            </a:r>
            <a:r>
              <a:rPr lang="ru-RU" sz="3200" b="1" dirty="0"/>
              <a:t>? </a:t>
            </a:r>
            <a:endParaRPr lang="ru-RU" sz="3200" b="1" dirty="0" smtClean="0"/>
          </a:p>
          <a:p>
            <a:pPr marL="514350" indent="-514350">
              <a:buAutoNum type="arabicPeriod"/>
            </a:pPr>
            <a:r>
              <a:rPr lang="ru-RU" sz="3200" b="1" dirty="0" smtClean="0"/>
              <a:t>Яка </a:t>
            </a:r>
            <a:r>
              <a:rPr lang="ru-RU" sz="3200" b="1" dirty="0"/>
              <a:t>з них </a:t>
            </a:r>
            <a:r>
              <a:rPr lang="ru-RU" sz="3200" b="1" dirty="0" err="1"/>
              <a:t>найвища</a:t>
            </a:r>
            <a:r>
              <a:rPr lang="ru-RU" sz="3200" b="1" dirty="0"/>
              <a:t>? </a:t>
            </a:r>
            <a:endParaRPr lang="ru-RU" sz="3200" b="1" dirty="0" smtClean="0"/>
          </a:p>
          <a:p>
            <a:pPr marL="514350" indent="-514350">
              <a:buAutoNum type="arabicPeriod"/>
            </a:pPr>
            <a:r>
              <a:rPr lang="ru-RU" sz="3200" b="1" dirty="0" smtClean="0"/>
              <a:t>У </a:t>
            </a:r>
            <a:r>
              <a:rPr lang="ru-RU" sz="3200" b="1" dirty="0" err="1"/>
              <a:t>якій</a:t>
            </a:r>
            <a:r>
              <a:rPr lang="ru-RU" sz="3200" b="1" dirty="0"/>
              <a:t> </a:t>
            </a:r>
            <a:r>
              <a:rPr lang="ru-RU" sz="3200" b="1" dirty="0" err="1"/>
              <a:t>башті</a:t>
            </a:r>
            <a:r>
              <a:rPr lang="ru-RU" sz="3200" b="1" dirty="0"/>
              <a:t> є </a:t>
            </a:r>
            <a:r>
              <a:rPr lang="ru-RU" sz="3200" b="1" dirty="0" err="1"/>
              <a:t>криниця</a:t>
            </a:r>
            <a:r>
              <a:rPr lang="ru-RU" sz="3200" b="1" dirty="0"/>
              <a:t>? Яка її </a:t>
            </a:r>
            <a:r>
              <a:rPr lang="ru-RU" sz="3200" b="1" dirty="0" err="1"/>
              <a:t>глибина</a:t>
            </a:r>
            <a:r>
              <a:rPr lang="ru-RU" sz="3200" b="1" dirty="0"/>
              <a:t>? </a:t>
            </a:r>
            <a:endParaRPr lang="ru-RU" sz="3200" b="1" dirty="0" smtClean="0"/>
          </a:p>
          <a:p>
            <a:pPr marL="514350" indent="-514350">
              <a:buAutoNum type="arabicPeriod"/>
            </a:pPr>
            <a:r>
              <a:rPr lang="ru-RU" sz="3200" b="1" dirty="0" smtClean="0"/>
              <a:t>Чи </a:t>
            </a:r>
            <a:r>
              <a:rPr lang="ru-RU" sz="3200" b="1" dirty="0" err="1"/>
              <a:t>хотілося</a:t>
            </a:r>
            <a:r>
              <a:rPr lang="ru-RU" sz="3200" b="1" dirty="0"/>
              <a:t> б тобі </a:t>
            </a:r>
            <a:r>
              <a:rPr lang="ru-RU" sz="3200" b="1" dirty="0" err="1"/>
              <a:t>побувати</a:t>
            </a:r>
            <a:r>
              <a:rPr lang="ru-RU" sz="3200" b="1" dirty="0"/>
              <a:t> у </a:t>
            </a:r>
            <a:r>
              <a:rPr lang="ru-RU" sz="3200" b="1" dirty="0" err="1"/>
              <a:t>фортеці</a:t>
            </a:r>
            <a:r>
              <a:rPr lang="ru-RU" sz="3200" b="1" dirty="0"/>
              <a:t>? 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Кам'янець-Подільська фортеця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23" y="1848182"/>
            <a:ext cx="3312368" cy="41338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1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9714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</a:t>
            </a:r>
            <a:r>
              <a:rPr lang="uk-UA" sz="3600" b="1" dirty="0" smtClean="0">
                <a:solidFill>
                  <a:schemeClr val="bg1"/>
                </a:solidFill>
              </a:rPr>
              <a:t>Вправа 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1 УКР МОВА\1 Пономарьова\3 Будова слова\№036-Визначаю префікс у словах\2025-11-16_125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51" y="2205658"/>
            <a:ext cx="8206216" cy="392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0151" y="1269554"/>
            <a:ext cx="920071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Прочитай </a:t>
            </a:r>
            <a:r>
              <a:rPr lang="ru-RU" sz="2800" b="1" dirty="0">
                <a:solidFill>
                  <a:srgbClr val="0070C0"/>
                </a:solidFill>
              </a:rPr>
              <a:t>легенду. </a:t>
            </a:r>
            <a:r>
              <a:rPr lang="ru-RU" sz="2800" b="1" dirty="0" smtClean="0">
                <a:solidFill>
                  <a:srgbClr val="0070C0"/>
                </a:solidFill>
              </a:rPr>
              <a:t>Випиши </a:t>
            </a:r>
            <a:r>
              <a:rPr lang="ru-RU" sz="2800" b="1" dirty="0">
                <a:solidFill>
                  <a:srgbClr val="0070C0"/>
                </a:solidFill>
              </a:rPr>
              <a:t>з неї </a:t>
            </a:r>
            <a:r>
              <a:rPr lang="ru-RU" sz="2800" b="1" dirty="0" err="1">
                <a:solidFill>
                  <a:srgbClr val="0070C0"/>
                </a:solidFill>
              </a:rPr>
              <a:t>шість</a:t>
            </a:r>
            <a:r>
              <a:rPr lang="ru-RU" sz="2800" b="1" dirty="0">
                <a:solidFill>
                  <a:srgbClr val="0070C0"/>
                </a:solidFill>
              </a:rPr>
              <a:t> слів із </a:t>
            </a:r>
            <a:r>
              <a:rPr lang="ru-RU" sz="2800" b="1" dirty="0" err="1">
                <a:solidFill>
                  <a:srgbClr val="0070C0"/>
                </a:solidFill>
              </a:rPr>
              <a:t>префіксами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err="1">
                <a:solidFill>
                  <a:srgbClr val="0070C0"/>
                </a:solidFill>
              </a:rPr>
              <a:t>Позначте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префікси</a:t>
            </a:r>
            <a:r>
              <a:rPr lang="ru-RU" sz="2800" b="1" dirty="0">
                <a:solidFill>
                  <a:srgbClr val="0070C0"/>
                </a:solidFill>
              </a:rPr>
              <a:t> у </a:t>
            </a:r>
            <a:r>
              <a:rPr lang="ru-RU" sz="2800" b="1" dirty="0" err="1">
                <a:solidFill>
                  <a:srgbClr val="0070C0"/>
                </a:solidFill>
              </a:rPr>
              <a:t>виписаних</a:t>
            </a:r>
            <a:r>
              <a:rPr lang="ru-RU" sz="2800" b="1" dirty="0">
                <a:solidFill>
                  <a:srgbClr val="0070C0"/>
                </a:solidFill>
              </a:rPr>
              <a:t> словах.</a:t>
            </a: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466" y="1841900"/>
            <a:ext cx="2312939" cy="231293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73947" y="1323388"/>
            <a:ext cx="8787291" cy="5942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Обери </a:t>
            </a:r>
            <a:r>
              <a:rPr lang="uk-UA" sz="2800" b="1" dirty="0" err="1" smtClean="0">
                <a:solidFill>
                  <a:srgbClr val="0070C0"/>
                </a:solidFill>
              </a:rPr>
              <a:t>смайл</a:t>
            </a:r>
            <a:r>
              <a:rPr lang="uk-UA" sz="2800" b="1" dirty="0" smtClean="0">
                <a:solidFill>
                  <a:srgbClr val="0070C0"/>
                </a:solidFill>
              </a:rPr>
              <a:t>, яким визначиш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86530" y="4611011"/>
            <a:ext cx="2502086" cy="11904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650320"/>
            <a:ext cx="2230119" cy="11237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622984"/>
            <a:ext cx="2371794" cy="1299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7" y="2241049"/>
            <a:ext cx="2716342" cy="210633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94" y="2241048"/>
            <a:ext cx="2349313" cy="210633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1361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19" y="2292507"/>
            <a:ext cx="2104474" cy="210633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650320"/>
            <a:ext cx="2371794" cy="1299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87575" y="2133650"/>
            <a:ext cx="7696736" cy="1756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marL="265113" lvl="0" indent="-265113">
              <a:buFontTx/>
              <a:buChar char="-"/>
            </a:pPr>
            <a:r>
              <a:rPr lang="uk-UA" sz="3200" b="1" dirty="0" smtClean="0">
                <a:solidFill>
                  <a:schemeClr val="bg1"/>
                </a:solidFill>
              </a:rPr>
              <a:t>Яку тему вивчали </a:t>
            </a:r>
            <a:r>
              <a:rPr lang="uk-UA" sz="3200" b="1" dirty="0">
                <a:solidFill>
                  <a:schemeClr val="bg1"/>
                </a:solidFill>
              </a:rPr>
              <a:t>на </a:t>
            </a:r>
            <a:r>
              <a:rPr lang="uk-UA" sz="3200" b="1" dirty="0" smtClean="0">
                <a:solidFill>
                  <a:schemeClr val="bg1"/>
                </a:solidFill>
              </a:rPr>
              <a:t>уроці?</a:t>
            </a:r>
          </a:p>
          <a:p>
            <a:pPr marL="265113" lvl="0" indent="-265113">
              <a:buFontTx/>
              <a:buChar char="-"/>
            </a:pPr>
            <a:r>
              <a:rPr lang="ru-RU" sz="3200" b="1" dirty="0" smtClean="0"/>
              <a:t>Що таке </a:t>
            </a:r>
            <a:r>
              <a:rPr lang="ru-RU" sz="3200" b="1" dirty="0" err="1" smtClean="0"/>
              <a:t>префікс</a:t>
            </a:r>
            <a:r>
              <a:rPr lang="ru-RU" sz="3200" b="1" dirty="0" smtClean="0"/>
              <a:t>?</a:t>
            </a:r>
          </a:p>
          <a:p>
            <a:pPr marL="265113" lvl="0" indent="-265113">
              <a:buFontTx/>
              <a:buChar char="-"/>
            </a:pPr>
            <a:r>
              <a:rPr lang="uk-UA" sz="3200" b="1" dirty="0" smtClean="0"/>
              <a:t>Про яку історичну фортецю дізналися?</a:t>
            </a:r>
          </a:p>
        </p:txBody>
      </p:sp>
    </p:spTree>
    <p:extLst>
      <p:ext uri="{BB962C8B-B14F-4D97-AF65-F5344CB8AC3E}">
        <p14:creationId xmlns:p14="http://schemas.microsoft.com/office/powerpoint/2010/main" val="189946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4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379217" y="1413570"/>
            <a:ext cx="7393324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Назви три свої найгарніші риси характеру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907455" y="520960"/>
            <a:ext cx="10297144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«Самореклама»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7550579" y="1901938"/>
            <a:ext cx="2385405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Чесний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706727" y="1936600"/>
            <a:ext cx="2457414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Щирий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161854" y="1922716"/>
            <a:ext cx="2355209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Веселий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4517063" y="3668481"/>
            <a:ext cx="2764267" cy="858857"/>
          </a:xfrm>
          <a:prstGeom prst="horizontalScrol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Спокійний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1699543" y="3677785"/>
            <a:ext cx="2400420" cy="858857"/>
          </a:xfrm>
          <a:prstGeom prst="horizontalScroll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Скромний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4731550" y="2757544"/>
            <a:ext cx="2456059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Модний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3083968" y="4644238"/>
            <a:ext cx="3422081" cy="858857"/>
          </a:xfrm>
          <a:prstGeom prst="horizontalScroll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Справедливий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1267495" y="2781573"/>
            <a:ext cx="2402663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Добрий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7748215" y="3667431"/>
            <a:ext cx="2692795" cy="858857"/>
          </a:xfrm>
          <a:prstGeom prst="horizontalScroll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Старанний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8141021" y="2757543"/>
            <a:ext cx="2601430" cy="858857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Мудрий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6884119" y="4644239"/>
            <a:ext cx="3718327" cy="85885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Відповідальний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Картинки до тестів\Людина\олівець з указкою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8" y="4407587"/>
            <a:ext cx="2193407" cy="21722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936" y="4175482"/>
            <a:ext cx="2016224" cy="201622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3 клас\01 УКР МОВА\1 Пономарьова\3 Будова слова\№035-Розрізняю спільнокореневі слова\2025-11-04_221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96" y="1341562"/>
            <a:ext cx="9815171" cy="27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14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9746" y="1341562"/>
            <a:ext cx="4392488" cy="6174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Який розділ вивчаємо?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4315" y="1341562"/>
            <a:ext cx="2922292" cy="6174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Будова слова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0624" y="2061642"/>
            <a:ext cx="5439699" cy="627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Які частини слова вивчили?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6141" y="2763931"/>
            <a:ext cx="4399583" cy="593856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Що таке корінь слова?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00490" y="2061642"/>
            <a:ext cx="5004109" cy="627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Корінь, закінчення, основа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25630" y="3429793"/>
            <a:ext cx="4077443" cy="996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Які слова називають спорідненими?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1733" y="5078368"/>
            <a:ext cx="4488256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Що таке основа слова?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25630" y="4433981"/>
            <a:ext cx="5078369" cy="62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Що таке закінчення </a:t>
            </a:r>
            <a:r>
              <a:rPr lang="uk-UA" sz="3200" b="1" dirty="0" smtClean="0">
                <a:solidFill>
                  <a:schemeClr val="bg1"/>
                </a:solidFill>
              </a:rPr>
              <a:t>слова?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F0B124A-4453-4F30-9D91-5F91EEFA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32" y="477466"/>
            <a:ext cx="10768291" cy="704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Перевір себе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803073" y="2763929"/>
            <a:ext cx="6984776" cy="59385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Це спільна частина споріднених слів?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48266" y="3429792"/>
            <a:ext cx="5497776" cy="996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Це слова, що мають спільну частину й спільне значення?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12234" y="5078368"/>
            <a:ext cx="5748349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Частина слова без закінчення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803999" y="4450216"/>
            <a:ext cx="4622925" cy="62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Це змінна частина </a:t>
            </a:r>
            <a:r>
              <a:rPr lang="uk-UA" sz="3200" b="1" dirty="0">
                <a:solidFill>
                  <a:schemeClr val="bg1"/>
                </a:solidFill>
              </a:rPr>
              <a:t>слова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295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9746" y="1341562"/>
            <a:ext cx="4812246" cy="6174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Визнач закінчення в словах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948015" y="1197546"/>
            <a:ext cx="5400599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Дружба, дружби, у дружбі, дружбу, дружбою.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F0B124A-4453-4F30-9D91-5F91EEFA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05" y="477466"/>
            <a:ext cx="10504637" cy="704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Перевір себе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803999" y="2389145"/>
            <a:ext cx="5544615" cy="5938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Ліс, небо, ґрунт, море, океан.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64193" y="3147531"/>
            <a:ext cx="5497776" cy="10801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Хмара –</a:t>
            </a:r>
          </a:p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864193" y="4365898"/>
            <a:ext cx="5484421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Сні</a:t>
            </a:r>
            <a:r>
              <a:rPr lang="uk-UA" sz="3200" b="1" dirty="0" smtClean="0">
                <a:solidFill>
                  <a:srgbClr val="FFFF00"/>
                </a:solidFill>
              </a:rPr>
              <a:t>г</a:t>
            </a:r>
            <a:r>
              <a:rPr lang="uk-UA" sz="3200" b="1" dirty="0" smtClean="0">
                <a:solidFill>
                  <a:schemeClr val="bg1"/>
                </a:solidFill>
              </a:rPr>
              <a:t>, сні</a:t>
            </a:r>
            <a:r>
              <a:rPr lang="uk-UA" sz="3200" b="1" dirty="0" smtClean="0">
                <a:solidFill>
                  <a:srgbClr val="FFFF00"/>
                </a:solidFill>
              </a:rPr>
              <a:t>г</a:t>
            </a:r>
            <a:r>
              <a:rPr lang="uk-UA" sz="3200" b="1" dirty="0" smtClean="0">
                <a:solidFill>
                  <a:schemeClr val="bg1"/>
                </a:solidFill>
              </a:rPr>
              <a:t>ом, </a:t>
            </a:r>
            <a:r>
              <a:rPr lang="uk-UA" sz="3200" b="1" dirty="0">
                <a:solidFill>
                  <a:schemeClr val="bg1"/>
                </a:solidFill>
              </a:rPr>
              <a:t>сні</a:t>
            </a:r>
            <a:r>
              <a:rPr lang="uk-UA" sz="3200" b="1" dirty="0">
                <a:solidFill>
                  <a:srgbClr val="FFFF00"/>
                </a:solidFill>
              </a:rPr>
              <a:t>ж</a:t>
            </a:r>
            <a:r>
              <a:rPr lang="uk-UA" sz="3200" b="1" dirty="0">
                <a:solidFill>
                  <a:schemeClr val="bg1"/>
                </a:solidFill>
              </a:rPr>
              <a:t>ний, </a:t>
            </a:r>
            <a:r>
              <a:rPr lang="uk-UA" sz="3200" b="1" dirty="0" smtClean="0">
                <a:solidFill>
                  <a:schemeClr val="bg1"/>
                </a:solidFill>
              </a:rPr>
              <a:t>сні</a:t>
            </a:r>
            <a:r>
              <a:rPr lang="uk-UA" sz="3200" b="1" dirty="0" smtClean="0">
                <a:solidFill>
                  <a:srgbClr val="FFFF00"/>
                </a:solidFill>
              </a:rPr>
              <a:t>г</a:t>
            </a:r>
            <a:r>
              <a:rPr lang="uk-UA" sz="3200" b="1" dirty="0" smtClean="0">
                <a:solidFill>
                  <a:schemeClr val="bg1"/>
                </a:solidFill>
              </a:rPr>
              <a:t>у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 сні</a:t>
            </a:r>
            <a:r>
              <a:rPr lang="uk-UA" sz="3200" b="1" dirty="0" smtClean="0">
                <a:solidFill>
                  <a:srgbClr val="FFFF00"/>
                </a:solidFill>
              </a:rPr>
              <a:t>ж</a:t>
            </a:r>
            <a:r>
              <a:rPr lang="uk-UA" sz="3200" b="1" dirty="0" smtClean="0">
                <a:solidFill>
                  <a:schemeClr val="bg1"/>
                </a:solidFill>
              </a:rPr>
              <a:t>инка, сні</a:t>
            </a:r>
            <a:r>
              <a:rPr lang="uk-UA" sz="3200" b="1" dirty="0" smtClean="0">
                <a:solidFill>
                  <a:srgbClr val="FFFF00"/>
                </a:solidFill>
              </a:rPr>
              <a:t>г</a:t>
            </a:r>
            <a:r>
              <a:rPr lang="uk-UA" sz="3200" b="1" dirty="0" smtClean="0">
                <a:solidFill>
                  <a:schemeClr val="bg1"/>
                </a:solidFill>
              </a:rPr>
              <a:t>и, сн</a:t>
            </a:r>
            <a:r>
              <a:rPr lang="uk-UA" sz="3200" b="1" dirty="0" smtClean="0">
                <a:solidFill>
                  <a:srgbClr val="FFFF00"/>
                </a:solidFill>
              </a:rPr>
              <a:t>іг</a:t>
            </a:r>
            <a:r>
              <a:rPr lang="uk-UA" sz="3200" b="1" dirty="0" smtClean="0">
                <a:solidFill>
                  <a:schemeClr val="bg1"/>
                </a:solidFill>
              </a:rPr>
              <a:t>овик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37977" y="2133650"/>
            <a:ext cx="4775784" cy="8384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Вибери слова з нульовим значенням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30580" y="3141762"/>
            <a:ext cx="4775784" cy="8384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Добери три спільнокореневі до </a:t>
            </a:r>
            <a:r>
              <a:rPr lang="uk-UA" sz="2800" b="1" dirty="0">
                <a:solidFill>
                  <a:srgbClr val="0070C0"/>
                </a:solidFill>
              </a:rPr>
              <a:t>слова. </a:t>
            </a:r>
            <a:r>
              <a:rPr lang="uk-UA" sz="2800" b="1">
                <a:solidFill>
                  <a:srgbClr val="0070C0"/>
                </a:solidFill>
              </a:rPr>
              <a:t>Назви корінь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316167" y="3069754"/>
            <a:ext cx="1698592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х</a:t>
            </a:r>
            <a:r>
              <a:rPr lang="uk-UA" sz="3200" b="1" dirty="0" smtClean="0">
                <a:solidFill>
                  <a:schemeClr val="bg1"/>
                </a:solidFill>
              </a:rPr>
              <a:t>марка,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900343" y="3069754"/>
            <a:ext cx="1988617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хмарний,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100143" y="3507570"/>
            <a:ext cx="2520280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хмаритися,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956208" y="4132564"/>
            <a:ext cx="4775784" cy="14574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Об’єднай подані слова у дві групи: </a:t>
            </a:r>
            <a:r>
              <a:rPr lang="uk-UA" sz="2800" b="1" dirty="0" smtClean="0">
                <a:solidFill>
                  <a:srgbClr val="FF0000"/>
                </a:solidFill>
              </a:rPr>
              <a:t>спільнокореневі слова </a:t>
            </a:r>
            <a:r>
              <a:rPr lang="uk-UA" sz="2800" b="1" dirty="0" smtClean="0">
                <a:solidFill>
                  <a:srgbClr val="0070C0"/>
                </a:solidFill>
              </a:rPr>
              <a:t>і </a:t>
            </a:r>
            <a:r>
              <a:rPr lang="uk-UA" sz="2800" b="1" dirty="0" smtClean="0">
                <a:solidFill>
                  <a:srgbClr val="00B050"/>
                </a:solidFill>
              </a:rPr>
              <a:t>форми одного слова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308055" y="4941962"/>
            <a:ext cx="648072" cy="2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487691" y="4976383"/>
            <a:ext cx="1567785" cy="2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506996" y="5440666"/>
            <a:ext cx="1658467" cy="2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9271583" y="5416269"/>
            <a:ext cx="1584176" cy="2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294797" y="5013970"/>
            <a:ext cx="648072" cy="25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7180535" y="4982446"/>
            <a:ext cx="1143744" cy="25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110675" y="4979032"/>
            <a:ext cx="80589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307590" y="5416269"/>
            <a:ext cx="85516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0332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9569" y="1413570"/>
            <a:ext cx="6094590" cy="20621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побуваємо </a:t>
            </a:r>
            <a:r>
              <a:rPr lang="uk-UA" sz="3200" b="1" dirty="0" smtClean="0">
                <a:solidFill>
                  <a:srgbClr val="0070C0"/>
                </a:solidFill>
              </a:rPr>
              <a:t>в </a:t>
            </a:r>
            <a:r>
              <a:rPr lang="uk-UA" sz="3200" b="1" dirty="0" err="1">
                <a:solidFill>
                  <a:srgbClr val="0070C0"/>
                </a:solidFill>
              </a:rPr>
              <a:t>Кам'янецькій</a:t>
            </a:r>
            <a:r>
              <a:rPr lang="uk-UA" sz="3200" b="1" dirty="0">
                <a:solidFill>
                  <a:srgbClr val="0070C0"/>
                </a:solidFill>
              </a:rPr>
              <a:t> фортеці</a:t>
            </a:r>
            <a:r>
              <a:rPr lang="uk-UA" sz="3200" b="1" dirty="0" smtClean="0">
                <a:solidFill>
                  <a:srgbClr val="0070C0"/>
                </a:solidFill>
              </a:rPr>
              <a:t>.</a:t>
            </a:r>
            <a:endParaRPr lang="uk-UA" sz="3200" b="1" dirty="0">
              <a:solidFill>
                <a:srgbClr val="0070C0"/>
              </a:solidFill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 Будемо вчитися визначати префікс у словах.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2" y="1413570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м'янець-Подільська фортеця | Хмельницька область | EtnoSvi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3" b="6721"/>
          <a:stretch/>
        </p:blipFill>
        <p:spPr bwMode="auto">
          <a:xfrm>
            <a:off x="5577912" y="3475673"/>
            <a:ext cx="4534365" cy="25881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876007" y="6063774"/>
            <a:ext cx="4176464" cy="466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70C0"/>
                </a:solidFill>
              </a:rPr>
              <a:t>Замок в </a:t>
            </a:r>
            <a:r>
              <a:rPr lang="ru-RU" sz="2400" b="1" dirty="0" err="1" smtClean="0">
                <a:solidFill>
                  <a:srgbClr val="0070C0"/>
                </a:solidFill>
              </a:rPr>
              <a:t>Кам’янці-Подільську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619422" y="1240237"/>
            <a:ext cx="10945217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60" y="2021138"/>
            <a:ext cx="4537688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41283" y="-745347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690835" y="1578605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80103" y="1557586"/>
            <a:ext cx="578025" cy="72176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272032" y="4449916"/>
            <a:ext cx="7271555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і запиши словосполучення.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Скільки звуків позначає буква </a:t>
            </a:r>
            <a:r>
              <a:rPr lang="uk-UA" sz="2800" b="1" dirty="0" smtClean="0">
                <a:solidFill>
                  <a:srgbClr val="FFFF00"/>
                </a:solidFill>
              </a:rPr>
              <a:t>«я»</a:t>
            </a:r>
            <a:r>
              <a:rPr lang="uk-UA" sz="2800" b="1" dirty="0" smtClean="0">
                <a:solidFill>
                  <a:schemeClr val="bg1"/>
                </a:solidFill>
              </a:rPr>
              <a:t> в них? </a:t>
            </a:r>
          </a:p>
        </p:txBody>
      </p:sp>
      <p:pic>
        <p:nvPicPr>
          <p:cNvPr id="3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44" y="1223577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66462" r="33551" b="20204"/>
          <a:stretch/>
        </p:blipFill>
        <p:spPr>
          <a:xfrm>
            <a:off x="5371951" y="1616812"/>
            <a:ext cx="2441704" cy="87687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76273" y="574332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Диагональная полоса 2"/>
          <p:cNvSpPr/>
          <p:nvPr/>
        </p:nvSpPr>
        <p:spPr>
          <a:xfrm rot="19417266">
            <a:off x="4046820" y="3523042"/>
            <a:ext cx="164526" cy="107115"/>
          </a:xfrm>
          <a:prstGeom prst="diagStrip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35" y="3293390"/>
            <a:ext cx="3590855" cy="10729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03" y="3293390"/>
            <a:ext cx="2554445" cy="1268078"/>
          </a:xfrm>
          <a:prstGeom prst="rect">
            <a:avLst/>
          </a:prstGeom>
        </p:spPr>
      </p:pic>
      <p:sp>
        <p:nvSpPr>
          <p:cNvPr id="29" name="Диагональная полоса 28"/>
          <p:cNvSpPr/>
          <p:nvPr/>
        </p:nvSpPr>
        <p:spPr>
          <a:xfrm rot="19417266">
            <a:off x="7320540" y="3523043"/>
            <a:ext cx="164526" cy="107115"/>
          </a:xfrm>
          <a:prstGeom prst="diagStrip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244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218" y="494642"/>
            <a:ext cx="9933770" cy="7749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Випиши групи споріднених </a:t>
            </a:r>
            <a:r>
              <a:rPr lang="uk-UA" sz="4000" b="1" dirty="0" smtClean="0">
                <a:solidFill>
                  <a:schemeClr val="bg1"/>
                </a:solidFill>
              </a:rPr>
              <a:t>слів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64352" y="2061642"/>
            <a:ext cx="2007732" cy="2817427"/>
          </a:xfrm>
          <a:prstGeom prst="rect">
            <a:avLst/>
          </a:prstGeom>
        </p:spPr>
      </p:pic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84809" y="1351084"/>
            <a:ext cx="3569702" cy="5900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Познач у них корінь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95887" y="1351084"/>
            <a:ext cx="621484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Перехід, злазити, похід, вилазити, вхід, пролазити.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6921" y="1415311"/>
            <a:ext cx="468052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Перехід, похід, вхід.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5887" y="2133650"/>
            <a:ext cx="639374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Злазити, вилазити, пролазити.</a:t>
            </a:r>
          </a:p>
        </p:txBody>
      </p:sp>
      <p:sp>
        <p:nvSpPr>
          <p:cNvPr id="11" name="Арка 10"/>
          <p:cNvSpPr/>
          <p:nvPr/>
        </p:nvSpPr>
        <p:spPr>
          <a:xfrm>
            <a:off x="6088572" y="1525606"/>
            <a:ext cx="619097" cy="120521"/>
          </a:xfrm>
          <a:prstGeom prst="blockArc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7472890" y="1501410"/>
            <a:ext cx="619097" cy="120521"/>
          </a:xfrm>
          <a:prstGeom prst="blockArc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8540303" y="1525606"/>
            <a:ext cx="619097" cy="120521"/>
          </a:xfrm>
          <a:prstGeom prst="blockArc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5260488" y="2277666"/>
            <a:ext cx="619097" cy="120521"/>
          </a:xfrm>
          <a:prstGeom prst="blockArc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7284211" y="2277666"/>
            <a:ext cx="619097" cy="120521"/>
          </a:xfrm>
          <a:prstGeom prst="blockArc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9570642" y="2277666"/>
            <a:ext cx="619097" cy="120521"/>
          </a:xfrm>
          <a:prstGeom prst="blockArc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2085" y="2925738"/>
            <a:ext cx="911754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Проведи дослідження!</a:t>
            </a:r>
            <a:endParaRPr lang="ru-RU" sz="3200" b="1" dirty="0">
              <a:solidFill>
                <a:srgbClr val="FFFF00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1. </a:t>
            </a:r>
            <a:r>
              <a:rPr lang="uk-UA" sz="3200" b="1" dirty="0">
                <a:solidFill>
                  <a:schemeClr val="bg1"/>
                </a:solidFill>
              </a:rPr>
              <a:t>Прочитай у словах ту частину, яка стоїть перед коренем.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2. Познач цю частину слова значком</a:t>
            </a:r>
            <a:r>
              <a:rPr lang="uk-UA" sz="3200" b="1" dirty="0" smtClean="0">
                <a:solidFill>
                  <a:schemeClr val="bg1"/>
                </a:solidFill>
              </a:rPr>
              <a:t>: </a:t>
            </a:r>
            <a:r>
              <a:rPr lang="uk-UA" sz="3200" b="1" i="1" dirty="0" smtClean="0">
                <a:solidFill>
                  <a:schemeClr val="bg1"/>
                </a:solidFill>
              </a:rPr>
              <a:t>розмова</a:t>
            </a:r>
            <a:r>
              <a:rPr lang="uk-UA" sz="3200" b="1" i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3. Ця частина слова називається префіксом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    Прочитай правило про </a:t>
            </a:r>
            <a:r>
              <a:rPr lang="uk-UA" sz="3200" b="1" dirty="0">
                <a:solidFill>
                  <a:schemeClr val="bg1"/>
                </a:solidFill>
              </a:rPr>
              <a:t>префікс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8" name="Группа 17"/>
          <p:cNvGrpSpPr/>
          <p:nvPr/>
        </p:nvGrpSpPr>
        <p:grpSpPr>
          <a:xfrm rot="10800000">
            <a:off x="8727049" y="4480916"/>
            <a:ext cx="751709" cy="131561"/>
            <a:chOff x="7877060" y="2366745"/>
            <a:chExt cx="2170323" cy="18202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 rot="10800000">
            <a:off x="5155927" y="1446615"/>
            <a:ext cx="936104" cy="199511"/>
            <a:chOff x="7877060" y="2366745"/>
            <a:chExt cx="2170323" cy="18202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 rot="10800000">
            <a:off x="6997105" y="1501410"/>
            <a:ext cx="468052" cy="220276"/>
            <a:chOff x="7877060" y="2366745"/>
            <a:chExt cx="2170323" cy="182026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 rot="10800000">
            <a:off x="8252271" y="1501409"/>
            <a:ext cx="288032" cy="137772"/>
            <a:chOff x="7877060" y="2366745"/>
            <a:chExt cx="2170323" cy="182026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 rot="10800000">
            <a:off x="4826921" y="2118271"/>
            <a:ext cx="418744" cy="305200"/>
            <a:chOff x="7877060" y="2366745"/>
            <a:chExt cx="2170323" cy="182026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 rot="10800000">
            <a:off x="6707669" y="2201080"/>
            <a:ext cx="576542" cy="237225"/>
            <a:chOff x="7877060" y="2366745"/>
            <a:chExt cx="2170323" cy="156118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10800000">
              <a:off x="7890175" y="2366745"/>
              <a:ext cx="0" cy="13776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 rot="10800000">
            <a:off x="8727049" y="2161708"/>
            <a:ext cx="824712" cy="389704"/>
            <a:chOff x="7877060" y="2366745"/>
            <a:chExt cx="2170323" cy="182026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91713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18312" y="1348684"/>
            <a:ext cx="695506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Частина </a:t>
            </a:r>
            <a:r>
              <a:rPr lang="uk-UA" sz="3600" b="1" dirty="0">
                <a:solidFill>
                  <a:schemeClr val="bg1"/>
                </a:solidFill>
              </a:rPr>
              <a:t>слова, що стоїть </a:t>
            </a:r>
            <a:r>
              <a:rPr lang="uk-UA" sz="3600" b="1" dirty="0">
                <a:solidFill>
                  <a:srgbClr val="FFFF00"/>
                </a:solidFill>
              </a:rPr>
              <a:t>перед коренем</a:t>
            </a:r>
            <a:r>
              <a:rPr lang="uk-UA" sz="3600" b="1" dirty="0">
                <a:solidFill>
                  <a:schemeClr val="bg1"/>
                </a:solidFill>
              </a:rPr>
              <a:t>, називається </a:t>
            </a:r>
            <a:r>
              <a:rPr lang="uk-UA" sz="3600" b="1" dirty="0">
                <a:solidFill>
                  <a:srgbClr val="FFFF00"/>
                </a:solidFill>
              </a:rPr>
              <a:t>префіксом</a:t>
            </a:r>
            <a:r>
              <a:rPr lang="uk-UA" sz="3600" b="1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Префікс позначаємо так: </a:t>
            </a:r>
            <a:r>
              <a:rPr lang="uk-UA" sz="3600" b="1" i="1" dirty="0">
                <a:solidFill>
                  <a:schemeClr val="bg1"/>
                </a:solidFill>
              </a:rPr>
              <a:t>прикраса, безмежний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8200" name="Picture 8" descr="Восклицательный знак шаржа иллюстрация вектора. иллюстрации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154" l="3688" r="85575">
                        <a14:foregroundMark x1="60304" y1="21538" x2="60304" y2="21538"/>
                        <a14:foregroundMark x1="53145" y1="21308" x2="53145" y2="21308"/>
                        <a14:foregroundMark x1="58677" y1="28692" x2="58677" y2="28692"/>
                        <a14:foregroundMark x1="62256" y1="28231" x2="62256" y2="28231"/>
                        <a14:foregroundMark x1="51410" y1="30462" x2="51410" y2="30462"/>
                        <a14:foregroundMark x1="20499" y1="24538" x2="20499" y2="24538"/>
                        <a14:foregroundMark x1="17462" y1="13615" x2="17462" y2="13615"/>
                        <a14:foregroundMark x1="18221" y1="27692" x2="18221" y2="27692"/>
                        <a14:foregroundMark x1="10412" y1="22769" x2="10412" y2="22769"/>
                        <a14:foregroundMark x1="69523" y1="56385" x2="69523" y2="56385"/>
                        <a14:foregroundMark x1="74512" y1="55154" x2="74512" y2="55154"/>
                        <a14:foregroundMark x1="48373" y1="85308" x2="48373" y2="85308"/>
                        <a14:foregroundMark x1="71475" y1="61615" x2="71475" y2="61615"/>
                        <a14:foregroundMark x1="51410" y1="23538" x2="51410" y2="23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91"/>
          <a:stretch/>
        </p:blipFill>
        <p:spPr bwMode="auto">
          <a:xfrm flipH="1">
            <a:off x="1195487" y="1340275"/>
            <a:ext cx="2555207" cy="32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 rot="10800000">
            <a:off x="5204387" y="3147458"/>
            <a:ext cx="751220" cy="131591"/>
            <a:chOff x="7877060" y="2366745"/>
            <a:chExt cx="2170323" cy="18202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 rot="10800000">
            <a:off x="7238853" y="3141762"/>
            <a:ext cx="751220" cy="131591"/>
            <a:chOff x="7877060" y="2366745"/>
            <a:chExt cx="2170323" cy="182026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7877060" y="2511847"/>
              <a:ext cx="2170323" cy="110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Арка 23"/>
          <p:cNvSpPr/>
          <p:nvPr/>
        </p:nvSpPr>
        <p:spPr>
          <a:xfrm>
            <a:off x="6040259" y="3141762"/>
            <a:ext cx="815330" cy="131592"/>
          </a:xfrm>
          <a:prstGeom prst="blockArc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>
            <a:off x="8036247" y="3141762"/>
            <a:ext cx="815330" cy="131592"/>
          </a:xfrm>
          <a:prstGeom prst="blockArc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68218" y="494642"/>
            <a:ext cx="9933770" cy="7749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Запам’ятай!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4384</TotalTime>
  <Words>510</Words>
  <Application>Microsoft Office PowerPoint</Application>
  <PresentationFormat>Произвольный</PresentationFormat>
  <Paragraphs>110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Визначаю префікс у словах </vt:lpstr>
      <vt:lpstr>Презентация PowerPoint</vt:lpstr>
      <vt:lpstr>Презентация PowerPoint</vt:lpstr>
      <vt:lpstr>Перевір себе</vt:lpstr>
      <vt:lpstr>Перевір себе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341</cp:revision>
  <dcterms:created xsi:type="dcterms:W3CDTF">2025-08-27T14:01:18Z</dcterms:created>
  <dcterms:modified xsi:type="dcterms:W3CDTF">2025-11-16T11:54:45Z</dcterms:modified>
</cp:coreProperties>
</file>