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2" r:id="rId2"/>
    <p:sldId id="475" r:id="rId3"/>
    <p:sldId id="515" r:id="rId4"/>
    <p:sldId id="326" r:id="rId5"/>
    <p:sldId id="499" r:id="rId6"/>
    <p:sldId id="514" r:id="rId7"/>
    <p:sldId id="504" r:id="rId8"/>
    <p:sldId id="509" r:id="rId9"/>
    <p:sldId id="511" r:id="rId10"/>
    <p:sldId id="495" r:id="rId11"/>
    <p:sldId id="496" r:id="rId12"/>
    <p:sldId id="503" r:id="rId13"/>
    <p:sldId id="500" r:id="rId14"/>
    <p:sldId id="512" r:id="rId15"/>
    <p:sldId id="505" r:id="rId16"/>
    <p:sldId id="513" r:id="rId17"/>
    <p:sldId id="507" r:id="rId18"/>
    <p:sldId id="432" r:id="rId19"/>
    <p:sldId id="433" r:id="rId2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36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909514"/>
            <a:ext cx="9289032" cy="21452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Краса природи у її різноманітності. Вступ до розділу.  В. Сухомлинський «Сонячний день узимку».             </a:t>
            </a:r>
            <a:endParaRPr lang="uk-UA" sz="4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460183" y="4149874"/>
            <a:ext cx="3240360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4.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Здійсниться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все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37-38</a:t>
            </a:r>
          </a:p>
        </p:txBody>
      </p:sp>
      <p:pic>
        <p:nvPicPr>
          <p:cNvPr id="2050" name="Picture 2" descr="D:\3 клас\02 ЧИТАННЯ\1 Савченко уроки\4 Здійсниться все\№037-038-В. Сухомлинський «Сонячний день узимку». Л. Костенко «Синички на снігу»\2025-11-16_200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967170"/>
            <a:ext cx="2808312" cy="191935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1482" y="1197546"/>
            <a:ext cx="5119472" cy="30645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zh-CN" sz="3200" b="1" dirty="0" smtClean="0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Прийшла </a:t>
            </a:r>
            <a:r>
              <a:rPr lang="uk-UA" altLang="zh-CN" sz="3200" b="1" dirty="0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до нас бабуся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zh-CN" sz="3200" b="1" dirty="0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У білому кожусі</a:t>
            </a:r>
            <a:endParaRPr lang="ru-RU" altLang="zh-CN" sz="3200" b="1" dirty="0">
              <a:solidFill>
                <a:schemeClr val="bg1"/>
              </a:solidFill>
              <a:ea typeface="NSimSun" pitchFamily="49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200" b="1" dirty="0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Поля </a:t>
            </a:r>
            <a:r>
              <a:rPr lang="ru-RU" altLang="zh-CN" sz="3200" b="1" dirty="0" err="1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причепурила</a:t>
            </a:r>
            <a:r>
              <a:rPr lang="ru-RU" altLang="zh-CN" sz="3200" b="1" dirty="0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 –</a:t>
            </a:r>
            <a:endParaRPr lang="ru-RU" altLang="zh-CN" sz="3200" b="1" dirty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200" b="1" dirty="0" err="1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Пухнастим</a:t>
            </a:r>
            <a:r>
              <a:rPr lang="ru-RU" altLang="zh-CN" sz="3200" b="1" dirty="0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снігом</a:t>
            </a:r>
            <a:r>
              <a:rPr lang="ru-RU" altLang="zh-CN" sz="3200" b="1" dirty="0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вкрила</a:t>
            </a:r>
            <a:r>
              <a:rPr lang="ru-RU" altLang="zh-CN" sz="3200" b="1" dirty="0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.</a:t>
            </a:r>
            <a:endParaRPr lang="ru-RU" altLang="zh-CN" sz="3200" b="1" dirty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200" b="1" dirty="0" err="1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Відгадайте</a:t>
            </a:r>
            <a:r>
              <a:rPr lang="ru-RU" altLang="zh-CN" sz="3200" b="1" dirty="0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, </a:t>
            </a:r>
            <a:r>
              <a:rPr lang="ru-RU" altLang="zh-CN" sz="3200" b="1" dirty="0" err="1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хто</a:t>
            </a:r>
            <a:r>
              <a:rPr lang="ru-RU" altLang="zh-CN" sz="3200" b="1" dirty="0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 вона,</a:t>
            </a:r>
            <a:endParaRPr lang="ru-RU" altLang="zh-CN" sz="3200" b="1" dirty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200" b="1" dirty="0" err="1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Ця</a:t>
            </a:r>
            <a:r>
              <a:rPr lang="ru-RU" altLang="zh-CN" sz="3200" b="1" dirty="0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 бабуся </a:t>
            </a:r>
            <a:r>
              <a:rPr lang="ru-RU" altLang="zh-CN" sz="3200" b="1" dirty="0" err="1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чепурна</a:t>
            </a:r>
            <a:r>
              <a:rPr lang="ru-RU" altLang="zh-CN" sz="3200" b="1" dirty="0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?</a:t>
            </a:r>
            <a:endParaRPr lang="ru-RU" altLang="zh-CN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0562" y="3642180"/>
            <a:ext cx="1141480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200" b="1" dirty="0" smtClean="0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Зима</a:t>
            </a:r>
            <a:endParaRPr lang="ru-RU" altLang="zh-CN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9F1A0D2-DCC3-4D3B-9D95-AF0B1499BB60}"/>
              </a:ext>
            </a:extLst>
          </p:cNvPr>
          <p:cNvSpPr txBox="1">
            <a:spLocks/>
          </p:cNvSpPr>
          <p:nvPr/>
        </p:nvSpPr>
        <p:spPr>
          <a:xfrm>
            <a:off x="985019" y="405458"/>
            <a:ext cx="10081120" cy="705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cs typeface="Times New Roman" panose="02020603050405020304" pitchFamily="18" charset="0"/>
              </a:rPr>
              <a:t>Відгадайте загадки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Малюнки про зиму або як намалювати зимовий пейз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00" y="1246412"/>
            <a:ext cx="5111518" cy="298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5447" y="4262078"/>
            <a:ext cx="5155507" cy="22236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Жовтогруді щебетушки 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 чорні капелюшки,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Сірі лапки, білі щічки,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 їх ...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050" b="1" dirty="0" smtClean="0">
              <a:solidFill>
                <a:schemeClr val="bg1"/>
              </a:solidFill>
            </a:endParaRPr>
          </a:p>
        </p:txBody>
      </p:sp>
      <p:pic>
        <p:nvPicPr>
          <p:cNvPr id="9" name="Picture 2" descr="Синица — птица. Описание синицы с картинками | Птицы, Рисунок птиц,  Нарисовать птицу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68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15" y="426207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96274" y="5806058"/>
            <a:ext cx="1702805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200" b="1" dirty="0" smtClean="0">
                <a:solidFill>
                  <a:schemeClr val="bg1"/>
                </a:solidFill>
                <a:ea typeface="NSimSun" pitchFamily="49" charset="-122"/>
                <a:cs typeface="Times New Roman" pitchFamily="18" charset="0"/>
              </a:rPr>
              <a:t>синички</a:t>
            </a:r>
            <a:endParaRPr lang="ru-RU" altLang="zh-CN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581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470" y="477465"/>
            <a:ext cx="10081121" cy="72008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Яких птахів можна зустріти взимку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dmin\Downloads\дерево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9863" y="1359403"/>
            <a:ext cx="3058367" cy="4637623"/>
          </a:xfrm>
          <a:prstGeom prst="rect">
            <a:avLst/>
          </a:prstGeom>
          <a:noFill/>
        </p:spPr>
      </p:pic>
      <p:pic>
        <p:nvPicPr>
          <p:cNvPr id="1028" name="Picture 4" descr="C:\Users\Admin\Downloads\птахи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5838" y="3080504"/>
            <a:ext cx="3807520" cy="2786727"/>
          </a:xfrm>
          <a:prstGeom prst="rect">
            <a:avLst/>
          </a:prstGeom>
          <a:noFill/>
        </p:spPr>
      </p:pic>
      <p:pic>
        <p:nvPicPr>
          <p:cNvPr id="1029" name="Picture 5" descr="C:\Users\Admin\Downloads\птахи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521" y="2781572"/>
            <a:ext cx="3906978" cy="32154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236022"/>
            <a:ext cx="2157871" cy="617708"/>
          </a:xfrm>
          <a:prstGeom prst="rect">
            <a:avLst/>
          </a:prstGeom>
          <a:solidFill>
            <a:schemeClr val="bg1"/>
          </a:solidFill>
        </p:spPr>
        <p:txBody>
          <a:bodyPr wrap="square" lIns="108814" tIns="54407" rIns="108814" bIns="54407">
            <a:spAutoFit/>
          </a:bodyPr>
          <a:lstStyle/>
          <a:p>
            <a:r>
              <a:rPr lang="ru-RU" sz="3300" b="1" dirty="0" err="1">
                <a:solidFill>
                  <a:srgbClr val="002060"/>
                </a:solidFill>
              </a:rPr>
              <a:t>Омелюх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521" y="2236022"/>
            <a:ext cx="1743479" cy="617708"/>
          </a:xfrm>
          <a:prstGeom prst="rect">
            <a:avLst/>
          </a:prstGeom>
          <a:solidFill>
            <a:schemeClr val="bg1"/>
          </a:solidFill>
        </p:spPr>
        <p:txBody>
          <a:bodyPr wrap="square" lIns="108814" tIns="54407" rIns="108814" bIns="54407">
            <a:spAutoFit/>
          </a:bodyPr>
          <a:lstStyle/>
          <a:p>
            <a:r>
              <a:rPr lang="ru-RU" sz="3300" b="1" dirty="0" err="1">
                <a:solidFill>
                  <a:srgbClr val="002060"/>
                </a:solidFill>
              </a:rPr>
              <a:t>Снігур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7535" y="2812734"/>
            <a:ext cx="1593527" cy="617708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ru-RU" sz="3300" b="1" dirty="0" err="1">
                <a:solidFill>
                  <a:srgbClr val="002060"/>
                </a:solidFill>
              </a:rPr>
              <a:t>Синиця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520" y="5918952"/>
            <a:ext cx="2018721" cy="617708"/>
          </a:xfrm>
          <a:prstGeom prst="rect">
            <a:avLst/>
          </a:prstGeom>
          <a:solidFill>
            <a:schemeClr val="bg1"/>
          </a:solidFill>
        </p:spPr>
        <p:txBody>
          <a:bodyPr wrap="square" lIns="108814" tIns="54407" rIns="108814" bIns="54407">
            <a:spAutoFit/>
          </a:bodyPr>
          <a:lstStyle/>
          <a:p>
            <a:r>
              <a:rPr lang="ru-RU" sz="3300" b="1" dirty="0">
                <a:solidFill>
                  <a:srgbClr val="002060"/>
                </a:solidFill>
              </a:rPr>
              <a:t>Ворона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54546" y="8479269"/>
            <a:ext cx="1579100" cy="617708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ru-RU" sz="3300" b="1" dirty="0">
                <a:solidFill>
                  <a:srgbClr val="002060"/>
                </a:solidFill>
              </a:rPr>
              <a:t>Ворона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61241" y="4127629"/>
            <a:ext cx="1614174" cy="617708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ru-RU" sz="3300" b="1" dirty="0" err="1">
                <a:solidFill>
                  <a:srgbClr val="002060"/>
                </a:solidFill>
              </a:rPr>
              <a:t>Горобці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1434" y="5918531"/>
            <a:ext cx="1882630" cy="617708"/>
          </a:xfrm>
          <a:prstGeom prst="rect">
            <a:avLst/>
          </a:prstGeom>
          <a:solidFill>
            <a:schemeClr val="bg1"/>
          </a:solidFill>
        </p:spPr>
        <p:txBody>
          <a:bodyPr wrap="square" lIns="108814" tIns="54407" rIns="108814" bIns="54407">
            <a:spAutoFit/>
          </a:bodyPr>
          <a:lstStyle/>
          <a:p>
            <a:r>
              <a:rPr lang="ru-RU" sz="3300" b="1" dirty="0">
                <a:solidFill>
                  <a:srgbClr val="002060"/>
                </a:solidFill>
              </a:rPr>
              <a:t>Сорока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24724" y="2462796"/>
            <a:ext cx="1929150" cy="617708"/>
          </a:xfrm>
          <a:prstGeom prst="rect">
            <a:avLst/>
          </a:prstGeom>
          <a:solidFill>
            <a:schemeClr val="bg1"/>
          </a:solidFill>
        </p:spPr>
        <p:txBody>
          <a:bodyPr wrap="square" lIns="108814" tIns="54407" rIns="108814" bIns="54407">
            <a:spAutoFit/>
          </a:bodyPr>
          <a:lstStyle/>
          <a:p>
            <a:r>
              <a:rPr lang="ru-RU" sz="3300" b="1" dirty="0" err="1">
                <a:solidFill>
                  <a:srgbClr val="002060"/>
                </a:solidFill>
              </a:rPr>
              <a:t>Лелека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92431" y="2453159"/>
            <a:ext cx="1999483" cy="617708"/>
          </a:xfrm>
          <a:prstGeom prst="rect">
            <a:avLst/>
          </a:prstGeom>
          <a:solidFill>
            <a:schemeClr val="bg1"/>
          </a:solidFill>
        </p:spPr>
        <p:txBody>
          <a:bodyPr wrap="square" lIns="108814" tIns="54407" rIns="108814" bIns="54407">
            <a:spAutoFit/>
          </a:bodyPr>
          <a:lstStyle/>
          <a:p>
            <a:r>
              <a:rPr lang="ru-RU" sz="3300" b="1" dirty="0" err="1">
                <a:solidFill>
                  <a:srgbClr val="002060"/>
                </a:solidFill>
              </a:rPr>
              <a:t>Ластівка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692852" y="4275669"/>
            <a:ext cx="1025551" cy="617708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ru-RU" sz="3300" b="1" dirty="0" err="1">
                <a:solidFill>
                  <a:srgbClr val="002060"/>
                </a:solidFill>
              </a:rPr>
              <a:t>Грак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52232" y="5835834"/>
            <a:ext cx="1307381" cy="617708"/>
          </a:xfrm>
          <a:prstGeom prst="rect">
            <a:avLst/>
          </a:prstGeom>
          <a:solidFill>
            <a:schemeClr val="bg1"/>
          </a:solidFill>
        </p:spPr>
        <p:txBody>
          <a:bodyPr wrap="square" lIns="108814" tIns="54407" rIns="108814" bIns="54407">
            <a:spAutoFit/>
          </a:bodyPr>
          <a:lstStyle/>
          <a:p>
            <a:r>
              <a:rPr lang="ru-RU" sz="3300" b="1" dirty="0">
                <a:solidFill>
                  <a:srgbClr val="002060"/>
                </a:solidFill>
              </a:rPr>
              <a:t>шпак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58631" y="7585737"/>
            <a:ext cx="1186365" cy="617708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ru-RU" sz="3300" b="1" dirty="0">
                <a:solidFill>
                  <a:srgbClr val="002060"/>
                </a:solidFill>
              </a:rPr>
              <a:t>шпак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27314" y="4968740"/>
            <a:ext cx="1425917" cy="617708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ru-RU" sz="3300" b="1" dirty="0">
                <a:solidFill>
                  <a:srgbClr val="002060"/>
                </a:solidFill>
              </a:rPr>
              <a:t>зозуля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55849" y="5806058"/>
            <a:ext cx="2462553" cy="617708"/>
          </a:xfrm>
          <a:prstGeom prst="rect">
            <a:avLst/>
          </a:prstGeom>
          <a:solidFill>
            <a:schemeClr val="bg1"/>
          </a:solidFill>
        </p:spPr>
        <p:txBody>
          <a:bodyPr wrap="square" lIns="108814" tIns="54407" rIns="108814" bIns="54407">
            <a:spAutoFit/>
          </a:bodyPr>
          <a:lstStyle/>
          <a:p>
            <a:r>
              <a:rPr lang="ru-RU" sz="3300" b="1" dirty="0" err="1">
                <a:solidFill>
                  <a:srgbClr val="002060"/>
                </a:solidFill>
              </a:rPr>
              <a:t>жайворон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576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 animBg="1"/>
      <p:bldP spid="12" grpId="0"/>
      <p:bldP spid="13" grpId="0" animBg="1"/>
      <p:bldP spid="14" grpId="0" animBg="1"/>
      <p:bldP spid="15" grpId="0" animBg="1"/>
      <p:bldP spid="16" grpId="0"/>
      <p:bldP spid="17" grpId="0" animBg="1"/>
      <p:bldP spid="18" grpId="0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3945" y="549474"/>
            <a:ext cx="10158646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361900" y="1456898"/>
            <a:ext cx="3096344" cy="414002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дивов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и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жну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пташ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и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ний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доторкн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у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лася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пос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и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палися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торк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тися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крас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у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йся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чар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і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вному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5487" y="1456898"/>
            <a:ext cx="2941883" cy="415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676207" y="1476543"/>
            <a:ext cx="3168351" cy="41325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вбранн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і</a:t>
            </a:r>
            <a:endParaRPr lang="uk-UA" sz="3600" b="1" dirty="0">
              <a:solidFill>
                <a:srgbClr val="FFFF00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защебет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ла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 err="1" smtClean="0">
                <a:solidFill>
                  <a:schemeClr val="bg1"/>
                </a:solidFill>
                <a:ea typeface="+mj-ea"/>
                <a:cs typeface="+mj-cs"/>
              </a:rPr>
              <a:t>зберегл</a:t>
            </a:r>
            <a:r>
              <a:rPr lang="uk-UA" sz="3600" b="1" dirty="0" err="1" smtClean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 err="1" smtClean="0">
                <a:solidFill>
                  <a:schemeClr val="bg1"/>
                </a:solidFill>
                <a:ea typeface="+mj-ea"/>
                <a:cs typeface="+mj-cs"/>
              </a:rPr>
              <a:t>ся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пов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і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яв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наз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вжди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солов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е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йка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намалюв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ла</a:t>
            </a:r>
          </a:p>
        </p:txBody>
      </p:sp>
    </p:spTree>
    <p:extLst>
      <p:ext uri="{BB962C8B-B14F-4D97-AF65-F5344CB8AC3E}">
        <p14:creationId xmlns:p14="http://schemas.microsoft.com/office/powerpoint/2010/main" val="35596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548" y="477466"/>
            <a:ext cx="10225136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В.Сухомлинський</a:t>
            </a:r>
            <a:r>
              <a:rPr lang="uk-UA" sz="4000" b="1" dirty="0" smtClean="0">
                <a:solidFill>
                  <a:schemeClr val="bg1"/>
                </a:solidFill>
              </a:rPr>
              <a:t>. Сонячний день узимку</a:t>
            </a:r>
          </a:p>
        </p:txBody>
      </p:sp>
      <p:pic>
        <p:nvPicPr>
          <p:cNvPr id="4098" name="Picture 2" descr="D:\3 клас\02 ЧИТАННЯ\1 Савченко уроки\4 Здійсниться все\№037-038-В. Сухомлинський «Сонячний день узимку». Л. Костенко «Синички на снігу»\2025-11-16_203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23" y="1269554"/>
            <a:ext cx="917016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548" y="581354"/>
            <a:ext cx="10225136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В.Сухомлинський</a:t>
            </a:r>
            <a:r>
              <a:rPr lang="uk-UA" sz="4000" b="1" dirty="0" smtClean="0">
                <a:solidFill>
                  <a:schemeClr val="bg1"/>
                </a:solidFill>
              </a:rPr>
              <a:t>. Сонячний день узимку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Покормите птиц...вдруг среди них ВАША птица счастья?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9" y="1387147"/>
            <a:ext cx="2596026" cy="240268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6269" y="5171039"/>
            <a:ext cx="92362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 Прочитай твір. Назви дійових осіб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Цей твір — казка чи оповідання? Доведи свою думку. 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3 клас\02 ЧИТАННЯ\1 Савченко уроки\4 Здійсниться все\№037-038-В. Сухомлинський «Сонячний день узимку». Л. Костенко «Синички на снігу»\2025-11-16_204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27" y="1248617"/>
            <a:ext cx="828682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8355" y="621482"/>
            <a:ext cx="10216244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Бесіда </a:t>
            </a:r>
            <a:r>
              <a:rPr lang="uk-UA" sz="3200" b="1" dirty="0">
                <a:solidFill>
                  <a:schemeClr val="bg1"/>
                </a:solidFill>
              </a:rPr>
              <a:t>за змістом тексту з </a:t>
            </a:r>
            <a:r>
              <a:rPr lang="uk-UA" sz="3200" b="1" dirty="0" smtClean="0">
                <a:solidFill>
                  <a:schemeClr val="bg1"/>
                </a:solidFill>
              </a:rPr>
              <a:t>елементами вибіркового </a:t>
            </a:r>
            <a:r>
              <a:rPr lang="uk-UA" sz="3200" b="1" dirty="0">
                <a:solidFill>
                  <a:schemeClr val="bg1"/>
                </a:solidFill>
              </a:rPr>
              <a:t>читання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1711" y="1701602"/>
            <a:ext cx="799288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Яку дивовижну картину побачила дівчинка?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вона розповіла про свої враження? </a:t>
            </a:r>
            <a:r>
              <a:rPr lang="uk-UA" sz="2800" b="1" dirty="0" smtClean="0">
                <a:solidFill>
                  <a:schemeClr val="bg1"/>
                </a:solidFill>
              </a:rPr>
              <a:t>Прочитайте. </a:t>
            </a:r>
            <a:endParaRPr lang="uk-UA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Знайдіть </a:t>
            </a:r>
            <a:r>
              <a:rPr lang="uk-UA" sz="2800" b="1" dirty="0">
                <a:solidFill>
                  <a:schemeClr val="bg1"/>
                </a:solidFill>
              </a:rPr>
              <a:t>речення, у яких висловлено головну думку. </a:t>
            </a:r>
            <a:r>
              <a:rPr lang="uk-UA" sz="2800" b="1" dirty="0" smtClean="0">
                <a:solidFill>
                  <a:schemeClr val="bg1"/>
                </a:solidFill>
              </a:rPr>
              <a:t>Обговоріть,  </a:t>
            </a:r>
            <a:r>
              <a:rPr lang="ru-RU" sz="2800" b="1" dirty="0">
                <a:solidFill>
                  <a:schemeClr val="bg1"/>
                </a:solidFill>
              </a:rPr>
              <a:t>як ви її </a:t>
            </a:r>
            <a:r>
              <a:rPr lang="ru-RU" sz="2800" b="1" dirty="0" err="1">
                <a:solidFill>
                  <a:schemeClr val="bg1"/>
                </a:solidFill>
              </a:rPr>
              <a:t>розумієте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" name="Picture 6" descr="Желтогрудые синицы прилетели в гости к нам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354" y="1718345"/>
            <a:ext cx="2094629" cy="25035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1711" y="3973924"/>
            <a:ext cx="813690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Опис </a:t>
            </a:r>
            <a:r>
              <a:rPr lang="ru-RU" sz="2800" b="1" dirty="0"/>
              <a:t>подій: </a:t>
            </a:r>
            <a:r>
              <a:rPr lang="ru-RU" sz="2800" b="1" dirty="0" err="1"/>
              <a:t>достовірний</a:t>
            </a:r>
            <a:r>
              <a:rPr lang="ru-RU" sz="2800" b="1" dirty="0"/>
              <a:t> чи </a:t>
            </a:r>
            <a:r>
              <a:rPr lang="ru-RU" sz="2800" b="1" dirty="0" err="1"/>
              <a:t>вигаданий</a:t>
            </a:r>
            <a:r>
              <a:rPr lang="ru-RU" sz="2800" b="1" dirty="0"/>
              <a:t>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Час</a:t>
            </a:r>
            <a:r>
              <a:rPr lang="ru-RU" sz="2800" b="1" dirty="0"/>
              <a:t>: </a:t>
            </a:r>
            <a:r>
              <a:rPr lang="ru-RU" sz="2800" b="1" dirty="0" err="1"/>
              <a:t>конкретний</a:t>
            </a:r>
            <a:r>
              <a:rPr lang="ru-RU" sz="2800" b="1" dirty="0"/>
              <a:t> чи </a:t>
            </a:r>
            <a:r>
              <a:rPr lang="ru-RU" sz="2800" b="1" dirty="0" err="1"/>
              <a:t>довготривалий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 </a:t>
            </a:r>
            <a:r>
              <a:rPr lang="ru-RU" sz="2800" b="1" dirty="0" err="1"/>
              <a:t>Персонажі</a:t>
            </a:r>
            <a:r>
              <a:rPr lang="ru-RU" sz="2800" b="1" dirty="0"/>
              <a:t>: </a:t>
            </a:r>
            <a:r>
              <a:rPr lang="ru-RU" sz="2800" b="1" dirty="0" err="1"/>
              <a:t>реальні</a:t>
            </a:r>
            <a:r>
              <a:rPr lang="ru-RU" sz="2800" b="1" dirty="0"/>
              <a:t> чи </a:t>
            </a:r>
            <a:r>
              <a:rPr lang="ru-RU" sz="2800" b="1" dirty="0" err="1"/>
              <a:t>вигадані</a:t>
            </a:r>
            <a:r>
              <a:rPr lang="ru-RU" sz="2800" b="1" dirty="0"/>
              <a:t>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Описи</a:t>
            </a:r>
            <a:r>
              <a:rPr lang="ru-RU" sz="2800" b="1" dirty="0"/>
              <a:t>: мало чи багато? </a:t>
            </a:r>
            <a:endParaRPr lang="ru-RU" sz="2800" b="1" dirty="0" smtClean="0"/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 </a:t>
            </a:r>
            <a:r>
              <a:rPr lang="ru-RU" sz="2800" b="1" dirty="0" err="1"/>
              <a:t>Розповідь</a:t>
            </a:r>
            <a:r>
              <a:rPr lang="ru-RU" sz="2800" b="1" dirty="0"/>
              <a:t>: від головного героя чи від 3-ї особи?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779" y="4372447"/>
            <a:ext cx="246356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Аналіз твору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8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470" y="477466"/>
            <a:ext cx="9937105" cy="6480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cs typeface="Times New Roman" pitchFamily="18" charset="0"/>
              </a:rPr>
              <a:t>ТЕСТ</a:t>
            </a:r>
            <a:r>
              <a:rPr lang="ru-RU" sz="4000" b="1" i="1" dirty="0" smtClean="0">
                <a:solidFill>
                  <a:schemeClr val="bg1"/>
                </a:solidFill>
                <a:cs typeface="Times New Roman" pitchFamily="18" charset="0"/>
              </a:rPr>
              <a:t> “</a:t>
            </a:r>
            <a:r>
              <a:rPr lang="ru-RU" sz="4000" b="1" dirty="0" err="1" smtClean="0">
                <a:solidFill>
                  <a:schemeClr val="bg1"/>
                </a:solidFill>
                <a:cs typeface="Times New Roman" pitchFamily="18" charset="0"/>
              </a:rPr>
              <a:t>Сонячний</a:t>
            </a:r>
            <a:r>
              <a:rPr lang="ru-RU" sz="4000" b="1" dirty="0" smtClean="0">
                <a:solidFill>
                  <a:schemeClr val="bg1"/>
                </a:solidFill>
                <a:cs typeface="Times New Roman" pitchFamily="18" charset="0"/>
              </a:rPr>
              <a:t> день </a:t>
            </a:r>
            <a:r>
              <a:rPr lang="ru-RU" sz="4000" b="1" dirty="0" err="1" smtClean="0">
                <a:solidFill>
                  <a:schemeClr val="bg1"/>
                </a:solidFill>
                <a:cs typeface="Times New Roman" pitchFamily="18" charset="0"/>
              </a:rPr>
              <a:t>узимку</a:t>
            </a:r>
            <a:r>
              <a:rPr lang="ru-RU" sz="4000" b="1" dirty="0" smtClean="0">
                <a:solidFill>
                  <a:schemeClr val="bg1"/>
                </a:solidFill>
                <a:cs typeface="Times New Roman" pitchFamily="18" charset="0"/>
              </a:rPr>
              <a:t>”</a:t>
            </a:r>
            <a:endParaRPr lang="ru-RU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5407" y="1197546"/>
            <a:ext cx="4628889" cy="482500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жанр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а)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оповідання;   б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казка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 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п’єса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автор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Т. Шевченко;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В.Сухомлинський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Л.Костенко.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Коли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події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а) весна;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б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літо;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зима.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5927" y="1197546"/>
            <a:ext cx="6552728" cy="518457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4)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розмовляла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синичка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а) хлопчиком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дівчинкою;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в) бабусею.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Що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зробила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прийшла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додому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а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співала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 б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малювала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 в)писала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Головна думка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Люби і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бережи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природу;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пора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по-своєму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красива;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в) не можна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струшувати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засніжені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гілки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155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70" y="494644"/>
            <a:ext cx="9944905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Ліна Костенко. Синичка на снігу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9743" y="1269553"/>
            <a:ext cx="6187245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СИНИЧКИ НА СНІГУ </a:t>
            </a:r>
          </a:p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Синиці голодом намлілись* </a:t>
            </a:r>
            <a:r>
              <a:rPr lang="uk-UA" sz="3200" b="1" dirty="0" smtClean="0">
                <a:solidFill>
                  <a:srgbClr val="0070C0"/>
                </a:solidFill>
              </a:rPr>
              <a:t>||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—  </a:t>
            </a:r>
          </a:p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така зима,</a:t>
            </a:r>
            <a:r>
              <a:rPr lang="uk-UA" sz="3200" b="1" dirty="0" smtClean="0">
                <a:solidFill>
                  <a:srgbClr val="0070C0"/>
                </a:solidFill>
              </a:rPr>
              <a:t>|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така зима!..</a:t>
            </a:r>
            <a:r>
              <a:rPr lang="uk-UA" sz="3200" b="1" dirty="0" smtClean="0">
                <a:solidFill>
                  <a:srgbClr val="0070C0"/>
                </a:solidFill>
              </a:rPr>
              <a:t>|||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Оце б у вирій* </a:t>
            </a:r>
            <a:r>
              <a:rPr lang="uk-UA" sz="3200" b="1" dirty="0" smtClean="0">
                <a:solidFill>
                  <a:srgbClr val="0070C0"/>
                </a:solidFill>
              </a:rPr>
              <a:t>|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полетіти,</a:t>
            </a:r>
            <a:r>
              <a:rPr lang="uk-UA" sz="3200" b="1" dirty="0" smtClean="0">
                <a:solidFill>
                  <a:srgbClr val="0070C0"/>
                </a:solidFill>
              </a:rPr>
              <a:t>||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— </a:t>
            </a:r>
          </a:p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так батьківщини ж там нема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9743" y="3842678"/>
            <a:ext cx="712879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Намл</a:t>
            </a:r>
            <a:r>
              <a:rPr lang="uk-UA" sz="2800" b="1" dirty="0" smtClean="0">
                <a:solidFill>
                  <a:srgbClr val="0070C0"/>
                </a:solidFill>
              </a:rPr>
              <a:t>і</a:t>
            </a:r>
            <a:r>
              <a:rPr lang="uk-UA" sz="2800" b="1" dirty="0" smtClean="0">
                <a:solidFill>
                  <a:srgbClr val="FF0000"/>
                </a:solidFill>
              </a:rPr>
              <a:t>лись*</a:t>
            </a: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– тут: намучилися, стомилися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9743" y="4365898"/>
            <a:ext cx="611523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В</a:t>
            </a:r>
            <a:r>
              <a:rPr lang="uk-UA" sz="2800" b="1" dirty="0" smtClean="0">
                <a:solidFill>
                  <a:srgbClr val="0070C0"/>
                </a:solidFill>
              </a:rPr>
              <a:t>и</a:t>
            </a:r>
            <a:r>
              <a:rPr lang="uk-UA" sz="2800" b="1" dirty="0" smtClean="0">
                <a:solidFill>
                  <a:srgbClr val="FF0000"/>
                </a:solidFill>
              </a:rPr>
              <a:t>рій*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– теплі південні краї, куди відлітають на зиму перелітні птахи.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1363844.gif (240×320) | Изображение дикой прироты, Искусство птицы,  Живопись птиц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68" y="1269554"/>
            <a:ext cx="2240049" cy="27971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15468" y="5418483"/>
            <a:ext cx="864996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У яких рядках вірша сказано про стійкість синичок?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 Читаючи, </a:t>
            </a:r>
            <a:r>
              <a:rPr lang="uk-UA" sz="2800" b="1" dirty="0" err="1" smtClean="0">
                <a:solidFill>
                  <a:schemeClr val="bg1"/>
                </a:solidFill>
              </a:rPr>
              <a:t>передавай</a:t>
            </a:r>
            <a:r>
              <a:rPr lang="uk-UA" sz="2800" b="1" dirty="0" smtClean="0">
                <a:solidFill>
                  <a:schemeClr val="bg1"/>
                </a:solidFill>
              </a:rPr>
              <a:t> своє ставлення до пташок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5248" y="1190731"/>
            <a:ext cx="7277344" cy="25545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Який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розділ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почали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вивчати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Якій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порі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року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присвячені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твори цього розділу?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Яка головна думка казки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«Сонячний день узимку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В. Сухомлинського?</a:t>
            </a: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16" y="1190731"/>
            <a:ext cx="2251553" cy="277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5248" y="4084219"/>
            <a:ext cx="7277344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Підручник с.61-62, прочитайте казку «Сонячний </a:t>
            </a:r>
            <a:r>
              <a:rPr lang="uk-UA" sz="3200" b="1" dirty="0">
                <a:solidFill>
                  <a:srgbClr val="002060"/>
                </a:solidFill>
              </a:rPr>
              <a:t>день узимку»</a:t>
            </a:r>
            <a:r>
              <a:rPr lang="uk-UA" sz="32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Намалюйте </a:t>
            </a:r>
            <a:r>
              <a:rPr lang="ru-RU" sz="3200" b="1" dirty="0" err="1">
                <a:solidFill>
                  <a:srgbClr val="002060"/>
                </a:solidFill>
              </a:rPr>
              <a:t>словесну</a:t>
            </a:r>
            <a:r>
              <a:rPr lang="ru-RU" sz="3200" b="1" dirty="0">
                <a:solidFill>
                  <a:srgbClr val="002060"/>
                </a:solidFill>
              </a:rPr>
              <a:t> картину «Зимовий </a:t>
            </a:r>
            <a:r>
              <a:rPr lang="ru-RU" sz="3200" b="1" dirty="0" err="1">
                <a:solidFill>
                  <a:srgbClr val="002060"/>
                </a:solidFill>
              </a:rPr>
              <a:t>вечір</a:t>
            </a:r>
            <a:r>
              <a:rPr lang="ru-RU" sz="3200" b="1" dirty="0">
                <a:solidFill>
                  <a:srgbClr val="002060"/>
                </a:solidFill>
              </a:rPr>
              <a:t>»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3937" y="4084219"/>
            <a:ext cx="2808312" cy="13681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27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3608" y="494645"/>
            <a:ext cx="10515394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7087281" y="1434403"/>
            <a:ext cx="4356287" cy="725379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(щоби відкрити лист, 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</a:rPr>
              <a:t>натисни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32540112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71" y="549474"/>
            <a:ext cx="10081120" cy="7057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Налаштування на урок «Комікс»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689700A-427D-42E5-9BC7-A45EB75115C1}"/>
              </a:ext>
            </a:extLst>
          </p:cNvPr>
          <p:cNvSpPr txBox="1">
            <a:spLocks/>
          </p:cNvSpPr>
          <p:nvPr/>
        </p:nvSpPr>
        <p:spPr>
          <a:xfrm>
            <a:off x="3715767" y="1413570"/>
            <a:ext cx="4496793" cy="156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alt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Роздивись ілюстрації. Яка з них відгукується з твоїм серцем? Кому сьогодні хочеш виразіть вдячність? 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:\Картинки Мудрість дня\photo_2025-06-19_10-26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1413570"/>
            <a:ext cx="2938540" cy="312954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Картинки Мудрість дня\photo_2025-06-04_19-41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93" y="3645818"/>
            <a:ext cx="2898851" cy="270499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Картинки Мудрість дня\photo_2025-06-09_11-04-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1413570"/>
            <a:ext cx="3043240" cy="291684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Картинки Мудрість дня\photo_2025-06-12_16-25-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03" y="3645818"/>
            <a:ext cx="2664296" cy="270499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713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71" y="549474"/>
            <a:ext cx="10081120" cy="7057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Відгадай загадку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689700A-427D-42E5-9BC7-A45EB75115C1}"/>
              </a:ext>
            </a:extLst>
          </p:cNvPr>
          <p:cNvSpPr txBox="1">
            <a:spLocks/>
          </p:cNvSpPr>
          <p:nvPr/>
        </p:nvSpPr>
        <p:spPr>
          <a:xfrm>
            <a:off x="1051471" y="1341562"/>
            <a:ext cx="4392488" cy="31683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</a:rPr>
              <a:t>Коли все у тебе </a:t>
            </a:r>
            <a:r>
              <a:rPr lang="ru-RU" sz="2800" b="1" dirty="0" err="1">
                <a:solidFill>
                  <a:schemeClr val="bg1"/>
                </a:solidFill>
              </a:rPr>
              <a:t>гарно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Коли </a:t>
            </a:r>
            <a:r>
              <a:rPr lang="ru-RU" sz="2800" b="1" dirty="0">
                <a:solidFill>
                  <a:schemeClr val="bg1"/>
                </a:solidFill>
              </a:rPr>
              <a:t>день </a:t>
            </a:r>
            <a:r>
              <a:rPr lang="ru-RU" sz="2800" b="1" dirty="0" err="1">
                <a:solidFill>
                  <a:schemeClr val="bg1"/>
                </a:solidFill>
              </a:rPr>
              <a:t>пройшов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немарно</a:t>
            </a:r>
            <a:r>
              <a:rPr lang="ru-RU" sz="2800" b="1" dirty="0">
                <a:solidFill>
                  <a:schemeClr val="bg1"/>
                </a:solidFill>
              </a:rPr>
              <a:t>. Наче квітка </a:t>
            </a:r>
            <a:r>
              <a:rPr lang="ru-RU" sz="2800" b="1" dirty="0" err="1">
                <a:solidFill>
                  <a:schemeClr val="bg1"/>
                </a:solidFill>
              </a:rPr>
              <a:t>розквітаєш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</a:rPr>
              <a:t>обличчі</a:t>
            </a:r>
            <a:r>
              <a:rPr lang="ru-RU" sz="2800" b="1" dirty="0">
                <a:solidFill>
                  <a:schemeClr val="bg1"/>
                </a:solidFill>
              </a:rPr>
              <a:t> її </a:t>
            </a:r>
            <a:r>
              <a:rPr lang="ru-RU" sz="2800" b="1" dirty="0" err="1">
                <a:solidFill>
                  <a:schemeClr val="bg1"/>
                </a:solidFill>
              </a:rPr>
              <a:t>маєш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Посміхаються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вуста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Що </a:t>
            </a:r>
            <a:r>
              <a:rPr lang="ru-RU" sz="2800" b="1" dirty="0">
                <a:solidFill>
                  <a:schemeClr val="bg1"/>
                </a:solidFill>
              </a:rPr>
              <a:t>це? </a:t>
            </a:r>
            <a:r>
              <a:rPr lang="ru-RU" sz="2800" b="1" dirty="0" err="1">
                <a:solidFill>
                  <a:schemeClr val="bg1"/>
                </a:solidFill>
              </a:rPr>
              <a:t>Відповідь</a:t>
            </a:r>
            <a:r>
              <a:rPr lang="ru-RU" sz="2800" b="1" dirty="0">
                <a:solidFill>
                  <a:schemeClr val="bg1"/>
                </a:solidFill>
              </a:rPr>
              <a:t> проста!</a:t>
            </a:r>
            <a:endParaRPr lang="ru-RU" altLang="ru-RU" sz="1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0133" y="4551125"/>
            <a:ext cx="156382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/>
              <a:t>Усмішка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03726" y="1773610"/>
            <a:ext cx="288032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Коли у людини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з’являється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усмішка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 rot="20582912">
            <a:off x="7262158" y="3467765"/>
            <a:ext cx="214504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Коли все добре </a:t>
            </a:r>
            <a:endParaRPr lang="ru-RU" sz="2800" b="1" dirty="0" smtClean="0"/>
          </a:p>
        </p:txBody>
      </p:sp>
      <p:pic>
        <p:nvPicPr>
          <p:cNvPr id="1026" name="Picture 2" descr="Бібліознайки: Нехай день розпочнеться з усміш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t="13629" r="6519" b="5719"/>
          <a:stretch/>
        </p:blipFill>
        <p:spPr bwMode="auto">
          <a:xfrm>
            <a:off x="4723879" y="1333360"/>
            <a:ext cx="2952328" cy="242852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1820921">
            <a:off x="9353407" y="3638976"/>
            <a:ext cx="216024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Коли </a:t>
            </a:r>
            <a:r>
              <a:rPr lang="ru-RU" sz="2800" b="1" dirty="0" err="1"/>
              <a:t>гарний</a:t>
            </a:r>
            <a:r>
              <a:rPr lang="ru-RU" sz="2800" b="1" dirty="0"/>
              <a:t> настрій </a:t>
            </a:r>
            <a:endParaRPr lang="ru-RU" sz="2800" b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6849287" y="4851305"/>
            <a:ext cx="210887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Коли </a:t>
            </a:r>
            <a:r>
              <a:rPr lang="ru-RU" sz="2800" b="1" dirty="0" err="1"/>
              <a:t>чудовий</a:t>
            </a:r>
            <a:r>
              <a:rPr lang="ru-RU" sz="2800" b="1" dirty="0"/>
              <a:t> день </a:t>
            </a:r>
            <a:endParaRPr lang="ru-RU" sz="2800" b="1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9116367" y="4869954"/>
            <a:ext cx="210228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Коли </a:t>
            </a:r>
            <a:r>
              <a:rPr lang="ru-RU" sz="2800" b="1" dirty="0" err="1"/>
              <a:t>здійсниться</a:t>
            </a:r>
            <a:r>
              <a:rPr lang="ru-RU" sz="2800" b="1" dirty="0"/>
              <a:t> все</a:t>
            </a:r>
          </a:p>
        </p:txBody>
      </p:sp>
    </p:spTree>
    <p:extLst>
      <p:ext uri="{BB962C8B-B14F-4D97-AF65-F5344CB8AC3E}">
        <p14:creationId xmlns:p14="http://schemas.microsoft.com/office/powerpoint/2010/main" val="27704312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49" y="1223248"/>
            <a:ext cx="3212624" cy="321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4973" y="1307485"/>
            <a:ext cx="7119625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Ось-ось добігає кінця цей рік. У першому місяці зими згадуємо, що відбулося в родині, класі, чого ми навчилися, коли найбільше раділи. Не тільки діти, а й дорослі з хвилюванням очікують зимових свят, які мають давню цікаву історію. У розділі ви прочитаєте авторські та народні твори про зміни у природі, почуття і вчинки дітей, які прагнуть допомагати іншим. 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2 ЧИТАННЯ\1 Савченко уроки\4 Здійсниться все\№037-038-В. Сухомлинський «Сонячний день узимку». Л. Костенко «Синички на снігу»\2025-11-16_200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909832"/>
            <a:ext cx="5838825" cy="57245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921036" y="333451"/>
            <a:ext cx="10297144" cy="5763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Читаючи твори цього розділу, ви будете: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0164" y="1557586"/>
            <a:ext cx="5616624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дізнаватися значення  образних слів і  висловів;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виділяти </a:t>
            </a:r>
            <a:r>
              <a:rPr lang="ru-RU" sz="2800" b="1" dirty="0"/>
              <a:t>у тексті ключові слова, </a:t>
            </a:r>
            <a:r>
              <a:rPr lang="uk-UA" sz="2800" b="1" dirty="0" smtClean="0">
                <a:solidFill>
                  <a:schemeClr val="bg1"/>
                </a:solidFill>
              </a:rPr>
              <a:t>головні думки;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визначати ставлення автора до прочитаного;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вчитися продовжувати, доповнювати прочитане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/>
              <a:t>дізнаватися</a:t>
            </a:r>
            <a:r>
              <a:rPr lang="ru-RU" sz="2800" b="1" dirty="0"/>
              <a:t> з «Медіавіконця», як можна </a:t>
            </a:r>
            <a:r>
              <a:rPr lang="ru-RU" sz="2800" b="1" dirty="0" err="1"/>
              <a:t>зробити</a:t>
            </a:r>
            <a:r>
              <a:rPr lang="ru-RU" sz="2800" b="1" dirty="0"/>
              <a:t> </a:t>
            </a:r>
            <a:r>
              <a:rPr lang="ru-RU" sz="2800" b="1" dirty="0" err="1"/>
              <a:t>селфі</a:t>
            </a:r>
            <a:r>
              <a:rPr lang="ru-RU" sz="2800" b="1" dirty="0"/>
              <a:t> з </a:t>
            </a:r>
            <a:r>
              <a:rPr lang="ru-RU" sz="2800" b="1" dirty="0" err="1"/>
              <a:t>улюбленою</a:t>
            </a:r>
            <a:r>
              <a:rPr lang="ru-RU" sz="2800" b="1" dirty="0"/>
              <a:t> </a:t>
            </a:r>
            <a:r>
              <a:rPr lang="ru-RU" sz="2800" b="1" dirty="0" smtClean="0"/>
              <a:t>книжкою</a:t>
            </a:r>
            <a:endParaRPr lang="ru-RU" sz="2800" b="1" dirty="0"/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3439" y="924689"/>
            <a:ext cx="741682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/>
              <a:t>Розкажи, що об’єднує всі зображення колажу.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5838" y="405458"/>
            <a:ext cx="10288761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Розглянь </a:t>
            </a:r>
            <a:r>
              <a:rPr lang="ru-RU" sz="4000" b="1" dirty="0" err="1" smtClean="0"/>
              <a:t>зміст</a:t>
            </a:r>
            <a:r>
              <a:rPr lang="ru-RU" sz="4000" b="1" dirty="0" smtClean="0"/>
              <a:t> розділу</a:t>
            </a:r>
            <a:endParaRPr lang="ru-RU" sz="40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1945" y="4939270"/>
            <a:ext cx="7152099" cy="15121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Прочитай назви творів, зібраних в розділі?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Яка тема медіавіконця?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Які автори творів цього розділу нам вже </a:t>
            </a:r>
            <a:r>
              <a:rPr lang="ru-RU" sz="2400" b="1" dirty="0" err="1" smtClean="0">
                <a:solidFill>
                  <a:srgbClr val="0070C0"/>
                </a:solidFill>
              </a:rPr>
              <a:t>відомі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70C0"/>
                </a:solidFill>
              </a:rPr>
              <a:t>Яким зимовим святам присвячені твори?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602" y="1125538"/>
            <a:ext cx="2563085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починаємо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новий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розділ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що вам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розкажуть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назви творів, які ми будемо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опрацьову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Зазирніть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зміст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прочитайте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ланцюжком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Чому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розділ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має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таку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назву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D:\3 клас\02 ЧИТАННЯ\1 Савченко уроки\4 Здійсниться все\№037-038-В. Сухомлинський «Сонячний день узимку». Л. Костенко «Синички на снігу»\2025-11-16_210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87" y="1125538"/>
            <a:ext cx="874876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6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11023"/>
            <a:ext cx="10081120" cy="7585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Зустріч з автором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1511" y="1629594"/>
            <a:ext cx="5544616" cy="4031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Василь Олександрович Сухомлинський  – український педагог, публіцист, письменник, поет, Заслужений вчитель, кандидат педагогічних наук, член-кореспондент Академії педагогічних наук.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5"/>
          <a:stretch/>
        </p:blipFill>
        <p:spPr bwMode="auto">
          <a:xfrm>
            <a:off x="7228322" y="1456740"/>
            <a:ext cx="3430549" cy="44884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7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Се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455" y="477466"/>
            <a:ext cx="5544616" cy="333187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41835" y="3922848"/>
            <a:ext cx="6088184" cy="2264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</a:rPr>
              <a:t>Народився</a:t>
            </a:r>
            <a:r>
              <a:rPr lang="ru-RU" sz="2800" b="1" dirty="0">
                <a:solidFill>
                  <a:schemeClr val="bg1"/>
                </a:solidFill>
              </a:rPr>
              <a:t> В. О. </a:t>
            </a:r>
            <a:r>
              <a:rPr lang="ru-RU" sz="2800" b="1" dirty="0" err="1">
                <a:solidFill>
                  <a:schemeClr val="bg1"/>
                </a:solidFill>
              </a:rPr>
              <a:t>Сухомлинський</a:t>
            </a:r>
            <a:r>
              <a:rPr lang="ru-RU" sz="2800" b="1" dirty="0">
                <a:solidFill>
                  <a:schemeClr val="bg1"/>
                </a:solidFill>
              </a:rPr>
              <a:t> 28 </a:t>
            </a:r>
            <a:r>
              <a:rPr lang="ru-RU" sz="2800" b="1" dirty="0" err="1">
                <a:solidFill>
                  <a:schemeClr val="bg1"/>
                </a:solidFill>
              </a:rPr>
              <a:t>вересня</a:t>
            </a:r>
            <a:r>
              <a:rPr lang="ru-RU" sz="2800" b="1" dirty="0">
                <a:solidFill>
                  <a:schemeClr val="bg1"/>
                </a:solidFill>
              </a:rPr>
              <a:t> 1918 року в </a:t>
            </a:r>
            <a:r>
              <a:rPr lang="ru-RU" sz="2800" b="1" dirty="0" err="1">
                <a:solidFill>
                  <a:schemeClr val="bg1"/>
                </a:solidFill>
              </a:rPr>
              <a:t>селі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Василівка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Кіровоградщині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родині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бідного</a:t>
            </a:r>
            <a:r>
              <a:rPr lang="ru-RU" sz="2800" b="1" dirty="0">
                <a:solidFill>
                  <a:schemeClr val="bg1"/>
                </a:solidFill>
              </a:rPr>
              <a:t> селянина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r>
              <a:rPr lang="uk-UA" sz="2800" b="1" dirty="0">
                <a:ln w="190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Працював </a:t>
            </a:r>
            <a:r>
              <a:rPr lang="ru-RU" sz="2800" b="1" dirty="0" err="1">
                <a:solidFill>
                  <a:schemeClr val="bg1"/>
                </a:solidFill>
              </a:rPr>
              <a:t>уч</a:t>
            </a:r>
            <a:r>
              <a:rPr lang="uk-UA" sz="2800" b="1" dirty="0" err="1">
                <a:solidFill>
                  <a:schemeClr val="bg1"/>
                </a:solidFill>
              </a:rPr>
              <a:t>ителем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uk-UA" sz="2800" b="1" dirty="0" smtClean="0">
                <a:solidFill>
                  <a:schemeClr val="bg1"/>
                </a:solidFill>
              </a:rPr>
              <a:t>потім </a:t>
            </a:r>
            <a:r>
              <a:rPr lang="uk-UA" sz="2800" b="1" dirty="0">
                <a:solidFill>
                  <a:schemeClr val="bg1"/>
                </a:solidFill>
              </a:rPr>
              <a:t>директором </a:t>
            </a:r>
            <a:r>
              <a:rPr lang="uk-UA" sz="2800" b="1" dirty="0" err="1">
                <a:solidFill>
                  <a:schemeClr val="bg1"/>
                </a:solidFill>
              </a:rPr>
              <a:t>Павлиської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школи.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:\Users\Admin\Downloads\в саду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374759">
            <a:off x="6833122" y="499662"/>
            <a:ext cx="4651996" cy="328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ownloads\вчитель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0143" y="3591571"/>
            <a:ext cx="3769570" cy="292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12140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3719" y="477466"/>
            <a:ext cx="5740406" cy="2879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 О. Сухомлинський - автор близько 1500 художніх творів – оповідань і казок для дітей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bookbox.com.ua/uploads/posts/2013-11/1383662305_33f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63" y="480203"/>
            <a:ext cx="2231748" cy="2879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odb.te.ua/userfiles/1%20-007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8070" y="477466"/>
            <a:ext cx="2138538" cy="2879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http://www.odb.te.ua/userfiles/3(3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7575" y="3493812"/>
            <a:ext cx="2159533" cy="252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http://images.ua.prom.st/581056_w640_h640_ntitled1111111111111111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9902" y="3493812"/>
            <a:ext cx="2148575" cy="273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fs150.www.ex.ua/show/3736755/3736755.gif?16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0562" y="3493812"/>
            <a:ext cx="2276777" cy="2668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1971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</TotalTime>
  <Words>896</Words>
  <Application>Microsoft Office PowerPoint</Application>
  <PresentationFormat>Произвольный</PresentationFormat>
  <Paragraphs>170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Налаштування на урок «Комікс»</vt:lpstr>
      <vt:lpstr>Відгадай загадку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Яких птахів можна зустріти взимку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“Сонячний день узимку”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177</cp:revision>
  <dcterms:created xsi:type="dcterms:W3CDTF">2025-08-27T14:01:18Z</dcterms:created>
  <dcterms:modified xsi:type="dcterms:W3CDTF">2025-11-17T20:08:06Z</dcterms:modified>
</cp:coreProperties>
</file>