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556" r:id="rId3"/>
    <p:sldId id="455" r:id="rId4"/>
    <p:sldId id="558" r:id="rId5"/>
    <p:sldId id="561" r:id="rId6"/>
    <p:sldId id="560" r:id="rId7"/>
    <p:sldId id="526" r:id="rId8"/>
    <p:sldId id="492" r:id="rId9"/>
    <p:sldId id="547" r:id="rId10"/>
    <p:sldId id="548" r:id="rId11"/>
    <p:sldId id="549" r:id="rId12"/>
    <p:sldId id="551" r:id="rId13"/>
    <p:sldId id="553" r:id="rId14"/>
    <p:sldId id="555" r:id="rId15"/>
    <p:sldId id="292" r:id="rId16"/>
    <p:sldId id="557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AF91-4824-4AA4-B3F8-37637594DB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82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AF91-4824-4AA4-B3F8-37637594DBB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82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AAF91-4824-4AA4-B3F8-37637594DBB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82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6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83519" y="909514"/>
            <a:ext cx="9289032" cy="1296144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400" b="1" dirty="0">
                <a:solidFill>
                  <a:srgbClr val="0070C0"/>
                </a:solidFill>
              </a:rPr>
              <a:t>Утворюю слова за допомогою префіксів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028135" y="4037753"/>
            <a:ext cx="3672408" cy="1794747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3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Досліджую будову </a:t>
            </a:r>
            <a:r>
              <a:rPr lang="uk-UA" sz="2400" b="1" dirty="0">
                <a:solidFill>
                  <a:srgbClr val="0070C0"/>
                </a:solidFill>
              </a:rPr>
              <a:t>слова.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37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483519" y="2709714"/>
            <a:ext cx="3240360" cy="309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6087" y="549474"/>
            <a:ext cx="10096503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«Хто більше?»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6087" y="2601258"/>
            <a:ext cx="2971503" cy="646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6086" y="3445224"/>
            <a:ext cx="2971503" cy="646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32296" y="4377958"/>
            <a:ext cx="2971503" cy="646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2295" y="5310692"/>
            <a:ext cx="2971503" cy="646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ере…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19878" y="2493689"/>
            <a:ext cx="2255464" cy="6464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90452" y="1286145"/>
            <a:ext cx="9289032" cy="95497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Утворить слова із префіксом </a:t>
            </a:r>
            <a:r>
              <a:rPr lang="uk-UA" sz="2800" b="1" i="1" dirty="0" smtClean="0">
                <a:solidFill>
                  <a:srgbClr val="FF0000"/>
                </a:solidFill>
              </a:rPr>
              <a:t>пере-</a:t>
            </a:r>
            <a:r>
              <a:rPr lang="uk-UA" sz="2800" b="1" dirty="0" smtClean="0">
                <a:solidFill>
                  <a:srgbClr val="0070C0"/>
                </a:solidFill>
              </a:rPr>
              <a:t>. 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Запишіть 3 утворених слова. Позначте префікси.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621" y="3287369"/>
            <a:ext cx="1662139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84494" y="4293890"/>
            <a:ext cx="1659266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йти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27361" y="5148309"/>
            <a:ext cx="2048446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43694" y="2601257"/>
            <a:ext cx="2971503" cy="646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43693" y="3445223"/>
            <a:ext cx="2971503" cy="646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39903" y="4377957"/>
            <a:ext cx="2971503" cy="646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9902" y="5310691"/>
            <a:ext cx="2971503" cy="646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27485" y="2493688"/>
            <a:ext cx="1523882" cy="6464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вірка</a:t>
            </a:r>
            <a:endParaRPr lang="uk-UA" sz="3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89228" y="3287368"/>
            <a:ext cx="1662139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рва</a:t>
            </a:r>
            <a:endParaRPr lang="uk-UA" sz="3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92101" y="4293889"/>
            <a:ext cx="1659266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нісся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934968" y="5148308"/>
            <a:ext cx="1453207" cy="64633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uk-UA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клад</a:t>
            </a:r>
            <a:endParaRPr lang="uk-UA" sz="36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46184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2" grpId="0"/>
      <p:bldP spid="23" grpId="0"/>
      <p:bldP spid="24" grpId="0"/>
      <p:bldP spid="33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94645"/>
            <a:ext cx="10369152" cy="630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</a:rPr>
              <a:t>рекламний щит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964" y="1484112"/>
            <a:ext cx="8563248" cy="489639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7204" y="1209047"/>
            <a:ext cx="6510107" cy="5645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Про що ти з нього дізнався/ дізналася</a:t>
            </a:r>
            <a:r>
              <a:rPr lang="ru-RU" sz="2800" b="1" dirty="0" smtClean="0">
                <a:solidFill>
                  <a:srgbClr val="0070C0"/>
                </a:solidFill>
              </a:rPr>
              <a:t>?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962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естиваль повітряних куль в Кам'янці-Подільському + Хотин і Бакота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7" r="20282"/>
          <a:stretch/>
        </p:blipFill>
        <p:spPr bwMode="auto">
          <a:xfrm>
            <a:off x="850937" y="1373478"/>
            <a:ext cx="5025818" cy="299004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0938" y="549474"/>
            <a:ext cx="10425670" cy="740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Відновіть програму польотів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7790" y="3386800"/>
            <a:ext cx="6888857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   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ПРОГРАМА ПОЛЬОТІВ</a:t>
            </a:r>
          </a:p>
          <a:p>
            <a:pPr marL="542925" indent="-542925">
              <a:buAutoNum type="arabicParenR"/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їзд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стартовий майданчик.</a:t>
            </a:r>
          </a:p>
          <a:p>
            <a:pPr marL="542925" indent="-542925">
              <a:buAutoNum type="arabicParenR"/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готовка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аеростатів до ……льоту.</a:t>
            </a:r>
          </a:p>
          <a:p>
            <a:pPr marL="542925" indent="-542925">
              <a:buAutoNum type="arabicParenR"/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……ведення інструктажу.</a:t>
            </a:r>
          </a:p>
          <a:p>
            <a:pPr marL="542925" indent="-542925">
              <a:buAutoNum type="arabicParenR"/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……льоти повітряних куль.</a:t>
            </a:r>
          </a:p>
          <a:p>
            <a:pPr marL="542925" indent="-542925">
              <a:buAutoNum type="arabicParenR"/>
            </a:pP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землення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0028" y="3861842"/>
            <a:ext cx="730141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endParaRPr lang="uk-UA" sz="40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0056" y="4350762"/>
            <a:ext cx="921975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endParaRPr lang="uk-UA" sz="40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80301" y="4293890"/>
            <a:ext cx="776226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endParaRPr lang="uk-UA" sz="40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5334" y="4836622"/>
            <a:ext cx="1045610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</a:t>
            </a:r>
            <a:endParaRPr lang="uk-UA" sz="40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65377" y="5304807"/>
            <a:ext cx="754646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endParaRPr lang="uk-UA" sz="40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88879" y="5807649"/>
            <a:ext cx="1045610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</a:t>
            </a:r>
            <a:endParaRPr lang="uk-UA" sz="4000" b="1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63773" y="1373478"/>
            <a:ext cx="5212834" cy="10082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 Встав пропущені префікси в словах. 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336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275" t="4827" r="8905" b="5118"/>
          <a:stretch/>
        </p:blipFill>
        <p:spPr>
          <a:xfrm>
            <a:off x="8021223" y="2219785"/>
            <a:ext cx="3207268" cy="4037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5227" y="494644"/>
            <a:ext cx="10077364" cy="16390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про враження друзів від польоту, утворивши від слів, що в дужках, спільнокореневі слова з префіксами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07455" y="2950382"/>
            <a:ext cx="7113768" cy="23088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повітряній кулі ми повільно (летіли) в небо. (Верх)  (бачили) неймовірно красивий краєвид. Він   (дивував)  нас і  (чарував</a:t>
            </a:r>
            <a:r>
              <a:rPr lang="ru-RU" sz="3600" b="1" dirty="0" smtClean="0">
                <a:solidFill>
                  <a:schemeClr val="bg1"/>
                </a:solidFill>
              </a:rPr>
              <a:t>). 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5227" y="2227755"/>
            <a:ext cx="5212834" cy="5500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>
                <a:solidFill>
                  <a:srgbClr val="0070C0"/>
                </a:solidFill>
              </a:rPr>
              <a:t>Запиши утворений </a:t>
            </a:r>
            <a:r>
              <a:rPr lang="ru-RU" sz="2800" b="1" dirty="0">
                <a:solidFill>
                  <a:srgbClr val="0070C0"/>
                </a:solidFill>
              </a:rPr>
              <a:t>текст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7162" y="3447651"/>
            <a:ext cx="1712116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злетіли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63839" y="3469756"/>
            <a:ext cx="1656184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Зверху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20023" y="3448200"/>
            <a:ext cx="2160240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побачили</a:t>
            </a:r>
            <a:endParaRPr lang="ru-RU" sz="3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03599" y="4581922"/>
            <a:ext cx="2160240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здивував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443959" y="4581922"/>
            <a:ext cx="2367880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зачарував.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046479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506050"/>
            <a:ext cx="10153128" cy="11955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Чи хотілося б тобі побувати на фестивалі повітряних куль? Поясни чому.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Туроператор Бомба-Ту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8" r="-736"/>
          <a:stretch/>
        </p:blipFill>
        <p:spPr bwMode="auto">
          <a:xfrm>
            <a:off x="2005955" y="2414226"/>
            <a:ext cx="7453860" cy="4121291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63639" y="1773610"/>
            <a:ext cx="6480720" cy="6480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Склади про це текст (3–4 речення) 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4639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621482"/>
            <a:ext cx="10297144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Пояснення домашнього завдання. </a:t>
            </a:r>
            <a:r>
              <a:rPr lang="uk-UA" sz="3600" b="1" dirty="0" smtClean="0">
                <a:solidFill>
                  <a:schemeClr val="bg1"/>
                </a:solidFill>
              </a:rPr>
              <a:t>Вправа 8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83" y="4149874"/>
            <a:ext cx="2273557" cy="227355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4 ЯДС\Грущинська\2 Людина і нежива природа\№031 Які зміни приносить вітер у довкілля\2025-11-14_1816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93" y="1388492"/>
            <a:ext cx="9770572" cy="290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673947" y="1323388"/>
            <a:ext cx="8787291" cy="59423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Обери </a:t>
            </a:r>
            <a:r>
              <a:rPr lang="uk-UA" sz="2800" b="1" dirty="0" err="1" smtClean="0">
                <a:solidFill>
                  <a:srgbClr val="0070C0"/>
                </a:solidFill>
              </a:rPr>
              <a:t>смайл</a:t>
            </a:r>
            <a:r>
              <a:rPr lang="uk-UA" sz="2800" b="1" dirty="0" smtClean="0">
                <a:solidFill>
                  <a:srgbClr val="0070C0"/>
                </a:solidFill>
              </a:rPr>
              <a:t>, яким визначиш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886530" y="4611011"/>
            <a:ext cx="2502086" cy="11904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650320"/>
            <a:ext cx="2230119" cy="11237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622984"/>
            <a:ext cx="2371794" cy="1299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7" y="2241049"/>
            <a:ext cx="2716342" cy="210633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294" y="2241048"/>
            <a:ext cx="2349313" cy="2106337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31361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19" y="2292507"/>
            <a:ext cx="2104474" cy="210633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650320"/>
            <a:ext cx="2371794" cy="1299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87574" y="2133650"/>
            <a:ext cx="8280921" cy="1756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marL="265113" lvl="0" indent="-265113">
              <a:buFontTx/>
              <a:buChar char="-"/>
            </a:pPr>
            <a:r>
              <a:rPr lang="uk-UA" sz="3200" b="1" dirty="0">
                <a:solidFill>
                  <a:schemeClr val="bg1"/>
                </a:solidFill>
              </a:rPr>
              <a:t>Яку тему вивчали на уроці?</a:t>
            </a:r>
          </a:p>
          <a:p>
            <a:pPr marL="265113" lvl="0" indent="-265113">
              <a:buFontTx/>
              <a:buChar char="-"/>
            </a:pPr>
            <a:r>
              <a:rPr lang="ru-RU" sz="3200" b="1" dirty="0"/>
              <a:t>Що таке </a:t>
            </a:r>
            <a:r>
              <a:rPr lang="ru-RU" sz="3200" b="1" dirty="0" err="1"/>
              <a:t>префікс</a:t>
            </a:r>
            <a:r>
              <a:rPr lang="ru-RU" sz="3200" b="1" dirty="0"/>
              <a:t>? Яка його роль в словах?</a:t>
            </a:r>
          </a:p>
          <a:p>
            <a:pPr marL="265113" lvl="0" indent="-265113">
              <a:buFontTx/>
              <a:buChar char="-"/>
            </a:pPr>
            <a:r>
              <a:rPr lang="uk-UA" sz="3200" b="1" dirty="0"/>
              <a:t>Про який фестиваль дізналися?</a:t>
            </a:r>
          </a:p>
        </p:txBody>
      </p:sp>
    </p:spTree>
    <p:extLst>
      <p:ext uri="{BB962C8B-B14F-4D97-AF65-F5344CB8AC3E}">
        <p14:creationId xmlns:p14="http://schemas.microsoft.com/office/powerpoint/2010/main" val="337696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4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2379217" y="1413570"/>
            <a:ext cx="7393324" cy="5040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Назви три свої найгарніші риси характеру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907455" y="520960"/>
            <a:ext cx="10297144" cy="792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урок. Вправа «Самореклама»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7550579" y="1901938"/>
            <a:ext cx="2385405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Чесний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4706727" y="1936600"/>
            <a:ext cx="2457414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Щирий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2161854" y="1922716"/>
            <a:ext cx="2355209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Веселий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4517063" y="3668481"/>
            <a:ext cx="2764267" cy="858857"/>
          </a:xfrm>
          <a:prstGeom prst="horizontalScroll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Спокійний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1699543" y="3677785"/>
            <a:ext cx="2400420" cy="858857"/>
          </a:xfrm>
          <a:prstGeom prst="horizontalScroll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Скромний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4731550" y="2757544"/>
            <a:ext cx="2456059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Модний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3083968" y="4644238"/>
            <a:ext cx="3422081" cy="858857"/>
          </a:xfrm>
          <a:prstGeom prst="horizontalScroll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Справедливий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1267495" y="2781573"/>
            <a:ext cx="2402663" cy="858857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Добрий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9" name="Горизонтальный свиток 28"/>
          <p:cNvSpPr/>
          <p:nvPr/>
        </p:nvSpPr>
        <p:spPr>
          <a:xfrm>
            <a:off x="7748215" y="3667431"/>
            <a:ext cx="2692795" cy="858857"/>
          </a:xfrm>
          <a:prstGeom prst="horizontalScroll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Старанний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0" name="Горизонтальный свиток 29"/>
          <p:cNvSpPr/>
          <p:nvPr/>
        </p:nvSpPr>
        <p:spPr>
          <a:xfrm>
            <a:off x="8141021" y="2757543"/>
            <a:ext cx="2601430" cy="858857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Мудрий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1" name="Горизонтальный свиток 30"/>
          <p:cNvSpPr/>
          <p:nvPr/>
        </p:nvSpPr>
        <p:spPr>
          <a:xfrm>
            <a:off x="6884119" y="4644239"/>
            <a:ext cx="3718327" cy="858857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/>
              <a:t>Відповідальний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Картинки до тестів\Людина\олівець з указкою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28" y="4407587"/>
            <a:ext cx="2193407" cy="217220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9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090900" y="494644"/>
            <a:ext cx="9825667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332" y="1805308"/>
            <a:ext cx="2016224" cy="201622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3 клас\01 УКР МОВА\1 Пономарьова\3 Будова слова\№036-Визначаю префікс у словах\2025-11-16_1254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51" y="2223661"/>
            <a:ext cx="8206216" cy="392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10151" y="1269554"/>
            <a:ext cx="9200715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Прочитай </a:t>
            </a:r>
            <a:r>
              <a:rPr lang="ru-RU" sz="2800" b="1" dirty="0">
                <a:solidFill>
                  <a:srgbClr val="0070C0"/>
                </a:solidFill>
              </a:rPr>
              <a:t>легенду. </a:t>
            </a:r>
            <a:r>
              <a:rPr lang="ru-RU" sz="2800" b="1" dirty="0" smtClean="0">
                <a:solidFill>
                  <a:srgbClr val="0070C0"/>
                </a:solidFill>
              </a:rPr>
              <a:t>Випиши </a:t>
            </a:r>
            <a:r>
              <a:rPr lang="ru-RU" sz="2800" b="1" dirty="0">
                <a:solidFill>
                  <a:srgbClr val="0070C0"/>
                </a:solidFill>
              </a:rPr>
              <a:t>з неї </a:t>
            </a:r>
            <a:r>
              <a:rPr lang="ru-RU" sz="2800" b="1" dirty="0" err="1">
                <a:solidFill>
                  <a:srgbClr val="0070C0"/>
                </a:solidFill>
              </a:rPr>
              <a:t>шість</a:t>
            </a:r>
            <a:r>
              <a:rPr lang="ru-RU" sz="2800" b="1" dirty="0">
                <a:solidFill>
                  <a:srgbClr val="0070C0"/>
                </a:solidFill>
              </a:rPr>
              <a:t> слів із </a:t>
            </a:r>
            <a:r>
              <a:rPr lang="ru-RU" sz="2800" b="1" dirty="0" err="1">
                <a:solidFill>
                  <a:srgbClr val="0070C0"/>
                </a:solidFill>
              </a:rPr>
              <a:t>префіксами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r>
              <a:rPr lang="ru-RU" sz="2800" b="1" dirty="0" err="1">
                <a:solidFill>
                  <a:srgbClr val="0070C0"/>
                </a:solidFill>
              </a:rPr>
              <a:t>Позначте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префікси</a:t>
            </a:r>
            <a:r>
              <a:rPr lang="ru-RU" sz="2800" b="1" dirty="0">
                <a:solidFill>
                  <a:srgbClr val="0070C0"/>
                </a:solidFill>
              </a:rPr>
              <a:t> у </a:t>
            </a:r>
            <a:r>
              <a:rPr lang="ru-RU" sz="2800" b="1" dirty="0" err="1">
                <a:solidFill>
                  <a:srgbClr val="0070C0"/>
                </a:solidFill>
              </a:rPr>
              <a:t>виписаних</a:t>
            </a:r>
            <a:r>
              <a:rPr lang="ru-RU" sz="2800" b="1" dirty="0">
                <a:solidFill>
                  <a:srgbClr val="0070C0"/>
                </a:solidFill>
              </a:rPr>
              <a:t> словах.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79863" y="2637706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195487" y="2997746"/>
            <a:ext cx="1512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39875" y="3429794"/>
            <a:ext cx="1724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324279" y="3429794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55227" y="3821532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431268" y="3821532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27412" y="3789834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819750" y="4188291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571751" y="4941962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8032401" y="4941962"/>
            <a:ext cx="939950" cy="150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10151" y="5302002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36047" y="5734050"/>
            <a:ext cx="2088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939903" y="6094090"/>
            <a:ext cx="1296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4141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19746" y="1341562"/>
            <a:ext cx="4392488" cy="6174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Який розділ вивчаємо?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4315" y="1341562"/>
            <a:ext cx="2922292" cy="6174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Будова слова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20624" y="2061642"/>
            <a:ext cx="5439699" cy="6276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Які частини слова вивчили?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6141" y="2763931"/>
            <a:ext cx="4399583" cy="593856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Що таке корінь слова?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00490" y="2061642"/>
            <a:ext cx="5004109" cy="6276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Корінь, закінчення, основа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25630" y="3429793"/>
            <a:ext cx="4077443" cy="996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Які слова називають спорідненими?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51733" y="5078368"/>
            <a:ext cx="4488256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Що таке основа слова?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25630" y="4433981"/>
            <a:ext cx="5078369" cy="62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Що таке закінчення </a:t>
            </a:r>
            <a:r>
              <a:rPr lang="uk-UA" sz="3200" b="1" dirty="0" smtClean="0">
                <a:solidFill>
                  <a:schemeClr val="bg1"/>
                </a:solidFill>
              </a:rPr>
              <a:t>слова?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0F0B124A-4453-4F30-9D91-5F91EEFA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32" y="477466"/>
            <a:ext cx="10768291" cy="7049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Перевір себе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803073" y="2763929"/>
            <a:ext cx="6984776" cy="59385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Це спільна частина споріднених слів?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848266" y="3429792"/>
            <a:ext cx="5497776" cy="9962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Це слова, що мають спільну частину й спільне значення?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12234" y="5078368"/>
            <a:ext cx="5748349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>
                <a:solidFill>
                  <a:schemeClr val="bg1"/>
                </a:solidFill>
              </a:rPr>
              <a:t>Частина слова без закінчення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803999" y="4450216"/>
            <a:ext cx="4622925" cy="62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Це змінна частина </a:t>
            </a:r>
            <a:r>
              <a:rPr lang="uk-UA" sz="3200" b="1" dirty="0">
                <a:solidFill>
                  <a:schemeClr val="bg1"/>
                </a:solidFill>
              </a:rPr>
              <a:t>слова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976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5449" y="1356694"/>
            <a:ext cx="4104456" cy="1353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Зміни слова в дужках за змістом. </a:t>
            </a:r>
          </a:p>
          <a:p>
            <a:r>
              <a:rPr lang="uk-UA" sz="2800" b="1" dirty="0" smtClean="0">
                <a:solidFill>
                  <a:srgbClr val="0070C0"/>
                </a:solidFill>
              </a:rPr>
              <a:t>Назви закінчення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545935" y="1197546"/>
            <a:ext cx="5003839" cy="20338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Росте на (дерево) –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Стукає по (дерево) –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Підійшов до (дерево) –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Сиділи під (дерево) –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0F0B124A-4453-4F30-9D91-5F91EEFA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405" y="477466"/>
            <a:ext cx="10504637" cy="7049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Перевір себе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132802" y="3303674"/>
            <a:ext cx="6260727" cy="10801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Дід </a:t>
            </a:r>
            <a:r>
              <a:rPr lang="uk-UA" sz="3200" b="1" dirty="0" smtClean="0">
                <a:solidFill>
                  <a:schemeClr val="bg1"/>
                </a:solidFill>
              </a:rPr>
              <a:t>–</a:t>
            </a:r>
          </a:p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Вода </a:t>
            </a:r>
            <a:r>
              <a:rPr lang="uk-UA" sz="3200" b="1" dirty="0" smtClean="0">
                <a:solidFill>
                  <a:schemeClr val="bg1"/>
                </a:solidFill>
              </a:rPr>
              <a:t>– 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131348" y="4501704"/>
            <a:ext cx="6456546" cy="15325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К</a:t>
            </a:r>
            <a:r>
              <a:rPr lang="uk-UA" sz="3200" b="1" dirty="0" smtClean="0">
                <a:solidFill>
                  <a:srgbClr val="FFFF00"/>
                </a:solidFill>
              </a:rPr>
              <a:t>і</a:t>
            </a:r>
            <a:r>
              <a:rPr lang="uk-UA" sz="3200" b="1" dirty="0" smtClean="0">
                <a:solidFill>
                  <a:schemeClr val="bg1"/>
                </a:solidFill>
              </a:rPr>
              <a:t>т –              кни</a:t>
            </a:r>
            <a:r>
              <a:rPr lang="uk-UA" sz="3200" b="1" dirty="0" smtClean="0">
                <a:solidFill>
                  <a:srgbClr val="FFFF00"/>
                </a:solidFill>
              </a:rPr>
              <a:t>г</a:t>
            </a:r>
            <a:r>
              <a:rPr lang="uk-UA" sz="3200" b="1" dirty="0" smtClean="0">
                <a:solidFill>
                  <a:schemeClr val="bg1"/>
                </a:solidFill>
              </a:rPr>
              <a:t>а – </a:t>
            </a:r>
          </a:p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н</a:t>
            </a:r>
            <a:r>
              <a:rPr lang="uk-UA" sz="3200" b="1" dirty="0" smtClean="0">
                <a:solidFill>
                  <a:srgbClr val="FFFF00"/>
                </a:solidFill>
              </a:rPr>
              <a:t>і</a:t>
            </a:r>
            <a:r>
              <a:rPr lang="uk-UA" sz="3200" b="1" dirty="0" smtClean="0">
                <a:solidFill>
                  <a:schemeClr val="bg1"/>
                </a:solidFill>
              </a:rPr>
              <a:t>ж –             ру</a:t>
            </a:r>
            <a:r>
              <a:rPr lang="uk-UA" sz="3200" b="1" dirty="0" smtClean="0">
                <a:solidFill>
                  <a:srgbClr val="FFFF00"/>
                </a:solidFill>
              </a:rPr>
              <a:t>к</a:t>
            </a:r>
            <a:r>
              <a:rPr lang="uk-UA" sz="3200" b="1" dirty="0" smtClean="0">
                <a:solidFill>
                  <a:schemeClr val="bg1"/>
                </a:solidFill>
              </a:rPr>
              <a:t>а –  </a:t>
            </a:r>
          </a:p>
          <a:p>
            <a:pPr algn="l"/>
            <a:r>
              <a:rPr lang="uk-UA" sz="3200" b="1" dirty="0" smtClean="0">
                <a:solidFill>
                  <a:schemeClr val="bg1"/>
                </a:solidFill>
              </a:rPr>
              <a:t>Н</a:t>
            </a:r>
            <a:r>
              <a:rPr lang="uk-UA" sz="3200" b="1" dirty="0" smtClean="0">
                <a:solidFill>
                  <a:srgbClr val="FFFF00"/>
                </a:solidFill>
              </a:rPr>
              <a:t>і</a:t>
            </a:r>
            <a:r>
              <a:rPr lang="uk-UA" sz="3200" b="1" dirty="0" smtClean="0">
                <a:solidFill>
                  <a:schemeClr val="bg1"/>
                </a:solidFill>
              </a:rPr>
              <a:t>с –              ву</a:t>
            </a:r>
            <a:r>
              <a:rPr lang="uk-UA" sz="3200" b="1" dirty="0" smtClean="0">
                <a:solidFill>
                  <a:srgbClr val="FFFF00"/>
                </a:solidFill>
              </a:rPr>
              <a:t>х</a:t>
            </a:r>
            <a:r>
              <a:rPr lang="uk-UA" sz="3200" b="1" dirty="0" smtClean="0">
                <a:solidFill>
                  <a:schemeClr val="bg1"/>
                </a:solidFill>
              </a:rPr>
              <a:t>о –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35448" y="2853730"/>
            <a:ext cx="4104455" cy="13160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Добери три спільнокореневі до слова. Назви корінь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043278" y="3192654"/>
            <a:ext cx="1584176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дідусь,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230105" y="3186665"/>
            <a:ext cx="1786397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прадід,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398674" y="3717106"/>
            <a:ext cx="1662861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водний,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35448" y="4501703"/>
            <a:ext cx="4104456" cy="14604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0070C0"/>
                </a:solidFill>
              </a:rPr>
              <a:t>Зміни </a:t>
            </a:r>
            <a:r>
              <a:rPr lang="uk-UA" sz="2800" b="1" dirty="0" smtClean="0">
                <a:solidFill>
                  <a:srgbClr val="0070C0"/>
                </a:solidFill>
              </a:rPr>
              <a:t>слова так, щоб відбулося чергування звуків у коренях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8724663" y="3192654"/>
            <a:ext cx="2160240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err="1" smtClean="0">
                <a:solidFill>
                  <a:schemeClr val="bg1"/>
                </a:solidFill>
              </a:rPr>
              <a:t>дідусевий</a:t>
            </a:r>
            <a:r>
              <a:rPr lang="uk-UA" sz="3200" b="1" dirty="0" smtClean="0">
                <a:solidFill>
                  <a:schemeClr val="bg1"/>
                </a:solidFill>
              </a:rPr>
              <a:t>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914770" y="3723630"/>
            <a:ext cx="1890013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водяний,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571670" y="3727529"/>
            <a:ext cx="1821860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водичка.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997861" y="4450033"/>
            <a:ext cx="1241142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к</a:t>
            </a:r>
            <a:r>
              <a:rPr lang="uk-UA" sz="3200" b="1" dirty="0" smtClean="0">
                <a:solidFill>
                  <a:srgbClr val="FFFF00"/>
                </a:solidFill>
              </a:rPr>
              <a:t>о</a:t>
            </a:r>
            <a:r>
              <a:rPr lang="uk-UA" sz="3200" b="1" dirty="0" smtClean="0">
                <a:solidFill>
                  <a:schemeClr val="bg1"/>
                </a:solidFill>
              </a:rPr>
              <a:t>ти,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6105046" y="4907916"/>
            <a:ext cx="1205966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н</a:t>
            </a:r>
            <a:r>
              <a:rPr lang="uk-UA" sz="3200" b="1" dirty="0" smtClean="0">
                <a:solidFill>
                  <a:srgbClr val="FFFF00"/>
                </a:solidFill>
              </a:rPr>
              <a:t>о</a:t>
            </a:r>
            <a:r>
              <a:rPr lang="uk-UA" sz="3200" b="1" dirty="0" smtClean="0">
                <a:solidFill>
                  <a:schemeClr val="bg1"/>
                </a:solidFill>
              </a:rPr>
              <a:t>жі,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8448190" y="4378025"/>
            <a:ext cx="3211712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кни</a:t>
            </a:r>
            <a:r>
              <a:rPr lang="uk-UA" sz="3200" b="1" dirty="0" smtClean="0">
                <a:solidFill>
                  <a:srgbClr val="FFFF00"/>
                </a:solidFill>
              </a:rPr>
              <a:t>ж</a:t>
            </a:r>
            <a:r>
              <a:rPr lang="uk-UA" sz="3200" b="1" dirty="0" smtClean="0">
                <a:solidFill>
                  <a:schemeClr val="bg1"/>
                </a:solidFill>
              </a:rPr>
              <a:t>ка, у кни</a:t>
            </a:r>
            <a:r>
              <a:rPr lang="uk-UA" sz="3200" b="1" dirty="0" smtClean="0">
                <a:solidFill>
                  <a:srgbClr val="FFFF00"/>
                </a:solidFill>
              </a:rPr>
              <a:t>з</a:t>
            </a:r>
            <a:r>
              <a:rPr lang="uk-UA" sz="3200" b="1" dirty="0" smtClean="0">
                <a:solidFill>
                  <a:schemeClr val="bg1"/>
                </a:solidFill>
              </a:rPr>
              <a:t>і</a:t>
            </a:r>
            <a:r>
              <a:rPr lang="uk-UA" sz="3200" b="1" dirty="0" smtClean="0">
                <a:solidFill>
                  <a:schemeClr val="bg1"/>
                </a:solidFill>
              </a:rPr>
              <a:t>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010223" y="5374010"/>
            <a:ext cx="1473215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н</a:t>
            </a:r>
            <a:r>
              <a:rPr lang="uk-UA" sz="3200" b="1" dirty="0" smtClean="0">
                <a:solidFill>
                  <a:srgbClr val="FFFF00"/>
                </a:solidFill>
              </a:rPr>
              <a:t>о</a:t>
            </a:r>
            <a:r>
              <a:rPr lang="uk-UA" sz="3200" b="1" dirty="0" smtClean="0">
                <a:solidFill>
                  <a:schemeClr val="bg1"/>
                </a:solidFill>
              </a:rPr>
              <a:t>си,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419542" y="4907916"/>
            <a:ext cx="2817614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ру</a:t>
            </a:r>
            <a:r>
              <a:rPr lang="uk-UA" sz="3200" b="1" dirty="0" smtClean="0">
                <a:solidFill>
                  <a:srgbClr val="FFFF00"/>
                </a:solidFill>
              </a:rPr>
              <a:t>ч</a:t>
            </a:r>
            <a:r>
              <a:rPr lang="uk-UA" sz="3200" b="1" dirty="0" smtClean="0">
                <a:solidFill>
                  <a:schemeClr val="bg1"/>
                </a:solidFill>
              </a:rPr>
              <a:t>ка, у ру</a:t>
            </a:r>
            <a:r>
              <a:rPr lang="uk-UA" sz="3200" b="1" dirty="0" smtClean="0">
                <a:solidFill>
                  <a:srgbClr val="FFFF00"/>
                </a:solidFill>
              </a:rPr>
              <a:t>ц</a:t>
            </a:r>
            <a:r>
              <a:rPr lang="uk-UA" sz="3200" b="1" dirty="0" smtClean="0">
                <a:solidFill>
                  <a:schemeClr val="bg1"/>
                </a:solidFill>
              </a:rPr>
              <a:t>і</a:t>
            </a:r>
            <a:r>
              <a:rPr lang="uk-UA" sz="3200" b="1" dirty="0" smtClean="0">
                <a:solidFill>
                  <a:schemeClr val="bg1"/>
                </a:solidFill>
              </a:rPr>
              <a:t>.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448190" y="5374010"/>
            <a:ext cx="3139704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ву</a:t>
            </a:r>
            <a:r>
              <a:rPr lang="uk-UA" sz="3200" b="1" dirty="0" smtClean="0">
                <a:solidFill>
                  <a:srgbClr val="FFFF00"/>
                </a:solidFill>
              </a:rPr>
              <a:t>ш</a:t>
            </a:r>
            <a:r>
              <a:rPr lang="uk-UA" sz="3200" b="1" dirty="0" smtClean="0">
                <a:solidFill>
                  <a:schemeClr val="bg1"/>
                </a:solidFill>
              </a:rPr>
              <a:t>ко, у ву</a:t>
            </a:r>
            <a:r>
              <a:rPr lang="uk-UA" sz="3200" b="1" dirty="0" smtClean="0">
                <a:solidFill>
                  <a:srgbClr val="FFFF00"/>
                </a:solidFill>
              </a:rPr>
              <a:t>с</a:t>
            </a:r>
            <a:r>
              <a:rPr lang="uk-UA" sz="3200" b="1" dirty="0" smtClean="0">
                <a:solidFill>
                  <a:schemeClr val="bg1"/>
                </a:solidFill>
              </a:rPr>
              <a:t>і</a:t>
            </a:r>
            <a:r>
              <a:rPr lang="uk-UA" sz="3200" b="1" dirty="0" smtClean="0">
                <a:solidFill>
                  <a:schemeClr val="bg1"/>
                </a:solidFill>
              </a:rPr>
              <a:t>.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895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0" grpId="0"/>
      <p:bldP spid="21" grpId="0"/>
      <p:bldP spid="22" grpId="0"/>
      <p:bldP spid="23" grpId="0" animBg="1"/>
      <p:bldP spid="25" grpId="0"/>
      <p:bldP spid="27" grpId="0"/>
      <p:bldP spid="29" grpId="0"/>
      <p:bldP spid="32" grpId="0"/>
      <p:bldP spid="34" grpId="0"/>
      <p:bldP spid="37" grpId="0"/>
      <p:bldP spid="24" grpId="0"/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84119" y="1281428"/>
            <a:ext cx="3706143" cy="144256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err="1"/>
              <a:t>Утворює</a:t>
            </a:r>
            <a:r>
              <a:rPr lang="ru-RU" sz="3600" b="1" dirty="0"/>
              <a:t> </a:t>
            </a:r>
            <a:r>
              <a:rPr lang="ru-RU" sz="3600" b="1" dirty="0" err="1"/>
              <a:t>нові</a:t>
            </a:r>
            <a:r>
              <a:rPr lang="ru-RU" sz="3600" b="1" dirty="0"/>
              <a:t> слова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0F0B124A-4453-4F30-9D91-5F91EEFA1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480" y="477466"/>
            <a:ext cx="10009112" cy="70497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>
            <a:noAutofit/>
          </a:bodyPr>
          <a:lstStyle/>
          <a:p>
            <a:r>
              <a:rPr lang="ru-RU" sz="4000" b="1" dirty="0" err="1" smtClean="0">
                <a:solidFill>
                  <a:schemeClr val="bg1"/>
                </a:solidFill>
              </a:rPr>
              <a:t>Асоціація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671846" y="2997747"/>
            <a:ext cx="2995233" cy="1367053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Префікс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987575" y="1281428"/>
            <a:ext cx="3706143" cy="1572299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err="1"/>
              <a:t>Стоїть</a:t>
            </a:r>
            <a:r>
              <a:rPr lang="ru-RU" sz="3600" b="1" dirty="0"/>
              <a:t> перед </a:t>
            </a:r>
            <a:r>
              <a:rPr lang="ru-RU" sz="3600" b="1" dirty="0" err="1"/>
              <a:t>коренем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129437" y="2997747"/>
            <a:ext cx="2960533" cy="1620731"/>
          </a:xfrm>
          <a:prstGeom prst="horizontalScroll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Частина слова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108255" y="2997746"/>
            <a:ext cx="2960533" cy="162073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Пишемо разом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145127" y="4643357"/>
            <a:ext cx="6048672" cy="1658584"/>
          </a:xfrm>
          <a:prstGeom prst="horizontalScroll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/>
              <a:t>Не можна </a:t>
            </a:r>
            <a:r>
              <a:rPr lang="ru-RU" sz="3600" b="1" dirty="0" err="1"/>
              <a:t>вставити</a:t>
            </a:r>
            <a:r>
              <a:rPr lang="ru-RU" sz="3600" b="1" dirty="0"/>
              <a:t> слово між </a:t>
            </a:r>
            <a:r>
              <a:rPr lang="ru-RU" sz="3600" b="1" dirty="0" err="1"/>
              <a:t>префіксом</a:t>
            </a:r>
            <a:r>
              <a:rPr lang="ru-RU" sz="3600" b="1" dirty="0"/>
              <a:t> і </a:t>
            </a:r>
            <a:r>
              <a:rPr lang="ru-RU" sz="3600" b="1" dirty="0" err="1"/>
              <a:t>коренем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0039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7" grpId="0" animBg="1"/>
      <p:bldP spid="24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48" b="56561"/>
          <a:stretch/>
        </p:blipFill>
        <p:spPr>
          <a:xfrm>
            <a:off x="763438" y="1240237"/>
            <a:ext cx="10945217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4040360" y="2021138"/>
            <a:ext cx="4537688" cy="15534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41283" y="-745347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623782" y="1536567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637569" y="-64249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30295" y="1536567"/>
            <a:ext cx="578025" cy="72176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2" t="20611" r="57952" b="73090"/>
          <a:stretch/>
        </p:blipFill>
        <p:spPr>
          <a:xfrm>
            <a:off x="1843558" y="3715677"/>
            <a:ext cx="514016" cy="432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4" t="69182" r="19311" b="24520"/>
          <a:stretch/>
        </p:blipFill>
        <p:spPr>
          <a:xfrm>
            <a:off x="5498474" y="3695819"/>
            <a:ext cx="324000" cy="43200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480957" y="4437906"/>
            <a:ext cx="8571514" cy="1008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префікси. Запишіть їх. Де стоїть префікс? Яка його роль у слові?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6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844" y="1223577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66462" r="33551" b="20204"/>
          <a:stretch/>
        </p:blipFill>
        <p:spPr>
          <a:xfrm>
            <a:off x="5371951" y="1616812"/>
            <a:ext cx="2441704" cy="876878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76273" y="574332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2" t="20611" r="57952" b="73090"/>
          <a:stretch/>
        </p:blipFill>
        <p:spPr>
          <a:xfrm>
            <a:off x="2930289" y="3702115"/>
            <a:ext cx="514016" cy="43200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 t="68372" r="57364" b="23850"/>
          <a:stretch/>
        </p:blipFill>
        <p:spPr>
          <a:xfrm>
            <a:off x="1634145" y="3654092"/>
            <a:ext cx="418827" cy="53352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5" t="67704" r="63185" b="22574"/>
          <a:stretch/>
        </p:blipFill>
        <p:spPr>
          <a:xfrm>
            <a:off x="8771372" y="3604266"/>
            <a:ext cx="475941" cy="666904"/>
          </a:xfrm>
          <a:prstGeom prst="rect">
            <a:avLst/>
          </a:prstGeom>
        </p:spPr>
      </p:pic>
      <p:grpSp>
        <p:nvGrpSpPr>
          <p:cNvPr id="48" name="Группа 47"/>
          <p:cNvGrpSpPr/>
          <p:nvPr/>
        </p:nvGrpSpPr>
        <p:grpSpPr>
          <a:xfrm>
            <a:off x="8226575" y="3813917"/>
            <a:ext cx="438611" cy="204874"/>
            <a:chOff x="4170453" y="3707964"/>
            <a:chExt cx="623003" cy="290396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4170453" y="3707964"/>
              <a:ext cx="356952" cy="290396"/>
              <a:chOff x="4878560" y="3728480"/>
              <a:chExt cx="1211208" cy="985372"/>
            </a:xfrm>
          </p:grpSpPr>
          <p:sp>
            <p:nvSpPr>
              <p:cNvPr id="51" name="Полилиния 50"/>
              <p:cNvSpPr/>
              <p:nvPr/>
            </p:nvSpPr>
            <p:spPr>
              <a:xfrm>
                <a:off x="4878560" y="3733800"/>
                <a:ext cx="466690" cy="971550"/>
              </a:xfrm>
              <a:custGeom>
                <a:avLst/>
                <a:gdLst>
                  <a:gd name="connsiteX0" fmla="*/ 479394 w 479394"/>
                  <a:gd name="connsiteY0" fmla="*/ 0 h 1047565"/>
                  <a:gd name="connsiteX1" fmla="*/ 0 w 479394"/>
                  <a:gd name="connsiteY1" fmla="*/ 1047565 h 104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9394" h="1047565">
                    <a:moveTo>
                      <a:pt x="479394" y="0"/>
                    </a:moveTo>
                    <a:lnTo>
                      <a:pt x="0" y="104756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олилиния 51"/>
              <p:cNvSpPr/>
              <p:nvPr/>
            </p:nvSpPr>
            <p:spPr>
              <a:xfrm>
                <a:off x="4878560" y="3728480"/>
                <a:ext cx="1211208" cy="985372"/>
              </a:xfrm>
              <a:custGeom>
                <a:avLst/>
                <a:gdLst>
                  <a:gd name="connsiteX0" fmla="*/ 0 w 1518082"/>
                  <a:gd name="connsiteY0" fmla="*/ 1012196 h 1012196"/>
                  <a:gd name="connsiteX1" fmla="*/ 221942 w 1518082"/>
                  <a:gd name="connsiteY1" fmla="*/ 541679 h 1012196"/>
                  <a:gd name="connsiteX2" fmla="*/ 514905 w 1518082"/>
                  <a:gd name="connsiteY2" fmla="*/ 186572 h 1012196"/>
                  <a:gd name="connsiteX3" fmla="*/ 905522 w 1518082"/>
                  <a:gd name="connsiteY3" fmla="*/ 141 h 1012196"/>
                  <a:gd name="connsiteX4" fmla="*/ 1029810 w 1518082"/>
                  <a:gd name="connsiteY4" fmla="*/ 213205 h 1012196"/>
                  <a:gd name="connsiteX5" fmla="*/ 772357 w 1518082"/>
                  <a:gd name="connsiteY5" fmla="*/ 754743 h 1012196"/>
                  <a:gd name="connsiteX6" fmla="*/ 949911 w 1518082"/>
                  <a:gd name="connsiteY6" fmla="*/ 1003318 h 1012196"/>
                  <a:gd name="connsiteX7" fmla="*/ 1518082 w 1518082"/>
                  <a:gd name="connsiteY7" fmla="*/ 523924 h 1012196"/>
                  <a:gd name="connsiteX0" fmla="*/ 0 w 1244179"/>
                  <a:gd name="connsiteY0" fmla="*/ 1012196 h 1012196"/>
                  <a:gd name="connsiteX1" fmla="*/ 221942 w 1244179"/>
                  <a:gd name="connsiteY1" fmla="*/ 541679 h 1012196"/>
                  <a:gd name="connsiteX2" fmla="*/ 514905 w 1244179"/>
                  <a:gd name="connsiteY2" fmla="*/ 186572 h 1012196"/>
                  <a:gd name="connsiteX3" fmla="*/ 905522 w 1244179"/>
                  <a:gd name="connsiteY3" fmla="*/ 141 h 1012196"/>
                  <a:gd name="connsiteX4" fmla="*/ 1029810 w 1244179"/>
                  <a:gd name="connsiteY4" fmla="*/ 213205 h 1012196"/>
                  <a:gd name="connsiteX5" fmla="*/ 772357 w 1244179"/>
                  <a:gd name="connsiteY5" fmla="*/ 754743 h 1012196"/>
                  <a:gd name="connsiteX6" fmla="*/ 949911 w 1244179"/>
                  <a:gd name="connsiteY6" fmla="*/ 1003318 h 1012196"/>
                  <a:gd name="connsiteX7" fmla="*/ 1244179 w 1244179"/>
                  <a:gd name="connsiteY7" fmla="*/ 764626 h 1012196"/>
                  <a:gd name="connsiteX0" fmla="*/ 0 w 1244179"/>
                  <a:gd name="connsiteY0" fmla="*/ 1012196 h 1012196"/>
                  <a:gd name="connsiteX1" fmla="*/ 221942 w 1244179"/>
                  <a:gd name="connsiteY1" fmla="*/ 541679 h 1012196"/>
                  <a:gd name="connsiteX2" fmla="*/ 514905 w 1244179"/>
                  <a:gd name="connsiteY2" fmla="*/ 186572 h 1012196"/>
                  <a:gd name="connsiteX3" fmla="*/ 905522 w 1244179"/>
                  <a:gd name="connsiteY3" fmla="*/ 141 h 1012196"/>
                  <a:gd name="connsiteX4" fmla="*/ 1029810 w 1244179"/>
                  <a:gd name="connsiteY4" fmla="*/ 213205 h 1012196"/>
                  <a:gd name="connsiteX5" fmla="*/ 772357 w 1244179"/>
                  <a:gd name="connsiteY5" fmla="*/ 754743 h 1012196"/>
                  <a:gd name="connsiteX6" fmla="*/ 949911 w 1244179"/>
                  <a:gd name="connsiteY6" fmla="*/ 1003318 h 1012196"/>
                  <a:gd name="connsiteX7" fmla="*/ 1244179 w 1244179"/>
                  <a:gd name="connsiteY7" fmla="*/ 764626 h 1012196"/>
                  <a:gd name="connsiteX0" fmla="*/ 0 w 1244179"/>
                  <a:gd name="connsiteY0" fmla="*/ 1012196 h 1012196"/>
                  <a:gd name="connsiteX1" fmla="*/ 221942 w 1244179"/>
                  <a:gd name="connsiteY1" fmla="*/ 541679 h 1012196"/>
                  <a:gd name="connsiteX2" fmla="*/ 514905 w 1244179"/>
                  <a:gd name="connsiteY2" fmla="*/ 186572 h 1012196"/>
                  <a:gd name="connsiteX3" fmla="*/ 905522 w 1244179"/>
                  <a:gd name="connsiteY3" fmla="*/ 141 h 1012196"/>
                  <a:gd name="connsiteX4" fmla="*/ 1029810 w 1244179"/>
                  <a:gd name="connsiteY4" fmla="*/ 213205 h 1012196"/>
                  <a:gd name="connsiteX5" fmla="*/ 772357 w 1244179"/>
                  <a:gd name="connsiteY5" fmla="*/ 754743 h 1012196"/>
                  <a:gd name="connsiteX6" fmla="*/ 875211 w 1244179"/>
                  <a:gd name="connsiteY6" fmla="*/ 995016 h 1012196"/>
                  <a:gd name="connsiteX7" fmla="*/ 1244179 w 1244179"/>
                  <a:gd name="connsiteY7" fmla="*/ 764626 h 101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44179" h="1012196">
                    <a:moveTo>
                      <a:pt x="0" y="1012196"/>
                    </a:moveTo>
                    <a:cubicBezTo>
                      <a:pt x="68062" y="845739"/>
                      <a:pt x="136125" y="679283"/>
                      <a:pt x="221942" y="541679"/>
                    </a:cubicBezTo>
                    <a:cubicBezTo>
                      <a:pt x="307759" y="404075"/>
                      <a:pt x="400975" y="276828"/>
                      <a:pt x="514905" y="186572"/>
                    </a:cubicBezTo>
                    <a:cubicBezTo>
                      <a:pt x="628835" y="96316"/>
                      <a:pt x="819704" y="-4298"/>
                      <a:pt x="905522" y="141"/>
                    </a:cubicBezTo>
                    <a:cubicBezTo>
                      <a:pt x="991340" y="4580"/>
                      <a:pt x="1052004" y="87438"/>
                      <a:pt x="1029810" y="213205"/>
                    </a:cubicBezTo>
                    <a:cubicBezTo>
                      <a:pt x="1007616" y="338972"/>
                      <a:pt x="798123" y="624441"/>
                      <a:pt x="772357" y="754743"/>
                    </a:cubicBezTo>
                    <a:cubicBezTo>
                      <a:pt x="746591" y="885045"/>
                      <a:pt x="796574" y="993369"/>
                      <a:pt x="875211" y="995016"/>
                    </a:cubicBezTo>
                    <a:cubicBezTo>
                      <a:pt x="953848" y="996663"/>
                      <a:pt x="1155036" y="835687"/>
                      <a:pt x="1244179" y="764626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0" name="Полилиния 49"/>
            <p:cNvSpPr/>
            <p:nvPr/>
          </p:nvSpPr>
          <p:spPr>
            <a:xfrm>
              <a:off x="4526458" y="3711027"/>
              <a:ext cx="266998" cy="278178"/>
            </a:xfrm>
            <a:custGeom>
              <a:avLst/>
              <a:gdLst>
                <a:gd name="connsiteX0" fmla="*/ 9823 w 266998"/>
                <a:gd name="connsiteY0" fmla="*/ 208511 h 278178"/>
                <a:gd name="connsiteX1" fmla="*/ 190798 w 266998"/>
                <a:gd name="connsiteY1" fmla="*/ 108498 h 278178"/>
                <a:gd name="connsiteX2" fmla="*/ 209848 w 266998"/>
                <a:gd name="connsiteY2" fmla="*/ 22773 h 278178"/>
                <a:gd name="connsiteX3" fmla="*/ 126505 w 266998"/>
                <a:gd name="connsiteY3" fmla="*/ 8486 h 278178"/>
                <a:gd name="connsiteX4" fmla="*/ 14586 w 266998"/>
                <a:gd name="connsiteY4" fmla="*/ 137073 h 278178"/>
                <a:gd name="connsiteX5" fmla="*/ 16967 w 266998"/>
                <a:gd name="connsiteY5" fmla="*/ 260898 h 278178"/>
                <a:gd name="connsiteX6" fmla="*/ 157461 w 266998"/>
                <a:gd name="connsiteY6" fmla="*/ 270423 h 278178"/>
                <a:gd name="connsiteX7" fmla="*/ 266998 w 266998"/>
                <a:gd name="connsiteY7" fmla="*/ 196604 h 27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998" h="278178">
                  <a:moveTo>
                    <a:pt x="9823" y="208511"/>
                  </a:moveTo>
                  <a:cubicBezTo>
                    <a:pt x="83642" y="173982"/>
                    <a:pt x="157461" y="139454"/>
                    <a:pt x="190798" y="108498"/>
                  </a:cubicBezTo>
                  <a:cubicBezTo>
                    <a:pt x="224135" y="77542"/>
                    <a:pt x="220563" y="39442"/>
                    <a:pt x="209848" y="22773"/>
                  </a:cubicBezTo>
                  <a:cubicBezTo>
                    <a:pt x="199133" y="6104"/>
                    <a:pt x="159049" y="-10564"/>
                    <a:pt x="126505" y="8486"/>
                  </a:cubicBezTo>
                  <a:cubicBezTo>
                    <a:pt x="93961" y="27536"/>
                    <a:pt x="32842" y="95004"/>
                    <a:pt x="14586" y="137073"/>
                  </a:cubicBezTo>
                  <a:cubicBezTo>
                    <a:pt x="-3670" y="179142"/>
                    <a:pt x="-6845" y="238673"/>
                    <a:pt x="16967" y="260898"/>
                  </a:cubicBezTo>
                  <a:cubicBezTo>
                    <a:pt x="40779" y="283123"/>
                    <a:pt x="115789" y="281139"/>
                    <a:pt x="157461" y="270423"/>
                  </a:cubicBezTo>
                  <a:cubicBezTo>
                    <a:pt x="199133" y="259707"/>
                    <a:pt x="233065" y="228155"/>
                    <a:pt x="266998" y="19660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056037" y="3429794"/>
            <a:ext cx="667842" cy="607946"/>
            <a:chOff x="1235675" y="3313597"/>
            <a:chExt cx="782586" cy="691603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1235675" y="3711217"/>
              <a:ext cx="487922" cy="293983"/>
              <a:chOff x="4878560" y="3728480"/>
              <a:chExt cx="1655615" cy="997543"/>
            </a:xfrm>
          </p:grpSpPr>
          <p:sp>
            <p:nvSpPr>
              <p:cNvPr id="58" name="Полилиния 57"/>
              <p:cNvSpPr/>
              <p:nvPr/>
            </p:nvSpPr>
            <p:spPr>
              <a:xfrm>
                <a:off x="4878560" y="3733800"/>
                <a:ext cx="466690" cy="971550"/>
              </a:xfrm>
              <a:custGeom>
                <a:avLst/>
                <a:gdLst>
                  <a:gd name="connsiteX0" fmla="*/ 479394 w 479394"/>
                  <a:gd name="connsiteY0" fmla="*/ 0 h 1047565"/>
                  <a:gd name="connsiteX1" fmla="*/ 0 w 479394"/>
                  <a:gd name="connsiteY1" fmla="*/ 1047565 h 1047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9394" h="1047565">
                    <a:moveTo>
                      <a:pt x="479394" y="0"/>
                    </a:moveTo>
                    <a:lnTo>
                      <a:pt x="0" y="104756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>
                <a:off x="4878560" y="3728480"/>
                <a:ext cx="1655615" cy="997543"/>
              </a:xfrm>
              <a:custGeom>
                <a:avLst/>
                <a:gdLst>
                  <a:gd name="connsiteX0" fmla="*/ 0 w 1518082"/>
                  <a:gd name="connsiteY0" fmla="*/ 1012196 h 1012196"/>
                  <a:gd name="connsiteX1" fmla="*/ 221942 w 1518082"/>
                  <a:gd name="connsiteY1" fmla="*/ 541679 h 1012196"/>
                  <a:gd name="connsiteX2" fmla="*/ 514905 w 1518082"/>
                  <a:gd name="connsiteY2" fmla="*/ 186572 h 1012196"/>
                  <a:gd name="connsiteX3" fmla="*/ 905522 w 1518082"/>
                  <a:gd name="connsiteY3" fmla="*/ 141 h 1012196"/>
                  <a:gd name="connsiteX4" fmla="*/ 1029810 w 1518082"/>
                  <a:gd name="connsiteY4" fmla="*/ 213205 h 1012196"/>
                  <a:gd name="connsiteX5" fmla="*/ 772357 w 1518082"/>
                  <a:gd name="connsiteY5" fmla="*/ 754743 h 1012196"/>
                  <a:gd name="connsiteX6" fmla="*/ 949911 w 1518082"/>
                  <a:gd name="connsiteY6" fmla="*/ 1003318 h 1012196"/>
                  <a:gd name="connsiteX7" fmla="*/ 1518082 w 1518082"/>
                  <a:gd name="connsiteY7" fmla="*/ 523924 h 1012196"/>
                  <a:gd name="connsiteX0" fmla="*/ 0 w 1700684"/>
                  <a:gd name="connsiteY0" fmla="*/ 1012196 h 1024699"/>
                  <a:gd name="connsiteX1" fmla="*/ 221942 w 1700684"/>
                  <a:gd name="connsiteY1" fmla="*/ 541679 h 1024699"/>
                  <a:gd name="connsiteX2" fmla="*/ 514905 w 1700684"/>
                  <a:gd name="connsiteY2" fmla="*/ 186572 h 1024699"/>
                  <a:gd name="connsiteX3" fmla="*/ 905522 w 1700684"/>
                  <a:gd name="connsiteY3" fmla="*/ 141 h 1024699"/>
                  <a:gd name="connsiteX4" fmla="*/ 1029810 w 1700684"/>
                  <a:gd name="connsiteY4" fmla="*/ 213205 h 1024699"/>
                  <a:gd name="connsiteX5" fmla="*/ 772357 w 1700684"/>
                  <a:gd name="connsiteY5" fmla="*/ 754743 h 1024699"/>
                  <a:gd name="connsiteX6" fmla="*/ 949911 w 1700684"/>
                  <a:gd name="connsiteY6" fmla="*/ 1003318 h 1024699"/>
                  <a:gd name="connsiteX7" fmla="*/ 1700684 w 1700684"/>
                  <a:gd name="connsiteY7" fmla="*/ 225123 h 1024699"/>
                  <a:gd name="connsiteX0" fmla="*/ 0 w 1700684"/>
                  <a:gd name="connsiteY0" fmla="*/ 1012196 h 1024699"/>
                  <a:gd name="connsiteX1" fmla="*/ 221942 w 1700684"/>
                  <a:gd name="connsiteY1" fmla="*/ 541679 h 1024699"/>
                  <a:gd name="connsiteX2" fmla="*/ 514905 w 1700684"/>
                  <a:gd name="connsiteY2" fmla="*/ 186572 h 1024699"/>
                  <a:gd name="connsiteX3" fmla="*/ 905522 w 1700684"/>
                  <a:gd name="connsiteY3" fmla="*/ 141 h 1024699"/>
                  <a:gd name="connsiteX4" fmla="*/ 1029810 w 1700684"/>
                  <a:gd name="connsiteY4" fmla="*/ 213205 h 1024699"/>
                  <a:gd name="connsiteX5" fmla="*/ 772357 w 1700684"/>
                  <a:gd name="connsiteY5" fmla="*/ 754743 h 1024699"/>
                  <a:gd name="connsiteX6" fmla="*/ 949911 w 1700684"/>
                  <a:gd name="connsiteY6" fmla="*/ 1003318 h 1024699"/>
                  <a:gd name="connsiteX7" fmla="*/ 1700684 w 1700684"/>
                  <a:gd name="connsiteY7" fmla="*/ 225123 h 102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0684" h="1024699">
                    <a:moveTo>
                      <a:pt x="0" y="1012196"/>
                    </a:moveTo>
                    <a:cubicBezTo>
                      <a:pt x="68062" y="845739"/>
                      <a:pt x="136125" y="679283"/>
                      <a:pt x="221942" y="541679"/>
                    </a:cubicBezTo>
                    <a:cubicBezTo>
                      <a:pt x="307759" y="404075"/>
                      <a:pt x="400975" y="276828"/>
                      <a:pt x="514905" y="186572"/>
                    </a:cubicBezTo>
                    <a:cubicBezTo>
                      <a:pt x="628835" y="96316"/>
                      <a:pt x="819704" y="-4298"/>
                      <a:pt x="905522" y="141"/>
                    </a:cubicBezTo>
                    <a:cubicBezTo>
                      <a:pt x="991340" y="4580"/>
                      <a:pt x="1052004" y="87438"/>
                      <a:pt x="1029810" y="213205"/>
                    </a:cubicBezTo>
                    <a:cubicBezTo>
                      <a:pt x="1007616" y="338972"/>
                      <a:pt x="785674" y="623057"/>
                      <a:pt x="772357" y="754743"/>
                    </a:cubicBezTo>
                    <a:cubicBezTo>
                      <a:pt x="759041" y="886428"/>
                      <a:pt x="795190" y="1091588"/>
                      <a:pt x="949911" y="1003318"/>
                    </a:cubicBezTo>
                    <a:cubicBezTo>
                      <a:pt x="1104632" y="915048"/>
                      <a:pt x="1520243" y="487084"/>
                      <a:pt x="1700684" y="22512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1638875" y="3313597"/>
              <a:ext cx="379386" cy="679763"/>
              <a:chOff x="4282820" y="3693353"/>
              <a:chExt cx="379386" cy="679763"/>
            </a:xfrm>
          </p:grpSpPr>
          <p:sp>
            <p:nvSpPr>
              <p:cNvPr id="56" name="Полилиния 55"/>
              <p:cNvSpPr/>
              <p:nvPr/>
            </p:nvSpPr>
            <p:spPr>
              <a:xfrm>
                <a:off x="4295775" y="4096325"/>
                <a:ext cx="176737" cy="276791"/>
              </a:xfrm>
              <a:custGeom>
                <a:avLst/>
                <a:gdLst>
                  <a:gd name="connsiteX0" fmla="*/ 76406 w 157369"/>
                  <a:gd name="connsiteY0" fmla="*/ 0 h 198988"/>
                  <a:gd name="connsiteX1" fmla="*/ 206 w 157369"/>
                  <a:gd name="connsiteY1" fmla="*/ 161925 h 198988"/>
                  <a:gd name="connsiteX2" fmla="*/ 57356 w 157369"/>
                  <a:gd name="connsiteY2" fmla="*/ 195262 h 198988"/>
                  <a:gd name="connsiteX3" fmla="*/ 157369 w 157369"/>
                  <a:gd name="connsiteY3" fmla="*/ 100012 h 198988"/>
                  <a:gd name="connsiteX0" fmla="*/ 76406 w 148381"/>
                  <a:gd name="connsiteY0" fmla="*/ 0 h 198988"/>
                  <a:gd name="connsiteX1" fmla="*/ 206 w 148381"/>
                  <a:gd name="connsiteY1" fmla="*/ 161925 h 198988"/>
                  <a:gd name="connsiteX2" fmla="*/ 57356 w 148381"/>
                  <a:gd name="connsiteY2" fmla="*/ 195262 h 198988"/>
                  <a:gd name="connsiteX3" fmla="*/ 148381 w 148381"/>
                  <a:gd name="connsiteY3" fmla="*/ 150944 h 198988"/>
                  <a:gd name="connsiteX0" fmla="*/ 76406 w 148381"/>
                  <a:gd name="connsiteY0" fmla="*/ 0 h 198988"/>
                  <a:gd name="connsiteX1" fmla="*/ 206 w 148381"/>
                  <a:gd name="connsiteY1" fmla="*/ 161925 h 198988"/>
                  <a:gd name="connsiteX2" fmla="*/ 57356 w 148381"/>
                  <a:gd name="connsiteY2" fmla="*/ 195262 h 198988"/>
                  <a:gd name="connsiteX3" fmla="*/ 148381 w 148381"/>
                  <a:gd name="connsiteY3" fmla="*/ 150944 h 198988"/>
                  <a:gd name="connsiteX0" fmla="*/ 76406 w 148381"/>
                  <a:gd name="connsiteY0" fmla="*/ 0 h 199745"/>
                  <a:gd name="connsiteX1" fmla="*/ 206 w 148381"/>
                  <a:gd name="connsiteY1" fmla="*/ 166396 h 199745"/>
                  <a:gd name="connsiteX2" fmla="*/ 57356 w 148381"/>
                  <a:gd name="connsiteY2" fmla="*/ 195262 h 199745"/>
                  <a:gd name="connsiteX3" fmla="*/ 148381 w 148381"/>
                  <a:gd name="connsiteY3" fmla="*/ 150944 h 199745"/>
                  <a:gd name="connsiteX0" fmla="*/ 77579 w 149554"/>
                  <a:gd name="connsiteY0" fmla="*/ 0 h 215738"/>
                  <a:gd name="connsiteX1" fmla="*/ 1379 w 149554"/>
                  <a:gd name="connsiteY1" fmla="*/ 166396 h 215738"/>
                  <a:gd name="connsiteX2" fmla="*/ 38403 w 149554"/>
                  <a:gd name="connsiteY2" fmla="*/ 213151 h 215738"/>
                  <a:gd name="connsiteX3" fmla="*/ 149554 w 149554"/>
                  <a:gd name="connsiteY3" fmla="*/ 150944 h 215738"/>
                  <a:gd name="connsiteX0" fmla="*/ 77579 w 174151"/>
                  <a:gd name="connsiteY0" fmla="*/ 0 h 215738"/>
                  <a:gd name="connsiteX1" fmla="*/ 1379 w 174151"/>
                  <a:gd name="connsiteY1" fmla="*/ 166396 h 215738"/>
                  <a:gd name="connsiteX2" fmla="*/ 38403 w 174151"/>
                  <a:gd name="connsiteY2" fmla="*/ 213151 h 215738"/>
                  <a:gd name="connsiteX3" fmla="*/ 174151 w 174151"/>
                  <a:gd name="connsiteY3" fmla="*/ 139763 h 215738"/>
                  <a:gd name="connsiteX0" fmla="*/ 77579 w 205316"/>
                  <a:gd name="connsiteY0" fmla="*/ 0 h 215738"/>
                  <a:gd name="connsiteX1" fmla="*/ 1379 w 205316"/>
                  <a:gd name="connsiteY1" fmla="*/ 166396 h 215738"/>
                  <a:gd name="connsiteX2" fmla="*/ 38403 w 205316"/>
                  <a:gd name="connsiteY2" fmla="*/ 213151 h 215738"/>
                  <a:gd name="connsiteX3" fmla="*/ 205316 w 205316"/>
                  <a:gd name="connsiteY3" fmla="*/ 69122 h 215738"/>
                  <a:gd name="connsiteX0" fmla="*/ 77579 w 205316"/>
                  <a:gd name="connsiteY0" fmla="*/ 0 h 215738"/>
                  <a:gd name="connsiteX1" fmla="*/ 1379 w 205316"/>
                  <a:gd name="connsiteY1" fmla="*/ 166396 h 215738"/>
                  <a:gd name="connsiteX2" fmla="*/ 38403 w 205316"/>
                  <a:gd name="connsiteY2" fmla="*/ 213151 h 215738"/>
                  <a:gd name="connsiteX3" fmla="*/ 205316 w 205316"/>
                  <a:gd name="connsiteY3" fmla="*/ 69122 h 215738"/>
                  <a:gd name="connsiteX0" fmla="*/ 85966 w 205747"/>
                  <a:gd name="connsiteY0" fmla="*/ 0 h 230904"/>
                  <a:gd name="connsiteX1" fmla="*/ 1810 w 205747"/>
                  <a:gd name="connsiteY1" fmla="*/ 181371 h 230904"/>
                  <a:gd name="connsiteX2" fmla="*/ 38834 w 205747"/>
                  <a:gd name="connsiteY2" fmla="*/ 228126 h 230904"/>
                  <a:gd name="connsiteX3" fmla="*/ 205747 w 205747"/>
                  <a:gd name="connsiteY3" fmla="*/ 84097 h 230904"/>
                  <a:gd name="connsiteX0" fmla="*/ 85966 w 183867"/>
                  <a:gd name="connsiteY0" fmla="*/ 0 h 230904"/>
                  <a:gd name="connsiteX1" fmla="*/ 1810 w 183867"/>
                  <a:gd name="connsiteY1" fmla="*/ 181371 h 230904"/>
                  <a:gd name="connsiteX2" fmla="*/ 38834 w 183867"/>
                  <a:gd name="connsiteY2" fmla="*/ 228126 h 230904"/>
                  <a:gd name="connsiteX3" fmla="*/ 183867 w 183867"/>
                  <a:gd name="connsiteY3" fmla="*/ 143996 h 230904"/>
                  <a:gd name="connsiteX0" fmla="*/ 85966 w 183867"/>
                  <a:gd name="connsiteY0" fmla="*/ 0 h 230904"/>
                  <a:gd name="connsiteX1" fmla="*/ 1810 w 183867"/>
                  <a:gd name="connsiteY1" fmla="*/ 181371 h 230904"/>
                  <a:gd name="connsiteX2" fmla="*/ 38834 w 183867"/>
                  <a:gd name="connsiteY2" fmla="*/ 228126 h 230904"/>
                  <a:gd name="connsiteX3" fmla="*/ 183867 w 183867"/>
                  <a:gd name="connsiteY3" fmla="*/ 143996 h 230904"/>
                  <a:gd name="connsiteX0" fmla="*/ 85537 w 183438"/>
                  <a:gd name="connsiteY0" fmla="*/ 0 h 217581"/>
                  <a:gd name="connsiteX1" fmla="*/ 1381 w 183438"/>
                  <a:gd name="connsiteY1" fmla="*/ 181371 h 217581"/>
                  <a:gd name="connsiteX2" fmla="*/ 42382 w 183438"/>
                  <a:gd name="connsiteY2" fmla="*/ 213151 h 217581"/>
                  <a:gd name="connsiteX3" fmla="*/ 183438 w 183438"/>
                  <a:gd name="connsiteY3" fmla="*/ 143996 h 217581"/>
                  <a:gd name="connsiteX0" fmla="*/ 85537 w 147634"/>
                  <a:gd name="connsiteY0" fmla="*/ 0 h 217581"/>
                  <a:gd name="connsiteX1" fmla="*/ 1381 w 147634"/>
                  <a:gd name="connsiteY1" fmla="*/ 181371 h 217581"/>
                  <a:gd name="connsiteX2" fmla="*/ 42382 w 147634"/>
                  <a:gd name="connsiteY2" fmla="*/ 213151 h 217581"/>
                  <a:gd name="connsiteX3" fmla="*/ 147634 w 147634"/>
                  <a:gd name="connsiteY3" fmla="*/ 134637 h 217581"/>
                  <a:gd name="connsiteX0" fmla="*/ 85537 w 147634"/>
                  <a:gd name="connsiteY0" fmla="*/ 0 h 217581"/>
                  <a:gd name="connsiteX1" fmla="*/ 1381 w 147634"/>
                  <a:gd name="connsiteY1" fmla="*/ 181371 h 217581"/>
                  <a:gd name="connsiteX2" fmla="*/ 42382 w 147634"/>
                  <a:gd name="connsiteY2" fmla="*/ 213151 h 217581"/>
                  <a:gd name="connsiteX3" fmla="*/ 147634 w 147634"/>
                  <a:gd name="connsiteY3" fmla="*/ 134637 h 217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634" h="217581">
                    <a:moveTo>
                      <a:pt x="85537" y="0"/>
                    </a:moveTo>
                    <a:cubicBezTo>
                      <a:pt x="49024" y="64690"/>
                      <a:pt x="8574" y="145846"/>
                      <a:pt x="1381" y="181371"/>
                    </a:cubicBezTo>
                    <a:cubicBezTo>
                      <a:pt x="-5812" y="216896"/>
                      <a:pt x="16188" y="223470"/>
                      <a:pt x="42382" y="213151"/>
                    </a:cubicBezTo>
                    <a:cubicBezTo>
                      <a:pt x="68576" y="202832"/>
                      <a:pt x="88795" y="184771"/>
                      <a:pt x="147634" y="134637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282820" y="3693353"/>
                <a:ext cx="379386" cy="39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1400" dirty="0"/>
                  <a:t>.</a:t>
                </a:r>
                <a:endParaRPr lang="ru-RU" sz="1400" dirty="0"/>
              </a:p>
            </p:txBody>
          </p:sp>
        </p:grpSp>
      </p:grpSp>
      <p:sp>
        <p:nvSpPr>
          <p:cNvPr id="60" name="Полилиния 59"/>
          <p:cNvSpPr/>
          <p:nvPr/>
        </p:nvSpPr>
        <p:spPr>
          <a:xfrm>
            <a:off x="9507424" y="3441892"/>
            <a:ext cx="355522" cy="594030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  <a:gd name="connsiteX0" fmla="*/ 257738 w 1315537"/>
              <a:gd name="connsiteY0" fmla="*/ 1540525 h 2491741"/>
              <a:gd name="connsiteX1" fmla="*/ 782876 w 1315537"/>
              <a:gd name="connsiteY1" fmla="*/ 1024911 h 2491741"/>
              <a:gd name="connsiteX2" fmla="*/ 1164616 w 1315537"/>
              <a:gd name="connsiteY2" fmla="*/ 536639 h 2491741"/>
              <a:gd name="connsiteX3" fmla="*/ 1315537 w 1315537"/>
              <a:gd name="connsiteY3" fmla="*/ 154899 h 2491741"/>
              <a:gd name="connsiteX4" fmla="*/ 1164616 w 1315537"/>
              <a:gd name="connsiteY4" fmla="*/ 3979 h 2491741"/>
              <a:gd name="connsiteX5" fmla="*/ 836143 w 1315537"/>
              <a:gd name="connsiteY5" fmla="*/ 323575 h 2491741"/>
              <a:gd name="connsiteX6" fmla="*/ 10519 w 1315537"/>
              <a:gd name="connsiteY6" fmla="*/ 2152375 h 2491741"/>
              <a:gd name="connsiteX7" fmla="*/ 381378 w 1315537"/>
              <a:gd name="connsiteY7" fmla="*/ 2489850 h 2491741"/>
              <a:gd name="connsiteX8" fmla="*/ 556997 w 1315537"/>
              <a:gd name="connsiteY8" fmla="*/ 2121432 h 2491741"/>
              <a:gd name="connsiteX9" fmla="*/ 611673 w 1315537"/>
              <a:gd name="connsiteY9" fmla="*/ 1568391 h 2491741"/>
              <a:gd name="connsiteX10" fmla="*/ 219761 w 1315537"/>
              <a:gd name="connsiteY10" fmla="*/ 1618358 h 2491741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618107 w 1321971"/>
              <a:gd name="connsiteY9" fmla="*/ 1568391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863719 w 1321971"/>
              <a:gd name="connsiteY10" fmla="*/ 1871348 h 2463838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32384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53405 w 1321771"/>
              <a:gd name="connsiteY10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34238 w 1321771"/>
              <a:gd name="connsiteY10" fmla="*/ 1837835 h 2460251"/>
              <a:gd name="connsiteX11" fmla="*/ 853405 w 1321771"/>
              <a:gd name="connsiteY11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54475 w 1321771"/>
              <a:gd name="connsiteY10" fmla="*/ 1898550 h 2460251"/>
              <a:gd name="connsiteX11" fmla="*/ 853405 w 1321771"/>
              <a:gd name="connsiteY11" fmla="*/ 1840989 h 24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771" h="2460251">
                <a:moveTo>
                  <a:pt x="263972" y="1540525"/>
                </a:moveTo>
                <a:cubicBezTo>
                  <a:pt x="424509" y="1388864"/>
                  <a:pt x="637964" y="1192225"/>
                  <a:pt x="789110" y="1024911"/>
                </a:cubicBezTo>
                <a:cubicBezTo>
                  <a:pt x="940256" y="857597"/>
                  <a:pt x="1082073" y="681641"/>
                  <a:pt x="1170850" y="536639"/>
                </a:cubicBezTo>
                <a:cubicBezTo>
                  <a:pt x="1259627" y="391637"/>
                  <a:pt x="1321771" y="243676"/>
                  <a:pt x="1321771" y="154899"/>
                </a:cubicBezTo>
                <a:cubicBezTo>
                  <a:pt x="1321771" y="66122"/>
                  <a:pt x="1224116" y="11377"/>
                  <a:pt x="1170850" y="3979"/>
                </a:cubicBezTo>
                <a:cubicBezTo>
                  <a:pt x="1117584" y="-3419"/>
                  <a:pt x="1034727" y="-34491"/>
                  <a:pt x="842377" y="323575"/>
                </a:cubicBezTo>
                <a:cubicBezTo>
                  <a:pt x="650027" y="681641"/>
                  <a:pt x="106039" y="1796389"/>
                  <a:pt x="16753" y="2152375"/>
                </a:cubicBezTo>
                <a:cubicBezTo>
                  <a:pt x="-72533" y="2508361"/>
                  <a:pt x="220076" y="2455652"/>
                  <a:pt x="306658" y="2459490"/>
                </a:cubicBezTo>
                <a:cubicBezTo>
                  <a:pt x="393240" y="2463328"/>
                  <a:pt x="513042" y="2270511"/>
                  <a:pt x="536245" y="2175402"/>
                </a:cubicBezTo>
                <a:cubicBezTo>
                  <a:pt x="559448" y="2080293"/>
                  <a:pt x="426172" y="1934977"/>
                  <a:pt x="445877" y="1888835"/>
                </a:cubicBezTo>
                <a:cubicBezTo>
                  <a:pt x="465582" y="1842693"/>
                  <a:pt x="586554" y="1906524"/>
                  <a:pt x="654475" y="1898550"/>
                </a:cubicBezTo>
                <a:cubicBezTo>
                  <a:pt x="722396" y="1890576"/>
                  <a:pt x="816877" y="1840463"/>
                  <a:pt x="853405" y="184098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9705105" y="3793829"/>
            <a:ext cx="347366" cy="235980"/>
          </a:xfrm>
          <a:custGeom>
            <a:avLst/>
            <a:gdLst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111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746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746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  <a:gd name="connsiteX0" fmla="*/ 75541 w 313666"/>
              <a:gd name="connsiteY0" fmla="*/ 0 h 224361"/>
              <a:gd name="connsiteX1" fmla="*/ 2516 w 313666"/>
              <a:gd name="connsiteY1" fmla="*/ 161925 h 224361"/>
              <a:gd name="connsiteX2" fmla="*/ 24741 w 313666"/>
              <a:gd name="connsiteY2" fmla="*/ 222250 h 224361"/>
              <a:gd name="connsiteX3" fmla="*/ 100941 w 313666"/>
              <a:gd name="connsiteY3" fmla="*/ 190500 h 224361"/>
              <a:gd name="connsiteX4" fmla="*/ 237466 w 313666"/>
              <a:gd name="connsiteY4" fmla="*/ 6350 h 224361"/>
              <a:gd name="connsiteX5" fmla="*/ 154916 w 313666"/>
              <a:gd name="connsiteY5" fmla="*/ 165100 h 224361"/>
              <a:gd name="connsiteX6" fmla="*/ 173966 w 313666"/>
              <a:gd name="connsiteY6" fmla="*/ 219075 h 224361"/>
              <a:gd name="connsiteX7" fmla="*/ 256516 w 313666"/>
              <a:gd name="connsiteY7" fmla="*/ 180975 h 224361"/>
              <a:gd name="connsiteX8" fmla="*/ 313666 w 313666"/>
              <a:gd name="connsiteY8" fmla="*/ 117475 h 22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666" h="224361">
                <a:moveTo>
                  <a:pt x="75541" y="0"/>
                </a:moveTo>
                <a:cubicBezTo>
                  <a:pt x="43262" y="62441"/>
                  <a:pt x="10983" y="124883"/>
                  <a:pt x="2516" y="161925"/>
                </a:cubicBezTo>
                <a:cubicBezTo>
                  <a:pt x="-5951" y="198967"/>
                  <a:pt x="8337" y="217487"/>
                  <a:pt x="24741" y="222250"/>
                </a:cubicBezTo>
                <a:cubicBezTo>
                  <a:pt x="41145" y="227013"/>
                  <a:pt x="65487" y="226483"/>
                  <a:pt x="100941" y="190500"/>
                </a:cubicBezTo>
                <a:cubicBezTo>
                  <a:pt x="136395" y="154517"/>
                  <a:pt x="228470" y="20108"/>
                  <a:pt x="237466" y="6350"/>
                </a:cubicBezTo>
                <a:cubicBezTo>
                  <a:pt x="246462" y="-7408"/>
                  <a:pt x="165499" y="129646"/>
                  <a:pt x="154916" y="165100"/>
                </a:cubicBezTo>
                <a:cubicBezTo>
                  <a:pt x="144333" y="200554"/>
                  <a:pt x="157033" y="216429"/>
                  <a:pt x="173966" y="219075"/>
                </a:cubicBezTo>
                <a:cubicBezTo>
                  <a:pt x="190899" y="221721"/>
                  <a:pt x="233233" y="197908"/>
                  <a:pt x="256516" y="180975"/>
                </a:cubicBezTo>
                <a:cubicBezTo>
                  <a:pt x="279799" y="164042"/>
                  <a:pt x="296732" y="140758"/>
                  <a:pt x="313666" y="117475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0E453B82-CA01-4F14-8E77-22A4DE6153E2}"/>
              </a:ext>
            </a:extLst>
          </p:cNvPr>
          <p:cNvGrpSpPr/>
          <p:nvPr/>
        </p:nvGrpSpPr>
        <p:grpSpPr>
          <a:xfrm>
            <a:off x="8507162" y="3820488"/>
            <a:ext cx="436984" cy="497181"/>
            <a:chOff x="4272372" y="3725445"/>
            <a:chExt cx="2092053" cy="2377064"/>
          </a:xfrm>
        </p:grpSpPr>
        <p:sp>
          <p:nvSpPr>
            <p:cNvPr id="63" name="Полилиния 1">
              <a:extLst>
                <a:ext uri="{FF2B5EF4-FFF2-40B4-BE49-F238E27FC236}">
                  <a16:creationId xmlns:a16="http://schemas.microsoft.com/office/drawing/2014/main" xmlns="" id="{D6EA7721-CD01-4F30-A68A-68E6848F9598}"/>
                </a:ext>
              </a:extLst>
            </p:cNvPr>
            <p:cNvSpPr/>
            <p:nvPr/>
          </p:nvSpPr>
          <p:spPr>
            <a:xfrm>
              <a:off x="4272372" y="3733798"/>
              <a:ext cx="1072882" cy="2368711"/>
            </a:xfrm>
            <a:custGeom>
              <a:avLst/>
              <a:gdLst>
                <a:gd name="connsiteX0" fmla="*/ 479394 w 479394"/>
                <a:gd name="connsiteY0" fmla="*/ 0 h 1047565"/>
                <a:gd name="connsiteX1" fmla="*/ 0 w 479394"/>
                <a:gd name="connsiteY1" fmla="*/ 1047565 h 1047565"/>
                <a:gd name="connsiteX0" fmla="*/ 438364 w 438364"/>
                <a:gd name="connsiteY0" fmla="*/ 0 h 968843"/>
                <a:gd name="connsiteX1" fmla="*/ 0 w 438364"/>
                <a:gd name="connsiteY1" fmla="*/ 968843 h 9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364" h="968843">
                  <a:moveTo>
                    <a:pt x="438364" y="0"/>
                  </a:moveTo>
                  <a:cubicBezTo>
                    <a:pt x="278566" y="349188"/>
                    <a:pt x="159798" y="619655"/>
                    <a:pt x="0" y="968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 6">
              <a:extLst>
                <a:ext uri="{FF2B5EF4-FFF2-40B4-BE49-F238E27FC236}">
                  <a16:creationId xmlns:a16="http://schemas.microsoft.com/office/drawing/2014/main" xmlns="" id="{991D6196-943E-4EE2-A80D-FE1CF0D7FBE4}"/>
                </a:ext>
              </a:extLst>
            </p:cNvPr>
            <p:cNvSpPr/>
            <p:nvPr/>
          </p:nvSpPr>
          <p:spPr>
            <a:xfrm>
              <a:off x="5102633" y="3725445"/>
              <a:ext cx="1261792" cy="982530"/>
            </a:xfrm>
            <a:custGeom>
              <a:avLst/>
              <a:gdLst>
                <a:gd name="connsiteX0" fmla="*/ 0 w 1518082"/>
                <a:gd name="connsiteY0" fmla="*/ 1012196 h 1012196"/>
                <a:gd name="connsiteX1" fmla="*/ 221942 w 1518082"/>
                <a:gd name="connsiteY1" fmla="*/ 541679 h 1012196"/>
                <a:gd name="connsiteX2" fmla="*/ 514905 w 1518082"/>
                <a:gd name="connsiteY2" fmla="*/ 186572 h 1012196"/>
                <a:gd name="connsiteX3" fmla="*/ 905522 w 1518082"/>
                <a:gd name="connsiteY3" fmla="*/ 141 h 1012196"/>
                <a:gd name="connsiteX4" fmla="*/ 1029810 w 1518082"/>
                <a:gd name="connsiteY4" fmla="*/ 213205 h 1012196"/>
                <a:gd name="connsiteX5" fmla="*/ 772357 w 1518082"/>
                <a:gd name="connsiteY5" fmla="*/ 754743 h 1012196"/>
                <a:gd name="connsiteX6" fmla="*/ 949911 w 1518082"/>
                <a:gd name="connsiteY6" fmla="*/ 1003318 h 1012196"/>
                <a:gd name="connsiteX7" fmla="*/ 1518082 w 1518082"/>
                <a:gd name="connsiteY7" fmla="*/ 523924 h 1012196"/>
                <a:gd name="connsiteX0" fmla="*/ 0 w 1296140"/>
                <a:gd name="connsiteY0" fmla="*/ 541679 h 1009277"/>
                <a:gd name="connsiteX1" fmla="*/ 292963 w 1296140"/>
                <a:gd name="connsiteY1" fmla="*/ 186572 h 1009277"/>
                <a:gd name="connsiteX2" fmla="*/ 683580 w 1296140"/>
                <a:gd name="connsiteY2" fmla="*/ 141 h 1009277"/>
                <a:gd name="connsiteX3" fmla="*/ 807868 w 1296140"/>
                <a:gd name="connsiteY3" fmla="*/ 213205 h 1009277"/>
                <a:gd name="connsiteX4" fmla="*/ 550415 w 1296140"/>
                <a:gd name="connsiteY4" fmla="*/ 754743 h 1009277"/>
                <a:gd name="connsiteX5" fmla="*/ 727969 w 1296140"/>
                <a:gd name="connsiteY5" fmla="*/ 1003318 h 1009277"/>
                <a:gd name="connsiteX6" fmla="*/ 1296140 w 1296140"/>
                <a:gd name="connsiteY6" fmla="*/ 523924 h 100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140" h="1009277">
                  <a:moveTo>
                    <a:pt x="0" y="541679"/>
                  </a:moveTo>
                  <a:cubicBezTo>
                    <a:pt x="85817" y="404075"/>
                    <a:pt x="179033" y="276828"/>
                    <a:pt x="292963" y="186572"/>
                  </a:cubicBezTo>
                  <a:cubicBezTo>
                    <a:pt x="406893" y="96316"/>
                    <a:pt x="597762" y="-4298"/>
                    <a:pt x="683580" y="141"/>
                  </a:cubicBezTo>
                  <a:cubicBezTo>
                    <a:pt x="769398" y="4580"/>
                    <a:pt x="830062" y="87438"/>
                    <a:pt x="807868" y="213205"/>
                  </a:cubicBezTo>
                  <a:cubicBezTo>
                    <a:pt x="785674" y="338972"/>
                    <a:pt x="563732" y="623057"/>
                    <a:pt x="550415" y="754743"/>
                  </a:cubicBezTo>
                  <a:cubicBezTo>
                    <a:pt x="537099" y="886428"/>
                    <a:pt x="603682" y="1041788"/>
                    <a:pt x="727969" y="1003318"/>
                  </a:cubicBezTo>
                  <a:cubicBezTo>
                    <a:pt x="852256" y="964848"/>
                    <a:pt x="1074198" y="744386"/>
                    <a:pt x="1296140" y="5239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4" t="68372" r="57364" b="23850"/>
          <a:stretch/>
        </p:blipFill>
        <p:spPr>
          <a:xfrm>
            <a:off x="2720876" y="3655935"/>
            <a:ext cx="418827" cy="5335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12850CEC-9C6A-4E18-A4C0-890DDC7F097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4268459" y="3715677"/>
            <a:ext cx="626093" cy="765225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12850CEC-9C6A-4E18-A4C0-890DDC7F097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120855" y="3707292"/>
            <a:ext cx="626093" cy="76522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12850CEC-9C6A-4E18-A4C0-890DDC7F097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5034381" y="3707387"/>
            <a:ext cx="626093" cy="765225"/>
          </a:xfrm>
          <a:prstGeom prst="rect">
            <a:avLst/>
          </a:prstGeom>
        </p:spPr>
      </p:pic>
      <p:grpSp>
        <p:nvGrpSpPr>
          <p:cNvPr id="69" name="Группа 68"/>
          <p:cNvGrpSpPr/>
          <p:nvPr/>
        </p:nvGrpSpPr>
        <p:grpSpPr>
          <a:xfrm>
            <a:off x="6238499" y="3811110"/>
            <a:ext cx="288287" cy="214009"/>
            <a:chOff x="4878560" y="3728480"/>
            <a:chExt cx="1477852" cy="985372"/>
          </a:xfrm>
        </p:grpSpPr>
        <p:sp>
          <p:nvSpPr>
            <p:cNvPr id="70" name="Полилиния 69"/>
            <p:cNvSpPr/>
            <p:nvPr/>
          </p:nvSpPr>
          <p:spPr>
            <a:xfrm>
              <a:off x="4878560" y="3733800"/>
              <a:ext cx="466690" cy="971550"/>
            </a:xfrm>
            <a:custGeom>
              <a:avLst/>
              <a:gdLst>
                <a:gd name="connsiteX0" fmla="*/ 479394 w 479394"/>
                <a:gd name="connsiteY0" fmla="*/ 0 h 1047565"/>
                <a:gd name="connsiteX1" fmla="*/ 0 w 479394"/>
                <a:gd name="connsiteY1" fmla="*/ 1047565 h 104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9394" h="1047565">
                  <a:moveTo>
                    <a:pt x="479394" y="0"/>
                  </a:moveTo>
                  <a:lnTo>
                    <a:pt x="0" y="104756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олилиния 70"/>
            <p:cNvSpPr/>
            <p:nvPr/>
          </p:nvSpPr>
          <p:spPr>
            <a:xfrm>
              <a:off x="4878560" y="3728480"/>
              <a:ext cx="1477852" cy="985372"/>
            </a:xfrm>
            <a:custGeom>
              <a:avLst/>
              <a:gdLst>
                <a:gd name="connsiteX0" fmla="*/ 0 w 1518082"/>
                <a:gd name="connsiteY0" fmla="*/ 1012196 h 1012196"/>
                <a:gd name="connsiteX1" fmla="*/ 221942 w 1518082"/>
                <a:gd name="connsiteY1" fmla="*/ 541679 h 1012196"/>
                <a:gd name="connsiteX2" fmla="*/ 514905 w 1518082"/>
                <a:gd name="connsiteY2" fmla="*/ 186572 h 1012196"/>
                <a:gd name="connsiteX3" fmla="*/ 905522 w 1518082"/>
                <a:gd name="connsiteY3" fmla="*/ 141 h 1012196"/>
                <a:gd name="connsiteX4" fmla="*/ 1029810 w 1518082"/>
                <a:gd name="connsiteY4" fmla="*/ 213205 h 1012196"/>
                <a:gd name="connsiteX5" fmla="*/ 772357 w 1518082"/>
                <a:gd name="connsiteY5" fmla="*/ 754743 h 1012196"/>
                <a:gd name="connsiteX6" fmla="*/ 949911 w 1518082"/>
                <a:gd name="connsiteY6" fmla="*/ 1003318 h 1012196"/>
                <a:gd name="connsiteX7" fmla="*/ 1518082 w 1518082"/>
                <a:gd name="connsiteY7" fmla="*/ 523924 h 101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8082" h="1012196">
                  <a:moveTo>
                    <a:pt x="0" y="1012196"/>
                  </a:moveTo>
                  <a:cubicBezTo>
                    <a:pt x="68062" y="845739"/>
                    <a:pt x="136125" y="679283"/>
                    <a:pt x="221942" y="541679"/>
                  </a:cubicBezTo>
                  <a:cubicBezTo>
                    <a:pt x="307759" y="404075"/>
                    <a:pt x="400975" y="276828"/>
                    <a:pt x="514905" y="186572"/>
                  </a:cubicBezTo>
                  <a:cubicBezTo>
                    <a:pt x="628835" y="96316"/>
                    <a:pt x="819704" y="-4298"/>
                    <a:pt x="905522" y="141"/>
                  </a:cubicBezTo>
                  <a:cubicBezTo>
                    <a:pt x="991340" y="4580"/>
                    <a:pt x="1052004" y="87438"/>
                    <a:pt x="1029810" y="213205"/>
                  </a:cubicBezTo>
                  <a:cubicBezTo>
                    <a:pt x="1007616" y="338972"/>
                    <a:pt x="785674" y="623057"/>
                    <a:pt x="772357" y="754743"/>
                  </a:cubicBezTo>
                  <a:cubicBezTo>
                    <a:pt x="759041" y="886428"/>
                    <a:pt x="825624" y="1041788"/>
                    <a:pt x="949911" y="1003318"/>
                  </a:cubicBezTo>
                  <a:cubicBezTo>
                    <a:pt x="1074198" y="964848"/>
                    <a:pt x="1296140" y="744386"/>
                    <a:pt x="1518082" y="5239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4" t="69182" r="19311" b="24520"/>
          <a:stretch/>
        </p:blipFill>
        <p:spPr>
          <a:xfrm>
            <a:off x="6449509" y="3697968"/>
            <a:ext cx="324000" cy="432000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xmlns="" id="{0E453B82-CA01-4F14-8E77-22A4DE6153E2}"/>
              </a:ext>
            </a:extLst>
          </p:cNvPr>
          <p:cNvGrpSpPr/>
          <p:nvPr/>
        </p:nvGrpSpPr>
        <p:grpSpPr>
          <a:xfrm>
            <a:off x="7055626" y="3789149"/>
            <a:ext cx="437196" cy="648757"/>
            <a:chOff x="4272372" y="3725445"/>
            <a:chExt cx="2092053" cy="2377064"/>
          </a:xfrm>
        </p:grpSpPr>
        <p:sp>
          <p:nvSpPr>
            <p:cNvPr id="74" name="Полилиния 1">
              <a:extLst>
                <a:ext uri="{FF2B5EF4-FFF2-40B4-BE49-F238E27FC236}">
                  <a16:creationId xmlns:a16="http://schemas.microsoft.com/office/drawing/2014/main" xmlns="" id="{D6EA7721-CD01-4F30-A68A-68E6848F9598}"/>
                </a:ext>
              </a:extLst>
            </p:cNvPr>
            <p:cNvSpPr/>
            <p:nvPr/>
          </p:nvSpPr>
          <p:spPr>
            <a:xfrm>
              <a:off x="4272372" y="3733798"/>
              <a:ext cx="1072882" cy="2368711"/>
            </a:xfrm>
            <a:custGeom>
              <a:avLst/>
              <a:gdLst>
                <a:gd name="connsiteX0" fmla="*/ 479394 w 479394"/>
                <a:gd name="connsiteY0" fmla="*/ 0 h 1047565"/>
                <a:gd name="connsiteX1" fmla="*/ 0 w 479394"/>
                <a:gd name="connsiteY1" fmla="*/ 1047565 h 1047565"/>
                <a:gd name="connsiteX0" fmla="*/ 438364 w 438364"/>
                <a:gd name="connsiteY0" fmla="*/ 0 h 968843"/>
                <a:gd name="connsiteX1" fmla="*/ 0 w 438364"/>
                <a:gd name="connsiteY1" fmla="*/ 968843 h 9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364" h="968843">
                  <a:moveTo>
                    <a:pt x="438364" y="0"/>
                  </a:moveTo>
                  <a:cubicBezTo>
                    <a:pt x="278566" y="349188"/>
                    <a:pt x="159798" y="619655"/>
                    <a:pt x="0" y="96884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олилиния 6">
              <a:extLst>
                <a:ext uri="{FF2B5EF4-FFF2-40B4-BE49-F238E27FC236}">
                  <a16:creationId xmlns:a16="http://schemas.microsoft.com/office/drawing/2014/main" xmlns="" id="{991D6196-943E-4EE2-A80D-FE1CF0D7FBE4}"/>
                </a:ext>
              </a:extLst>
            </p:cNvPr>
            <p:cNvSpPr/>
            <p:nvPr/>
          </p:nvSpPr>
          <p:spPr>
            <a:xfrm>
              <a:off x="5102633" y="3725445"/>
              <a:ext cx="1261792" cy="982530"/>
            </a:xfrm>
            <a:custGeom>
              <a:avLst/>
              <a:gdLst>
                <a:gd name="connsiteX0" fmla="*/ 0 w 1518082"/>
                <a:gd name="connsiteY0" fmla="*/ 1012196 h 1012196"/>
                <a:gd name="connsiteX1" fmla="*/ 221942 w 1518082"/>
                <a:gd name="connsiteY1" fmla="*/ 541679 h 1012196"/>
                <a:gd name="connsiteX2" fmla="*/ 514905 w 1518082"/>
                <a:gd name="connsiteY2" fmla="*/ 186572 h 1012196"/>
                <a:gd name="connsiteX3" fmla="*/ 905522 w 1518082"/>
                <a:gd name="connsiteY3" fmla="*/ 141 h 1012196"/>
                <a:gd name="connsiteX4" fmla="*/ 1029810 w 1518082"/>
                <a:gd name="connsiteY4" fmla="*/ 213205 h 1012196"/>
                <a:gd name="connsiteX5" fmla="*/ 772357 w 1518082"/>
                <a:gd name="connsiteY5" fmla="*/ 754743 h 1012196"/>
                <a:gd name="connsiteX6" fmla="*/ 949911 w 1518082"/>
                <a:gd name="connsiteY6" fmla="*/ 1003318 h 1012196"/>
                <a:gd name="connsiteX7" fmla="*/ 1518082 w 1518082"/>
                <a:gd name="connsiteY7" fmla="*/ 523924 h 1012196"/>
                <a:gd name="connsiteX0" fmla="*/ 0 w 1296140"/>
                <a:gd name="connsiteY0" fmla="*/ 541679 h 1009277"/>
                <a:gd name="connsiteX1" fmla="*/ 292963 w 1296140"/>
                <a:gd name="connsiteY1" fmla="*/ 186572 h 1009277"/>
                <a:gd name="connsiteX2" fmla="*/ 683580 w 1296140"/>
                <a:gd name="connsiteY2" fmla="*/ 141 h 1009277"/>
                <a:gd name="connsiteX3" fmla="*/ 807868 w 1296140"/>
                <a:gd name="connsiteY3" fmla="*/ 213205 h 1009277"/>
                <a:gd name="connsiteX4" fmla="*/ 550415 w 1296140"/>
                <a:gd name="connsiteY4" fmla="*/ 754743 h 1009277"/>
                <a:gd name="connsiteX5" fmla="*/ 727969 w 1296140"/>
                <a:gd name="connsiteY5" fmla="*/ 1003318 h 1009277"/>
                <a:gd name="connsiteX6" fmla="*/ 1296140 w 1296140"/>
                <a:gd name="connsiteY6" fmla="*/ 523924 h 100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6140" h="1009277">
                  <a:moveTo>
                    <a:pt x="0" y="541679"/>
                  </a:moveTo>
                  <a:cubicBezTo>
                    <a:pt x="85817" y="404075"/>
                    <a:pt x="179033" y="276828"/>
                    <a:pt x="292963" y="186572"/>
                  </a:cubicBezTo>
                  <a:cubicBezTo>
                    <a:pt x="406893" y="96316"/>
                    <a:pt x="597762" y="-4298"/>
                    <a:pt x="683580" y="141"/>
                  </a:cubicBezTo>
                  <a:cubicBezTo>
                    <a:pt x="769398" y="4580"/>
                    <a:pt x="830062" y="87438"/>
                    <a:pt x="807868" y="213205"/>
                  </a:cubicBezTo>
                  <a:cubicBezTo>
                    <a:pt x="785674" y="338972"/>
                    <a:pt x="563732" y="623057"/>
                    <a:pt x="550415" y="754743"/>
                  </a:cubicBezTo>
                  <a:cubicBezTo>
                    <a:pt x="537099" y="886428"/>
                    <a:pt x="603682" y="1041788"/>
                    <a:pt x="727969" y="1003318"/>
                  </a:cubicBezTo>
                  <a:cubicBezTo>
                    <a:pt x="852256" y="964848"/>
                    <a:pt x="1074198" y="744386"/>
                    <a:pt x="1296140" y="523924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DD69D811-8CB7-4A23-9EFF-DDF0552F8D1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9" t="32888" r="53233" b="43823"/>
          <a:stretch/>
        </p:blipFill>
        <p:spPr>
          <a:xfrm>
            <a:off x="7277398" y="3681066"/>
            <a:ext cx="906074" cy="756840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3139703" y="5465973"/>
            <a:ext cx="8568952" cy="9356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Утворіть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за допомогою префіксів якомога більше слів від слова </a:t>
            </a:r>
            <a:r>
              <a:rPr lang="uk-UA" sz="2800" b="1" i="1" dirty="0" smtClean="0">
                <a:solidFill>
                  <a:srgbClr val="FFFF00"/>
                </a:solidFill>
              </a:rPr>
              <a:t>казати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244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0" grpId="0" animBg="1"/>
      <p:bldP spid="61" grpId="0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9569" y="1413570"/>
            <a:ext cx="6094590" cy="267765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Сьогодні на уроці ми побуваємо у Кам'янці-Подільському на фестивалі повітряних кульок.</a:t>
            </a:r>
          </a:p>
          <a:p>
            <a:pPr algn="ctr"/>
            <a:endParaRPr lang="uk-UA" sz="800" b="1" dirty="0">
              <a:solidFill>
                <a:srgbClr val="0070C0"/>
              </a:solidFill>
            </a:endParaRP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 Будемо вчитися утворювати слова за допомогою префіксів.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02622" y="1413570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У Кам'янці-Подільському відбудеться фестиваль повітряних куль - UA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61" y="4126311"/>
            <a:ext cx="4125448" cy="2327817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6637" y="504281"/>
            <a:ext cx="10167962" cy="7652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Запишіть слова, позначте </a:t>
            </a:r>
            <a:r>
              <a:rPr lang="uk-UA" sz="4000" b="1" dirty="0" smtClean="0">
                <a:solidFill>
                  <a:schemeClr val="bg1"/>
                </a:solidFill>
              </a:rPr>
              <a:t>корінь, префікси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1012" y="1485578"/>
            <a:ext cx="1015358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</a:rPr>
              <a:t> </a:t>
            </a:r>
            <a:r>
              <a:rPr lang="uk-UA" sz="4000" b="1" dirty="0" smtClean="0">
                <a:solidFill>
                  <a:srgbClr val="FFFF00"/>
                </a:solidFill>
              </a:rPr>
              <a:t>    Казати – переказати, сказати, підказати, розказати, відказати, доказати, виказати.</a:t>
            </a:r>
            <a:endParaRPr lang="uk-UA" sz="4000" b="1" dirty="0">
              <a:solidFill>
                <a:srgbClr val="FFFF00"/>
              </a:solidFill>
            </a:endParaRPr>
          </a:p>
        </p:txBody>
      </p:sp>
      <p:sp>
        <p:nvSpPr>
          <p:cNvPr id="53" name="Арка 52"/>
          <p:cNvSpPr/>
          <p:nvPr/>
        </p:nvSpPr>
        <p:spPr>
          <a:xfrm>
            <a:off x="1627535" y="1629594"/>
            <a:ext cx="822758" cy="154384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grpSp>
        <p:nvGrpSpPr>
          <p:cNvPr id="23" name="Группа 22"/>
          <p:cNvGrpSpPr/>
          <p:nvPr/>
        </p:nvGrpSpPr>
        <p:grpSpPr>
          <a:xfrm rot="10800000">
            <a:off x="3644563" y="1601823"/>
            <a:ext cx="1051280" cy="180823"/>
            <a:chOff x="7876009" y="2366745"/>
            <a:chExt cx="2180221" cy="182026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rot="10800000" flipH="1" flipV="1">
              <a:off x="7876009" y="2529242"/>
              <a:ext cx="2180221" cy="168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Арка 25"/>
          <p:cNvSpPr/>
          <p:nvPr/>
        </p:nvSpPr>
        <p:spPr>
          <a:xfrm>
            <a:off x="4699501" y="1639609"/>
            <a:ext cx="703235" cy="137195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7" name="Арка 26"/>
          <p:cNvSpPr/>
          <p:nvPr/>
        </p:nvSpPr>
        <p:spPr>
          <a:xfrm>
            <a:off x="6663159" y="1643618"/>
            <a:ext cx="703235" cy="151542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8" name="Арка 27"/>
          <p:cNvSpPr/>
          <p:nvPr/>
        </p:nvSpPr>
        <p:spPr>
          <a:xfrm>
            <a:off x="9044359" y="1622959"/>
            <a:ext cx="703235" cy="146804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9" name="Арка 28"/>
          <p:cNvSpPr/>
          <p:nvPr/>
        </p:nvSpPr>
        <p:spPr>
          <a:xfrm>
            <a:off x="1915567" y="2225630"/>
            <a:ext cx="703235" cy="149242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0" name="Арка 29"/>
          <p:cNvSpPr/>
          <p:nvPr/>
        </p:nvSpPr>
        <p:spPr>
          <a:xfrm>
            <a:off x="4241619" y="2200863"/>
            <a:ext cx="703235" cy="151542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2" name="Арка 31"/>
          <p:cNvSpPr/>
          <p:nvPr/>
        </p:nvSpPr>
        <p:spPr>
          <a:xfrm>
            <a:off x="6534434" y="2214921"/>
            <a:ext cx="703235" cy="138494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3" name="Арка 32"/>
          <p:cNvSpPr/>
          <p:nvPr/>
        </p:nvSpPr>
        <p:spPr>
          <a:xfrm>
            <a:off x="8773670" y="2260899"/>
            <a:ext cx="703235" cy="149242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 rot="10800000">
            <a:off x="6306634" y="1629427"/>
            <a:ext cx="321966" cy="194897"/>
            <a:chOff x="7877046" y="2366745"/>
            <a:chExt cx="1229109" cy="182026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 rot="10800000" flipH="1">
              <a:off x="7877046" y="2527636"/>
              <a:ext cx="1229109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 rot="10800000">
            <a:off x="8333220" y="1619554"/>
            <a:ext cx="711039" cy="142641"/>
            <a:chOff x="7890172" y="2366745"/>
            <a:chExt cx="5125684" cy="182026"/>
          </a:xfrm>
        </p:grpSpPr>
        <p:cxnSp>
          <p:nvCxnSpPr>
            <p:cNvPr id="38" name="Прямая соединительная линия 37"/>
            <p:cNvCxnSpPr/>
            <p:nvPr/>
          </p:nvCxnSpPr>
          <p:spPr>
            <a:xfrm rot="10800000" flipH="1" flipV="1">
              <a:off x="7890172" y="2532722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/>
          <p:cNvGrpSpPr/>
          <p:nvPr/>
        </p:nvGrpSpPr>
        <p:grpSpPr>
          <a:xfrm rot="10800000">
            <a:off x="1186437" y="2184744"/>
            <a:ext cx="729130" cy="149775"/>
            <a:chOff x="7890174" y="2366745"/>
            <a:chExt cx="5155672" cy="182026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 rot="10800000" flipH="1" flipV="1">
              <a:off x="7920162" y="2537897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 rot="10800000">
            <a:off x="3642599" y="2163898"/>
            <a:ext cx="615397" cy="147330"/>
            <a:chOff x="7873821" y="2366745"/>
            <a:chExt cx="5125684" cy="182026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 rot="10800000" flipH="1" flipV="1">
              <a:off x="7873821" y="2535183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/>
          <p:cNvGrpSpPr/>
          <p:nvPr/>
        </p:nvGrpSpPr>
        <p:grpSpPr>
          <a:xfrm rot="10800000">
            <a:off x="5934079" y="2193692"/>
            <a:ext cx="600355" cy="145917"/>
            <a:chOff x="7883612" y="2366745"/>
            <a:chExt cx="5125684" cy="182026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 rot="10800000" flipH="1" flipV="1">
              <a:off x="7883612" y="253982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Группа 51"/>
          <p:cNvGrpSpPr/>
          <p:nvPr/>
        </p:nvGrpSpPr>
        <p:grpSpPr>
          <a:xfrm rot="10800000">
            <a:off x="8120185" y="2201576"/>
            <a:ext cx="617881" cy="151839"/>
            <a:chOff x="7890174" y="2366745"/>
            <a:chExt cx="5149668" cy="182026"/>
          </a:xfrm>
        </p:grpSpPr>
        <p:cxnSp>
          <p:nvCxnSpPr>
            <p:cNvPr id="59" name="Прямая соединительная линия 58"/>
            <p:cNvCxnSpPr/>
            <p:nvPr/>
          </p:nvCxnSpPr>
          <p:spPr>
            <a:xfrm rot="10800000" flipH="1" flipV="1">
              <a:off x="7914158" y="2540005"/>
              <a:ext cx="5125684" cy="2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7890174" y="2366745"/>
              <a:ext cx="0" cy="18202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58764" y="3634962"/>
            <a:ext cx="1002394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Префікс</a:t>
            </a:r>
            <a:r>
              <a:rPr lang="ru-RU" sz="2800" b="1" dirty="0">
                <a:solidFill>
                  <a:srgbClr val="FFFF00"/>
                </a:solidFill>
              </a:rPr>
              <a:t> </a:t>
            </a:r>
            <a:r>
              <a:rPr lang="uk-UA" sz="2800" b="1" dirty="0" smtClean="0">
                <a:solidFill>
                  <a:srgbClr val="FFFF00"/>
                </a:solidFill>
              </a:rPr>
              <a:t>з латинської мови означає той, що стоїть попереду. </a:t>
            </a:r>
            <a:endParaRPr lang="ru-RU" sz="28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036637" y="2997746"/>
            <a:ext cx="9361918" cy="5705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Чи можна назвати префікс словотворчою </a:t>
            </a:r>
            <a:r>
              <a:rPr lang="uk-UA" sz="2800" b="1" dirty="0">
                <a:solidFill>
                  <a:srgbClr val="0070C0"/>
                </a:solidFill>
              </a:rPr>
              <a:t>частиною </a:t>
            </a:r>
            <a:r>
              <a:rPr lang="uk-UA" sz="2800" b="1" dirty="0" smtClean="0">
                <a:solidFill>
                  <a:srgbClr val="0070C0"/>
                </a:solidFill>
              </a:rPr>
              <a:t>слова?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51012" y="4293890"/>
            <a:ext cx="10023946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Префікс </a:t>
            </a:r>
            <a:r>
              <a:rPr lang="ru-RU" sz="3600" b="1" dirty="0" smtClean="0"/>
              <a:t>– </a:t>
            </a:r>
            <a:r>
              <a:rPr lang="uk-UA" sz="3600" b="1" dirty="0" smtClean="0"/>
              <a:t>це частина слова, що стоїть </a:t>
            </a:r>
            <a:r>
              <a:rPr lang="uk-UA" sz="3600" b="1" dirty="0" smtClean="0">
                <a:solidFill>
                  <a:srgbClr val="FFFF00"/>
                </a:solidFill>
              </a:rPr>
              <a:t>перед</a:t>
            </a:r>
            <a:r>
              <a:rPr lang="uk-UA" sz="3600" b="1" dirty="0" smtClean="0"/>
              <a:t> </a:t>
            </a:r>
            <a:r>
              <a:rPr lang="uk-UA" sz="3600" b="1" dirty="0" smtClean="0">
                <a:solidFill>
                  <a:srgbClr val="FFFF00"/>
                </a:solidFill>
              </a:rPr>
              <a:t>коренем</a:t>
            </a:r>
            <a:r>
              <a:rPr lang="uk-UA" sz="3600" b="1" dirty="0" smtClean="0"/>
              <a:t> і </a:t>
            </a:r>
            <a:r>
              <a:rPr lang="uk-UA" sz="3600" b="1" dirty="0" smtClean="0">
                <a:solidFill>
                  <a:schemeClr val="bg1"/>
                </a:solidFill>
              </a:rPr>
              <a:t>служить для утворення </a:t>
            </a:r>
            <a:r>
              <a:rPr lang="uk-UA" sz="3600" b="1" dirty="0" smtClean="0">
                <a:solidFill>
                  <a:srgbClr val="FFFF00"/>
                </a:solidFill>
              </a:rPr>
              <a:t>нових слів.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450123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54" grpId="0" animBg="1"/>
      <p:bldP spid="55" grpId="0" animBg="1"/>
      <p:bldP spid="4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4518</TotalTime>
  <Words>618</Words>
  <Application>Microsoft Office PowerPoint</Application>
  <PresentationFormat>Произвольный</PresentationFormat>
  <Paragraphs>160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Утворюю слова за допомогою префіксів</vt:lpstr>
      <vt:lpstr>Презентация PowerPoint</vt:lpstr>
      <vt:lpstr>Презентация PowerPoint</vt:lpstr>
      <vt:lpstr>Перевір себе</vt:lpstr>
      <vt:lpstr>Перевір себе</vt:lpstr>
      <vt:lpstr>Асоціація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356</cp:revision>
  <dcterms:created xsi:type="dcterms:W3CDTF">2025-08-27T14:01:18Z</dcterms:created>
  <dcterms:modified xsi:type="dcterms:W3CDTF">2025-11-16T13:20:04Z</dcterms:modified>
</cp:coreProperties>
</file>