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564" r:id="rId3"/>
    <p:sldId id="455" r:id="rId4"/>
    <p:sldId id="574" r:id="rId5"/>
    <p:sldId id="575" r:id="rId6"/>
    <p:sldId id="581" r:id="rId7"/>
    <p:sldId id="526" r:id="rId8"/>
    <p:sldId id="492" r:id="rId9"/>
    <p:sldId id="556" r:id="rId10"/>
    <p:sldId id="562" r:id="rId11"/>
    <p:sldId id="578" r:id="rId12"/>
    <p:sldId id="560" r:id="rId13"/>
    <p:sldId id="563" r:id="rId14"/>
    <p:sldId id="579" r:id="rId15"/>
    <p:sldId id="580" r:id="rId16"/>
    <p:sldId id="577" r:id="rId17"/>
    <p:sldId id="292" r:id="rId18"/>
    <p:sldId id="567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09514"/>
            <a:ext cx="9289032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Спостерігаю за написанням слів із префіксами роз-, без-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40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8455" y="621482"/>
            <a:ext cx="10297144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Утворіть</a:t>
            </a:r>
            <a:r>
              <a:rPr lang="ru-RU" sz="3200" b="1" dirty="0" smtClean="0"/>
              <a:t> </a:t>
            </a:r>
            <a:r>
              <a:rPr lang="ru-RU" sz="3200" b="1" dirty="0"/>
              <a:t>слова з </a:t>
            </a:r>
            <a:r>
              <a:rPr lang="ru-RU" sz="3200" b="1" dirty="0" err="1"/>
              <a:t>префіксами</a:t>
            </a:r>
            <a:r>
              <a:rPr lang="ru-RU" sz="3200" b="1" dirty="0"/>
              <a:t> роз- або без- від </a:t>
            </a:r>
            <a:r>
              <a:rPr lang="ru-RU" sz="3200" b="1" dirty="0" err="1"/>
              <a:t>поданих</a:t>
            </a:r>
            <a:r>
              <a:rPr lang="ru-RU" sz="3200" b="1" dirty="0"/>
              <a:t> </a:t>
            </a:r>
            <a:r>
              <a:rPr lang="ru-RU" sz="3200" b="1" dirty="0" smtClean="0"/>
              <a:t>слів. </a:t>
            </a:r>
            <a:r>
              <a:rPr lang="ru-RU" sz="3200" b="1" dirty="0" err="1" smtClean="0"/>
              <a:t>Визначте</a:t>
            </a:r>
            <a:r>
              <a:rPr lang="ru-RU" sz="3200" b="1" dirty="0" smtClean="0"/>
              <a:t> </a:t>
            </a:r>
            <a:r>
              <a:rPr lang="ru-RU" sz="3200" b="1" dirty="0" err="1"/>
              <a:t>префікси</a:t>
            </a:r>
            <a:r>
              <a:rPr lang="ru-RU" sz="3200" b="1" dirty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8455" y="1845618"/>
            <a:ext cx="1029714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/>
              <a:t>Хмара</a:t>
            </a:r>
            <a:r>
              <a:rPr lang="ru-RU" sz="3600" b="1" dirty="0"/>
              <a:t>, шум, </a:t>
            </a:r>
            <a:r>
              <a:rPr lang="ru-RU" sz="3600" b="1" dirty="0" err="1"/>
              <a:t>кидати</a:t>
            </a:r>
            <a:r>
              <a:rPr lang="ru-RU" sz="3600" b="1" dirty="0"/>
              <a:t>, </a:t>
            </a:r>
            <a:r>
              <a:rPr lang="ru-RU" sz="3600" b="1" dirty="0" err="1"/>
              <a:t>сипати</a:t>
            </a:r>
            <a:r>
              <a:rPr lang="ru-RU" sz="3600" b="1" dirty="0"/>
              <a:t>, </a:t>
            </a:r>
            <a:r>
              <a:rPr lang="ru-RU" sz="3600" b="1" dirty="0" err="1"/>
              <a:t>серце</a:t>
            </a:r>
            <a:r>
              <a:rPr lang="ru-RU" sz="3600" b="1" dirty="0"/>
              <a:t>, </a:t>
            </a:r>
            <a:r>
              <a:rPr lang="ru-RU" sz="3600" b="1" dirty="0" err="1"/>
              <a:t>мова</a:t>
            </a:r>
            <a:r>
              <a:rPr lang="ru-RU" sz="3600" b="1" dirty="0"/>
              <a:t>, </a:t>
            </a:r>
            <a:r>
              <a:rPr lang="ru-RU" sz="3600" b="1" dirty="0" err="1"/>
              <a:t>фарба</a:t>
            </a:r>
            <a:r>
              <a:rPr lang="ru-RU" sz="3600" b="1" dirty="0"/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7340" y="3531350"/>
            <a:ext cx="2654711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безшумний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2155" y="4239429"/>
            <a:ext cx="266949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розкидати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7495" y="2781722"/>
            <a:ext cx="2664296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безхмарний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7495" y="4941962"/>
            <a:ext cx="266429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розсипати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9025" y="3531350"/>
            <a:ext cx="2650361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безмовний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3841" y="4239429"/>
            <a:ext cx="266512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розмова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9180" y="2781722"/>
            <a:ext cx="265993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безсердний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3840" y="4976604"/>
            <a:ext cx="266512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безфарбний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 rot="10800000">
            <a:off x="1459227" y="2844751"/>
            <a:ext cx="600355" cy="145917"/>
            <a:chOff x="7883612" y="2366745"/>
            <a:chExt cx="5125684" cy="18202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10800000" flipH="1" flipV="1">
              <a:off x="7883612" y="253982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 rot="10800000">
            <a:off x="1441702" y="3573810"/>
            <a:ext cx="617881" cy="151839"/>
            <a:chOff x="7890174" y="2366745"/>
            <a:chExt cx="5149668" cy="18202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 rot="10800000">
            <a:off x="1459227" y="5013970"/>
            <a:ext cx="600355" cy="145917"/>
            <a:chOff x="7883612" y="2366745"/>
            <a:chExt cx="5125684" cy="182026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rot="10800000" flipH="1" flipV="1">
              <a:off x="7883612" y="253982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 rot="10800000">
            <a:off x="4538046" y="2853730"/>
            <a:ext cx="617881" cy="151839"/>
            <a:chOff x="7890174" y="2366745"/>
            <a:chExt cx="5149668" cy="18202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 rot="10800000">
            <a:off x="1411511" y="4358075"/>
            <a:ext cx="617881" cy="151839"/>
            <a:chOff x="7890174" y="2366745"/>
            <a:chExt cx="5149668" cy="182026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 rot="10800000">
            <a:off x="4538046" y="3637994"/>
            <a:ext cx="617881" cy="151839"/>
            <a:chOff x="7890174" y="2366745"/>
            <a:chExt cx="5149668" cy="182026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 rot="10800000">
            <a:off x="4538046" y="4369809"/>
            <a:ext cx="617881" cy="151839"/>
            <a:chOff x="7890174" y="2366745"/>
            <a:chExt cx="5149668" cy="18202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 rot="10800000">
            <a:off x="4538046" y="5085978"/>
            <a:ext cx="617881" cy="151839"/>
            <a:chOff x="7890174" y="2366745"/>
            <a:chExt cx="5149668" cy="18202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Храми та святині міста Хмельниц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76" y="2681533"/>
            <a:ext cx="3223490" cy="31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30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97144" cy="10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Доберіть до поданих слів спільнокореневі з префіксом </a:t>
            </a:r>
            <a:r>
              <a:rPr lang="uk-UA" sz="3200" b="1" dirty="0" smtClean="0">
                <a:solidFill>
                  <a:srgbClr val="FFFF00"/>
                </a:solidFill>
              </a:rPr>
              <a:t>роз-</a:t>
            </a:r>
            <a:r>
              <a:rPr lang="uk-UA" sz="3200" b="1" dirty="0" smtClean="0">
                <a:solidFill>
                  <a:schemeClr val="bg1"/>
                </a:solidFill>
              </a:rPr>
              <a:t> або </a:t>
            </a:r>
            <a:r>
              <a:rPr lang="uk-UA" sz="3200" b="1" dirty="0" smtClean="0">
                <a:solidFill>
                  <a:srgbClr val="FFFF00"/>
                </a:solidFill>
              </a:rPr>
              <a:t>без-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зразком. Визначте у них префікс.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2111" y="1638089"/>
            <a:ext cx="4392488" cy="523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Зразок: </a:t>
            </a:r>
            <a:r>
              <a:rPr lang="uk-UA" sz="2800" b="1" i="1" dirty="0">
                <a:solidFill>
                  <a:srgbClr val="FF0000"/>
                </a:solidFill>
              </a:rPr>
              <a:t>зуби — беззубий.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709879" y="2253537"/>
            <a:ext cx="2044122" cy="34507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4125" y="2273262"/>
            <a:ext cx="2980323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з</a:t>
            </a:r>
            <a:r>
              <a:rPr lang="uk-UA" sz="3600" b="1" dirty="0" smtClean="0">
                <a:solidFill>
                  <a:schemeClr val="bg1"/>
                </a:solidFill>
              </a:rPr>
              <a:t>вучний –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</a:t>
            </a:r>
            <a:r>
              <a:rPr lang="uk-UA" sz="3600" b="1" dirty="0" smtClean="0">
                <a:solidFill>
                  <a:schemeClr val="bg1"/>
                </a:solidFill>
              </a:rPr>
              <a:t>містовний –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</a:t>
            </a:r>
            <a:r>
              <a:rPr lang="uk-UA" sz="3600" b="1" dirty="0" smtClean="0">
                <a:solidFill>
                  <a:schemeClr val="bg1"/>
                </a:solidFill>
              </a:rPr>
              <a:t>емельний –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 smtClean="0">
                <a:solidFill>
                  <a:schemeClr val="bg1"/>
                </a:solidFill>
              </a:rPr>
              <a:t>зутись –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</a:t>
            </a:r>
            <a:r>
              <a:rPr lang="uk-UA" sz="3600" b="1" dirty="0" smtClean="0">
                <a:solidFill>
                  <a:schemeClr val="bg1"/>
                </a:solidFill>
              </a:rPr>
              <a:t>аконний –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озброїти –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</a:t>
            </a:r>
            <a:r>
              <a:rPr lang="uk-UA" sz="3600" b="1" dirty="0" smtClean="0">
                <a:solidFill>
                  <a:schemeClr val="bg1"/>
                </a:solidFill>
              </a:rPr>
              <a:t>ахист –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52844" y="2260524"/>
            <a:ext cx="30919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бе</a:t>
            </a:r>
            <a:r>
              <a:rPr lang="uk-UA" sz="3600" b="1" dirty="0" smtClean="0">
                <a:solidFill>
                  <a:srgbClr val="FFFF00"/>
                </a:solidFill>
              </a:rPr>
              <a:t>зз</a:t>
            </a:r>
            <a:r>
              <a:rPr lang="uk-UA" sz="3600" b="1" dirty="0" smtClean="0">
                <a:solidFill>
                  <a:schemeClr val="bg1"/>
                </a:solidFill>
              </a:rPr>
              <a:t>вучний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7455" y="1629090"/>
            <a:ext cx="5756884" cy="504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Що цікавого є в утворених словах?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3959" y="2783463"/>
            <a:ext cx="31008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бе</a:t>
            </a:r>
            <a:r>
              <a:rPr lang="uk-UA" sz="3600" b="1" dirty="0" smtClean="0">
                <a:solidFill>
                  <a:srgbClr val="FFFF00"/>
                </a:solidFill>
              </a:rPr>
              <a:t>зз</a:t>
            </a:r>
            <a:r>
              <a:rPr lang="uk-UA" sz="3600" b="1" dirty="0" smtClean="0">
                <a:solidFill>
                  <a:schemeClr val="bg1"/>
                </a:solidFill>
              </a:rPr>
              <a:t>містовний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52844" y="3348824"/>
            <a:ext cx="30919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бе</a:t>
            </a:r>
            <a:r>
              <a:rPr lang="uk-UA" sz="3600" b="1" dirty="0" smtClean="0">
                <a:solidFill>
                  <a:srgbClr val="FFFF00"/>
                </a:solidFill>
              </a:rPr>
              <a:t>зз</a:t>
            </a:r>
            <a:r>
              <a:rPr lang="uk-UA" sz="3600" b="1" dirty="0" smtClean="0">
                <a:solidFill>
                  <a:schemeClr val="bg1"/>
                </a:solidFill>
              </a:rPr>
              <a:t>емельний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43959" y="3935255"/>
            <a:ext cx="31008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ро</a:t>
            </a:r>
            <a:r>
              <a:rPr lang="uk-UA" sz="3600" b="1" dirty="0" smtClean="0">
                <a:solidFill>
                  <a:srgbClr val="FFFF00"/>
                </a:solidFill>
              </a:rPr>
              <a:t>зз</a:t>
            </a:r>
            <a:r>
              <a:rPr lang="uk-UA" sz="3600" b="1" dirty="0" smtClean="0">
                <a:solidFill>
                  <a:schemeClr val="bg1"/>
                </a:solidFill>
              </a:rPr>
              <a:t>утись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60529" y="4511655"/>
            <a:ext cx="30842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бе</a:t>
            </a:r>
            <a:r>
              <a:rPr lang="uk-UA" sz="3600" b="1" dirty="0" smtClean="0">
                <a:solidFill>
                  <a:srgbClr val="FFFF00"/>
                </a:solidFill>
              </a:rPr>
              <a:t>зз</a:t>
            </a:r>
            <a:r>
              <a:rPr lang="uk-UA" sz="3600" b="1" dirty="0" smtClean="0">
                <a:solidFill>
                  <a:schemeClr val="bg1"/>
                </a:solidFill>
              </a:rPr>
              <a:t>аконний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64448" y="5098130"/>
            <a:ext cx="30803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ро</a:t>
            </a:r>
            <a:r>
              <a:rPr lang="uk-UA" sz="3600" b="1" dirty="0" smtClean="0">
                <a:solidFill>
                  <a:srgbClr val="FFFF00"/>
                </a:solidFill>
              </a:rPr>
              <a:t>зз</a:t>
            </a:r>
            <a:r>
              <a:rPr lang="uk-UA" sz="3600" b="1" dirty="0" smtClean="0">
                <a:solidFill>
                  <a:schemeClr val="bg1"/>
                </a:solidFill>
              </a:rPr>
              <a:t>броїти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43959" y="5692142"/>
            <a:ext cx="31008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бе</a:t>
            </a:r>
            <a:r>
              <a:rPr lang="uk-UA" sz="3600" b="1" dirty="0" smtClean="0">
                <a:solidFill>
                  <a:srgbClr val="FFFF00"/>
                </a:solidFill>
              </a:rPr>
              <a:t>зз</a:t>
            </a:r>
            <a:r>
              <a:rPr lang="uk-UA" sz="3600" b="1" dirty="0" smtClean="0">
                <a:solidFill>
                  <a:schemeClr val="bg1"/>
                </a:solidFill>
              </a:rPr>
              <a:t>ахисний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92107" y="2291784"/>
            <a:ext cx="251088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Запишіть</a:t>
            </a:r>
            <a:r>
              <a:rPr lang="ru-RU" sz="2800" b="1" dirty="0" smtClean="0">
                <a:solidFill>
                  <a:srgbClr val="0070C0"/>
                </a:solidFill>
              </a:rPr>
              <a:t> по одному слову з </a:t>
            </a:r>
            <a:r>
              <a:rPr lang="ru-RU" sz="2800" b="1" dirty="0" err="1" smtClean="0">
                <a:solidFill>
                  <a:srgbClr val="0070C0"/>
                </a:solidFill>
              </a:rPr>
              <a:t>префіксами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роз-</a:t>
            </a:r>
            <a:r>
              <a:rPr lang="ru-RU" sz="2800" b="1" dirty="0" smtClean="0">
                <a:solidFill>
                  <a:srgbClr val="0070C0"/>
                </a:solidFill>
              </a:rPr>
              <a:t> і </a:t>
            </a:r>
            <a:r>
              <a:rPr lang="ru-RU" sz="2800" b="1" i="1" dirty="0" smtClean="0">
                <a:solidFill>
                  <a:srgbClr val="0070C0"/>
                </a:solidFill>
              </a:rPr>
              <a:t>без-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 rot="10800000">
            <a:off x="5587975" y="2361452"/>
            <a:ext cx="600355" cy="145917"/>
            <a:chOff x="7883612" y="2366745"/>
            <a:chExt cx="5125684" cy="182026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10800000" flipH="1" flipV="1">
              <a:off x="7883612" y="253982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 rot="10800000">
            <a:off x="5579211" y="2905669"/>
            <a:ext cx="617881" cy="151839"/>
            <a:chOff x="7890174" y="2366745"/>
            <a:chExt cx="5149668" cy="182026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 rot="10800000">
            <a:off x="5620314" y="4034708"/>
            <a:ext cx="600355" cy="145917"/>
            <a:chOff x="7883612" y="2366745"/>
            <a:chExt cx="5125684" cy="182026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rot="10800000" flipH="1" flipV="1">
              <a:off x="7883612" y="253982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 rot="10800000">
            <a:off x="5610113" y="4585560"/>
            <a:ext cx="617881" cy="151839"/>
            <a:chOff x="7890174" y="2366745"/>
            <a:chExt cx="5149668" cy="18202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 rot="10800000">
            <a:off x="5612991" y="3417641"/>
            <a:ext cx="617881" cy="151839"/>
            <a:chOff x="7890174" y="2366745"/>
            <a:chExt cx="5149668" cy="182026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 rot="10800000">
            <a:off x="5589747" y="5157986"/>
            <a:ext cx="617881" cy="151839"/>
            <a:chOff x="7890174" y="2366745"/>
            <a:chExt cx="5149668" cy="182026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 rot="10800000">
            <a:off x="5579307" y="5749583"/>
            <a:ext cx="617881" cy="151839"/>
            <a:chOff x="7890174" y="2366745"/>
            <a:chExt cx="5149668" cy="18202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8665215" y="4134931"/>
            <a:ext cx="280792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Складіть</a:t>
            </a:r>
            <a:r>
              <a:rPr lang="ru-RU" sz="2800" b="1" dirty="0" smtClean="0">
                <a:solidFill>
                  <a:srgbClr val="0070C0"/>
                </a:solidFill>
              </a:rPr>
              <a:t> речення </a:t>
            </a:r>
            <a:r>
              <a:rPr lang="ru-RU" sz="2800" b="1" dirty="0">
                <a:solidFill>
                  <a:srgbClr val="0070C0"/>
                </a:solidFill>
              </a:rPr>
              <a:t>з </a:t>
            </a:r>
            <a:r>
              <a:rPr lang="ru-RU" sz="2800" b="1" dirty="0" err="1">
                <a:solidFill>
                  <a:srgbClr val="0070C0"/>
                </a:solidFill>
              </a:rPr>
              <a:t>двома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утвореними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словами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9629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8510" y="549474"/>
            <a:ext cx="1056891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завдання </a:t>
            </a:r>
            <a:r>
              <a:rPr lang="ru-RU" sz="4000" b="1" dirty="0" err="1"/>
              <a:t>Щебетунчика</a:t>
            </a:r>
            <a:r>
              <a:rPr lang="ru-RU" sz="4000" b="1" dirty="0"/>
              <a:t>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510" y="1485578"/>
            <a:ext cx="4243402" cy="397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/>
              <a:t>1. </a:t>
            </a:r>
            <a:r>
              <a:rPr lang="ru-RU" sz="2800" b="1" dirty="0" err="1"/>
              <a:t>Знайдіть</a:t>
            </a:r>
            <a:r>
              <a:rPr lang="ru-RU" sz="2800" b="1" dirty="0"/>
              <a:t> на карті України </a:t>
            </a:r>
            <a:r>
              <a:rPr lang="ru-RU" sz="2800" b="1" dirty="0" err="1"/>
              <a:t>місто</a:t>
            </a:r>
            <a:r>
              <a:rPr lang="ru-RU" sz="2800" b="1" dirty="0"/>
              <a:t> </a:t>
            </a:r>
            <a:r>
              <a:rPr lang="ru-RU" sz="2800" b="1" dirty="0" err="1"/>
              <a:t>Кам’янець</a:t>
            </a:r>
            <a:r>
              <a:rPr lang="ru-RU" sz="2800" b="1" dirty="0"/>
              <a:t> </a:t>
            </a:r>
            <a:r>
              <a:rPr lang="ru-RU" sz="2800" b="1" dirty="0" err="1"/>
              <a:t>Подільський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2</a:t>
            </a:r>
            <a:r>
              <a:rPr lang="ru-RU" sz="2800" b="1" dirty="0"/>
              <a:t>. </a:t>
            </a:r>
            <a:r>
              <a:rPr lang="ru-RU" sz="2800" b="1" dirty="0" err="1"/>
              <a:t>Визначте</a:t>
            </a:r>
            <a:r>
              <a:rPr lang="ru-RU" sz="2800" b="1" dirty="0"/>
              <a:t>, у </a:t>
            </a:r>
            <a:r>
              <a:rPr lang="ru-RU" sz="2800" b="1" dirty="0" err="1"/>
              <a:t>якій</a:t>
            </a:r>
            <a:r>
              <a:rPr lang="ru-RU" sz="2800" b="1" dirty="0"/>
              <a:t> </a:t>
            </a:r>
            <a:r>
              <a:rPr lang="ru-RU" sz="2800" b="1" dirty="0" err="1"/>
              <a:t>області</a:t>
            </a:r>
            <a:r>
              <a:rPr lang="ru-RU" sz="2800" b="1" dirty="0"/>
              <a:t> воно </a:t>
            </a:r>
            <a:r>
              <a:rPr lang="ru-RU" sz="2800" b="1" dirty="0" err="1"/>
              <a:t>розташоване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3</a:t>
            </a:r>
            <a:r>
              <a:rPr lang="ru-RU" sz="2800" b="1" dirty="0"/>
              <a:t>. На честь кого названий </a:t>
            </a:r>
            <a:r>
              <a:rPr lang="ru-RU" sz="2800" b="1" dirty="0" err="1"/>
              <a:t>обласний</a:t>
            </a:r>
            <a:r>
              <a:rPr lang="ru-RU" sz="2800" b="1" dirty="0"/>
              <a:t> центр?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43" y="1351440"/>
            <a:ext cx="6156685" cy="410445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375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621482"/>
            <a:ext cx="10009112" cy="7464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 err="1"/>
              <a:t>повідомлення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7495" y="1485578"/>
            <a:ext cx="637626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 err="1"/>
              <a:t>Місто</a:t>
            </a:r>
            <a:r>
              <a:rPr lang="ru-RU" sz="3600" b="1" dirty="0"/>
              <a:t> </a:t>
            </a:r>
            <a:r>
              <a:rPr lang="ru-RU" sz="3600" b="1" dirty="0" err="1"/>
              <a:t>Хмельницький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FFFF00"/>
                </a:solidFill>
              </a:rPr>
              <a:t>носить</a:t>
            </a:r>
            <a:r>
              <a:rPr lang="ru-RU" sz="3600" b="1" dirty="0"/>
              <a:t> ім’я </a:t>
            </a:r>
            <a:r>
              <a:rPr lang="ru-RU" sz="3600" b="1" dirty="0" err="1"/>
              <a:t>гетьмана</a:t>
            </a:r>
            <a:r>
              <a:rPr lang="ru-RU" sz="3600" b="1" dirty="0"/>
              <a:t> Богдана </a:t>
            </a:r>
            <a:r>
              <a:rPr lang="ru-RU" sz="3600" b="1" dirty="0" err="1"/>
              <a:t>Хмельницького</a:t>
            </a:r>
            <a:r>
              <a:rPr lang="ru-RU" sz="3600" b="1" dirty="0"/>
              <a:t>. </a:t>
            </a:r>
            <a:r>
              <a:rPr lang="ru-RU" sz="3600" b="1" dirty="0" err="1"/>
              <a:t>Хоч</a:t>
            </a:r>
            <a:r>
              <a:rPr lang="ru-RU" sz="3600" b="1" dirty="0"/>
              <a:t> сам </a:t>
            </a:r>
            <a:r>
              <a:rPr lang="ru-RU" sz="3600" b="1" dirty="0" err="1"/>
              <a:t>гетьман</a:t>
            </a:r>
            <a:r>
              <a:rPr lang="ru-RU" sz="3600" b="1" dirty="0"/>
              <a:t> у </a:t>
            </a:r>
            <a:r>
              <a:rPr lang="ru-RU" sz="3600" b="1" dirty="0" err="1"/>
              <a:t>місті</a:t>
            </a:r>
            <a:r>
              <a:rPr lang="ru-RU" sz="3600" b="1" dirty="0"/>
              <a:t> </a:t>
            </a:r>
            <a:r>
              <a:rPr lang="ru-RU" sz="3600" b="1" dirty="0" err="1"/>
              <a:t>ніколи</a:t>
            </a:r>
            <a:r>
              <a:rPr lang="ru-RU" sz="3600" b="1" dirty="0"/>
              <a:t> не був. У </a:t>
            </a:r>
            <a:r>
              <a:rPr lang="ru-RU" sz="3600" b="1" dirty="0" err="1"/>
              <a:t>Хмельницькому</a:t>
            </a:r>
            <a:r>
              <a:rPr lang="ru-RU" sz="3600" b="1" dirty="0"/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збудували</a:t>
            </a:r>
            <a:r>
              <a:rPr lang="ru-RU" sz="3600" b="1" dirty="0"/>
              <a:t> аж </a:t>
            </a:r>
            <a:r>
              <a:rPr lang="ru-RU" sz="3600" b="1" dirty="0" err="1"/>
              <a:t>п’ять</a:t>
            </a:r>
            <a:r>
              <a:rPr lang="ru-RU" sz="3600" b="1" dirty="0"/>
              <a:t> пам’ятників </a:t>
            </a:r>
            <a:r>
              <a:rPr lang="ru-RU" sz="3600" b="1" dirty="0" err="1"/>
              <a:t>гетьманові</a:t>
            </a:r>
            <a:r>
              <a:rPr lang="ru-RU" sz="3600" b="1" dirty="0"/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7495" y="5013970"/>
            <a:ext cx="691276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Утворіть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від </a:t>
            </a:r>
            <a:r>
              <a:rPr lang="ru-RU" sz="2800" b="1" dirty="0" err="1" smtClean="0">
                <a:solidFill>
                  <a:srgbClr val="0070C0"/>
                </a:solidFill>
              </a:rPr>
              <a:t>виділених</a:t>
            </a:r>
            <a:r>
              <a:rPr lang="ru-RU" sz="2800" b="1" dirty="0" smtClean="0">
                <a:solidFill>
                  <a:srgbClr val="0070C0"/>
                </a:solidFill>
              </a:rPr>
              <a:t> слів </a:t>
            </a:r>
            <a:r>
              <a:rPr lang="ru-RU" sz="2800" b="1" dirty="0" err="1">
                <a:solidFill>
                  <a:srgbClr val="0070C0"/>
                </a:solidFill>
              </a:rPr>
              <a:t>спільнокореневі</a:t>
            </a:r>
            <a:r>
              <a:rPr lang="ru-RU" sz="2800" b="1" dirty="0">
                <a:solidFill>
                  <a:srgbClr val="0070C0"/>
                </a:solidFill>
              </a:rPr>
              <a:t> за допомогою </a:t>
            </a:r>
            <a:r>
              <a:rPr lang="ru-RU" sz="2800" b="1" dirty="0" err="1" smtClean="0">
                <a:solidFill>
                  <a:srgbClr val="0070C0"/>
                </a:solidFill>
              </a:rPr>
              <a:t>префіксів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3" name="Picture 2" descr="Пам'ятники Богдану Хмельницькому Хмельницька обласна бібліотека для дітей  імені Т. Г. Шевче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r="7882" b="26472"/>
          <a:stretch/>
        </p:blipFill>
        <p:spPr bwMode="auto">
          <a:xfrm>
            <a:off x="7939540" y="1464630"/>
            <a:ext cx="2934376" cy="34271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41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0" y="567562"/>
            <a:ext cx="10206313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Ппрочитайте</a:t>
            </a:r>
            <a:r>
              <a:rPr lang="uk-UA" sz="3600" b="1" dirty="0" smtClean="0">
                <a:solidFill>
                  <a:schemeClr val="bg1"/>
                </a:solidFill>
              </a:rPr>
              <a:t> спільнокореневі слова, називаючи  префікси в кожному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04374" y="1629594"/>
            <a:ext cx="2611393" cy="397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     Носить – 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п</a:t>
            </a:r>
            <a:r>
              <a:rPr lang="uk-UA" sz="3600" b="1" dirty="0" smtClean="0">
                <a:solidFill>
                  <a:schemeClr val="bg1"/>
                </a:solidFill>
              </a:rPr>
              <a:t>риносить</a:t>
            </a:r>
          </a:p>
          <a:p>
            <a:r>
              <a:rPr lang="uk-UA" sz="3600" b="1" dirty="0" err="1">
                <a:solidFill>
                  <a:schemeClr val="bg1"/>
                </a:solidFill>
              </a:rPr>
              <a:t>п</a:t>
            </a:r>
            <a:r>
              <a:rPr lang="uk-UA" sz="3600" b="1" dirty="0" err="1" smtClean="0">
                <a:solidFill>
                  <a:schemeClr val="bg1"/>
                </a:solidFill>
              </a:rPr>
              <a:t>ереносить</a:t>
            </a:r>
            <a:endParaRPr lang="uk-UA" sz="3600" b="1" dirty="0" smtClean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з</a:t>
            </a:r>
            <a:r>
              <a:rPr lang="uk-UA" sz="3600" b="1" dirty="0" smtClean="0">
                <a:solidFill>
                  <a:schemeClr val="bg1"/>
                </a:solidFill>
              </a:rPr>
              <a:t>аносить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</a:t>
            </a:r>
            <a:r>
              <a:rPr lang="uk-UA" sz="3600" b="1" dirty="0" smtClean="0">
                <a:solidFill>
                  <a:schemeClr val="bg1"/>
                </a:solidFill>
              </a:rPr>
              <a:t>носить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п</a:t>
            </a:r>
            <a:r>
              <a:rPr lang="uk-UA" sz="3600" b="1" dirty="0" smtClean="0">
                <a:solidFill>
                  <a:schemeClr val="bg1"/>
                </a:solidFill>
              </a:rPr>
              <a:t>ідносить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уносить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67038" y="1776731"/>
            <a:ext cx="2828096" cy="3539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збудували –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побудували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перебудували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розбудували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добудували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вбудували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набудували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41947" y="4005858"/>
            <a:ext cx="4515837" cy="13681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першу групу спільнокореневих слів. Позначте префікси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Хмельницький — Навігатор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3" y="1743233"/>
            <a:ext cx="4517682" cy="21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700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333450"/>
            <a:ext cx="10161051" cy="10429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3200" b="1" dirty="0">
                <a:solidFill>
                  <a:schemeClr val="bg1"/>
                </a:solidFill>
              </a:rPr>
              <a:t>текст, </a:t>
            </a:r>
            <a:r>
              <a:rPr lang="uk-UA" sz="3200" b="1" dirty="0" smtClean="0">
                <a:solidFill>
                  <a:schemeClr val="bg1"/>
                </a:solidFill>
              </a:rPr>
              <a:t>замінивши виділені слова синонімами з довідки.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5567" y="2133650"/>
            <a:ext cx="950505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  </a:t>
            </a:r>
            <a:r>
              <a:rPr lang="uk-UA" sz="3200" b="1" dirty="0" smtClean="0">
                <a:solidFill>
                  <a:srgbClr val="FFFF00"/>
                </a:solidFill>
              </a:rPr>
              <a:t>Настав     </a:t>
            </a:r>
            <a:r>
              <a:rPr lang="uk-UA" sz="3200" b="1" dirty="0" smtClean="0">
                <a:solidFill>
                  <a:schemeClr val="bg1"/>
                </a:solidFill>
              </a:rPr>
              <a:t>зимовий ранок. На   </a:t>
            </a:r>
            <a:r>
              <a:rPr lang="uk-UA" sz="3200" b="1" dirty="0" smtClean="0">
                <a:solidFill>
                  <a:srgbClr val="FFFF00"/>
                </a:solidFill>
              </a:rPr>
              <a:t>чистому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uk-UA" sz="3200" b="1" dirty="0" smtClean="0">
                <a:solidFill>
                  <a:schemeClr val="bg1"/>
                </a:solidFill>
              </a:rPr>
              <a:t>небі з’явилось яскраве сонячне коло. Його промені ковзнули по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3200" b="1" dirty="0" smtClean="0">
                <a:solidFill>
                  <a:srgbClr val="FFFF00"/>
                </a:solidFill>
              </a:rPr>
              <a:t>великих</a:t>
            </a:r>
            <a:r>
              <a:rPr lang="uk-UA" sz="3200" b="1" dirty="0" smtClean="0">
                <a:solidFill>
                  <a:schemeClr val="bg1"/>
                </a:solidFill>
              </a:rPr>
              <a:t>     засніжених просторах.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  Раптом зірвався   </a:t>
            </a:r>
            <a:r>
              <a:rPr lang="uk-UA" sz="3200" b="1" dirty="0" smtClean="0">
                <a:solidFill>
                  <a:srgbClr val="FFFF00"/>
                </a:solidFill>
              </a:rPr>
              <a:t>жорстокий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uk-UA" sz="3200" b="1" dirty="0" smtClean="0">
                <a:solidFill>
                  <a:schemeClr val="bg1"/>
                </a:solidFill>
              </a:rPr>
              <a:t>вітер. Він </a:t>
            </a:r>
            <a:r>
              <a:rPr lang="uk-UA" sz="3200" b="1" dirty="0" smtClean="0">
                <a:solidFill>
                  <a:srgbClr val="FFFF00"/>
                </a:solidFill>
              </a:rPr>
              <a:t>хитав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віти дерев,   </a:t>
            </a:r>
            <a:r>
              <a:rPr lang="uk-UA" sz="3200" b="1" dirty="0" smtClean="0">
                <a:solidFill>
                  <a:srgbClr val="FFFF00"/>
                </a:solidFill>
              </a:rPr>
              <a:t>руйнував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3200" b="1" dirty="0" smtClean="0">
                <a:solidFill>
                  <a:schemeClr val="bg1"/>
                </a:solidFill>
              </a:rPr>
              <a:t>снігові замети. Це був справжній </a:t>
            </a:r>
            <a:r>
              <a:rPr lang="uk-UA" sz="3200" b="1" dirty="0" smtClean="0">
                <a:solidFill>
                  <a:srgbClr val="FFFF00"/>
                </a:solidFill>
              </a:rPr>
              <a:t>бешкетник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8069" y="5183739"/>
            <a:ext cx="958255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3200" b="1" dirty="0" smtClean="0"/>
              <a:t>Довідка: </a:t>
            </a:r>
            <a:r>
              <a:rPr lang="uk-UA" sz="3200" b="1" dirty="0" smtClean="0">
                <a:solidFill>
                  <a:srgbClr val="FFFF00"/>
                </a:solidFill>
              </a:rPr>
              <a:t>безхмарному, розпочався, безжальний, безмежних, розгойдував, розбишака, розбурхував</a:t>
            </a:r>
            <a:r>
              <a:rPr lang="ru-RU" sz="3200" b="1" i="1" dirty="0" smtClean="0">
                <a:solidFill>
                  <a:srgbClr val="FFFF00"/>
                </a:solidFill>
              </a:rPr>
              <a:t>.</a:t>
            </a:r>
            <a:r>
              <a:rPr lang="uk-UA" sz="3200" b="1" i="1" dirty="0" smtClean="0">
                <a:solidFill>
                  <a:srgbClr val="FFFF00"/>
                </a:solidFill>
              </a:rPr>
              <a:t> 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9463" y="1376357"/>
            <a:ext cx="10161051" cy="7227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0070C0"/>
                </a:solidFill>
              </a:rPr>
              <a:t>Спишіть</a:t>
            </a:r>
            <a:r>
              <a:rPr lang="uk-UA" sz="2800" b="1" dirty="0" smtClean="0">
                <a:solidFill>
                  <a:srgbClr val="0070C0"/>
                </a:solidFill>
              </a:rPr>
              <a:t> два перші речення. Позначте префікси у вставлених словах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Рис 7-05 Задумалась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9909" r="18708" b="8973"/>
          <a:stretch/>
        </p:blipFill>
        <p:spPr bwMode="auto">
          <a:xfrm>
            <a:off x="513209" y="2565698"/>
            <a:ext cx="1606218" cy="24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0251" y="2133650"/>
            <a:ext cx="22236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Розпочався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14275" y="2133650"/>
            <a:ext cx="26164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безхмарному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40062" y="3657144"/>
            <a:ext cx="24288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розгойдував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24079" y="5518026"/>
            <a:ext cx="20773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82666" y="5518026"/>
            <a:ext cx="23253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777175" y="5518026"/>
            <a:ext cx="20773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82666" y="6022082"/>
            <a:ext cx="20773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713256" y="6022082"/>
            <a:ext cx="20773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19823" y="3141762"/>
            <a:ext cx="22641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безмежних</a:t>
            </a:r>
            <a:endParaRPr lang="ru-RU" sz="28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38069" y="6022082"/>
            <a:ext cx="20773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587975" y="3637107"/>
            <a:ext cx="23852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безжальний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15391" y="4077866"/>
            <a:ext cx="24150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розбурхував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23179" y="4645219"/>
            <a:ext cx="21623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розбишака</a:t>
            </a:r>
            <a:endParaRPr lang="ru-RU" sz="28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483969" y="6022082"/>
            <a:ext cx="20773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409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1" grpId="0" animBg="1"/>
      <p:bldP spid="24" grpId="0" animBg="1"/>
      <p:bldP spid="10" grpId="0" animBg="1"/>
      <p:bldP spid="12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0581" y="1340011"/>
            <a:ext cx="4811409" cy="2325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8814" tIns="54407" rIns="108814" bIns="54407">
            <a:spAutoFit/>
          </a:bodyPr>
          <a:lstStyle/>
          <a:p>
            <a:pPr eaLnBrk="0" hangingPunct="0">
              <a:defRPr/>
            </a:pP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Мій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корінь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міститься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0B050"/>
                </a:solidFill>
                <a:latin typeface="+mj-lt"/>
              </a:rPr>
              <a:t>в </a:t>
            </a: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слові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</a:rPr>
              <a:t>дідусь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, 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0B050"/>
                </a:solidFill>
                <a:latin typeface="+mj-lt"/>
              </a:rPr>
              <a:t>а </a:t>
            </a: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префікс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шукай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0B050"/>
                </a:solidFill>
                <a:latin typeface="+mj-lt"/>
              </a:rPr>
              <a:t>в </a:t>
            </a: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слові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</a:rPr>
              <a:t>праліс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19823" y="2973587"/>
            <a:ext cx="1638411" cy="66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rgbClr val="FF0000"/>
                </a:solidFill>
                <a:latin typeface="+mn-lt"/>
              </a:rPr>
              <a:t>Прадід</a:t>
            </a:r>
            <a:endParaRPr lang="ru-RU" altLang="ru-RU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 descr="Рис 15-07 Дед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344" r="14063" b="34657"/>
          <a:stretch>
            <a:fillRect/>
          </a:stretch>
        </p:blipFill>
        <p:spPr bwMode="auto">
          <a:xfrm>
            <a:off x="1627535" y="3786771"/>
            <a:ext cx="2873844" cy="236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64039" y="3933850"/>
            <a:ext cx="5111067" cy="23258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08814" tIns="54407" rIns="108814" bIns="54407">
            <a:spAutoFit/>
          </a:bodyPr>
          <a:lstStyle/>
          <a:p>
            <a:pPr eaLnBrk="0" hangingPunct="0">
              <a:defRPr/>
            </a:pP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Мій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корінь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ховається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0B050"/>
                </a:solidFill>
                <a:latin typeface="+mj-lt"/>
              </a:rPr>
              <a:t>в </a:t>
            </a: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слові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</a:rPr>
              <a:t>захід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0B050"/>
                </a:solidFill>
                <a:latin typeface="+mj-lt"/>
              </a:rPr>
              <a:t>а </a:t>
            </a: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префікс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— </a:t>
            </a:r>
          </a:p>
          <a:p>
            <a:pPr eaLnBrk="0" hangingPunct="0">
              <a:defRPr/>
            </a:pPr>
            <a:r>
              <a:rPr lang="ru-RU" sz="3600" b="1" dirty="0">
                <a:solidFill>
                  <a:srgbClr val="00B050"/>
                </a:solidFill>
                <a:latin typeface="+mj-lt"/>
              </a:rPr>
              <a:t>в </a:t>
            </a:r>
            <a:r>
              <a:rPr lang="ru-RU" sz="3600" b="1" dirty="0" err="1">
                <a:solidFill>
                  <a:srgbClr val="00B050"/>
                </a:solidFill>
                <a:latin typeface="+mj-lt"/>
              </a:rPr>
              <a:t>слові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перейти</a:t>
            </a:r>
            <a:r>
              <a:rPr lang="ru-RU" sz="3600" b="1" dirty="0">
                <a:solidFill>
                  <a:srgbClr val="00B050"/>
                </a:solidFill>
                <a:latin typeface="+mj-lt"/>
              </a:rPr>
              <a:t>. </a:t>
            </a:r>
          </a:p>
        </p:txBody>
      </p:sp>
      <p:pic>
        <p:nvPicPr>
          <p:cNvPr id="7" name="Рисунок 6" descr="Рис 15-07 Дед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244926"/>
            <a:ext cx="2952328" cy="25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60749" y="5491118"/>
            <a:ext cx="1814357" cy="66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rgbClr val="FF0000"/>
                </a:solidFill>
                <a:latin typeface="+mn-lt"/>
              </a:rPr>
              <a:t>Перехід</a:t>
            </a:r>
            <a:endParaRPr lang="ru-RU" alt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698" y="477466"/>
            <a:ext cx="10965657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err="1" smtClean="0">
                <a:solidFill>
                  <a:schemeClr val="bg1"/>
                </a:solidFill>
              </a:rPr>
              <a:t>Утворіть</a:t>
            </a:r>
            <a:r>
              <a:rPr lang="uk-UA" sz="4000" b="1" dirty="0" smtClean="0">
                <a:solidFill>
                  <a:schemeClr val="bg1"/>
                </a:solidFill>
              </a:rPr>
              <a:t>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213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21482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4000" b="1" dirty="0" smtClean="0">
                <a:solidFill>
                  <a:schemeClr val="bg1"/>
                </a:solidFill>
              </a:rPr>
              <a:t>Вправа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3 Будова слова\№040-Написанням слів із префіксами\2025-11-19_224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82" y="1449860"/>
            <a:ext cx="9138338" cy="28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3357786"/>
            <a:ext cx="2777613" cy="27776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73947" y="1323388"/>
            <a:ext cx="8787291" cy="5942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Обери смайл,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86530" y="4611011"/>
            <a:ext cx="2502086" cy="1190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650320"/>
            <a:ext cx="2230119" cy="1123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622984"/>
            <a:ext cx="2371794" cy="1299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7" y="2241049"/>
            <a:ext cx="2716342" cy="21063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94" y="2241048"/>
            <a:ext cx="2349313" cy="21063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1361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19" y="2292507"/>
            <a:ext cx="2104474" cy="210633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650320"/>
            <a:ext cx="2371794" cy="1299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63639" y="2159558"/>
            <a:ext cx="6573905" cy="1211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3200" b="1" dirty="0">
                <a:solidFill>
                  <a:schemeClr val="bg1"/>
                </a:solidFill>
              </a:rPr>
              <a:t>Яку тему вивчали на уроці?</a:t>
            </a:r>
          </a:p>
          <a:p>
            <a:pPr marL="265113" lvl="0" indent="-265113">
              <a:buFontTx/>
              <a:buChar char="-"/>
            </a:pPr>
            <a:r>
              <a:rPr lang="ru-RU" sz="3200" b="1" dirty="0" smtClean="0"/>
              <a:t>Які </a:t>
            </a:r>
            <a:r>
              <a:rPr lang="ru-RU" sz="3200" b="1" dirty="0" err="1" smtClean="0"/>
              <a:t>префікси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запам’ятали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427126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4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876225" y="1347964"/>
            <a:ext cx="8295808" cy="9177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Назви позитивні якості, що </a:t>
            </a:r>
            <a:r>
              <a:rPr lang="uk-UA" sz="2800" b="1" dirty="0">
                <a:solidFill>
                  <a:srgbClr val="0070C0"/>
                </a:solidFill>
              </a:rPr>
              <a:t>відчуваєш </a:t>
            </a:r>
            <a:r>
              <a:rPr lang="uk-UA" sz="2800" b="1" dirty="0" smtClean="0">
                <a:solidFill>
                  <a:srgbClr val="0070C0"/>
                </a:solidFill>
              </a:rPr>
              <a:t>у </a:t>
            </a:r>
            <a:r>
              <a:rPr lang="uk-UA" sz="2800" b="1" dirty="0">
                <a:solidFill>
                  <a:srgbClr val="0070C0"/>
                </a:solidFill>
              </a:rPr>
              <a:t>собі.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Чим вони тобі допомагають у навчанні?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907455" y="520960"/>
            <a:ext cx="10297144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«Самореклама»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8687690" y="2440157"/>
            <a:ext cx="2601430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Доброта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923679" y="2440158"/>
            <a:ext cx="235520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Сила </a:t>
            </a:r>
            <a:r>
              <a:rPr lang="ru-RU" sz="3600" b="1" dirty="0" err="1" smtClean="0"/>
              <a:t>волі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5803999" y="4184312"/>
            <a:ext cx="2520280" cy="858857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Рівновага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2707655" y="4184312"/>
            <a:ext cx="2778376" cy="858857"/>
          </a:xfrm>
          <a:prstGeom prst="horizontalScroll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Скромність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5805354" y="3299015"/>
            <a:ext cx="245605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Щирість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8662841" y="4178941"/>
            <a:ext cx="2520280" cy="858857"/>
          </a:xfrm>
          <a:prstGeom prst="horizontalScroll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Чесність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2876225" y="3320084"/>
            <a:ext cx="2402663" cy="858857"/>
          </a:xfrm>
          <a:prstGeom prst="horizontalScroll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Відвага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5637585" y="2440156"/>
            <a:ext cx="2692795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Старанність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8687690" y="3299014"/>
            <a:ext cx="2601430" cy="858857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Мудрість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4967758" y="5134982"/>
            <a:ext cx="4032448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Відповідальність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208110" y="3805725"/>
            <a:ext cx="2257380" cy="24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9720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29" y="4004241"/>
            <a:ext cx="2542838" cy="254283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5883" y="4466197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а</a:t>
            </a:r>
            <a:endParaRPr lang="ru-RU" sz="32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450908" y="4736473"/>
            <a:ext cx="792821" cy="201516"/>
            <a:chOff x="7877060" y="2340837"/>
            <a:chExt cx="2170323" cy="1820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1445355" y="5812550"/>
            <a:ext cx="792821" cy="201516"/>
            <a:chOff x="7877060" y="2340837"/>
            <a:chExt cx="2170323" cy="18202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4003799" y="4955974"/>
            <a:ext cx="1706791" cy="342650"/>
            <a:chOff x="7877060" y="2340837"/>
            <a:chExt cx="2170323" cy="18202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2345883" y="5051930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450908" y="5308990"/>
            <a:ext cx="792821" cy="201516"/>
            <a:chOff x="7877060" y="2340837"/>
            <a:chExt cx="2170323" cy="18202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>
            <a:off x="2359025" y="5562479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ий</a:t>
            </a:r>
            <a:endParaRPr lang="ru-RU" sz="3200" b="1" dirty="0"/>
          </a:p>
        </p:txBody>
      </p:sp>
      <p:sp>
        <p:nvSpPr>
          <p:cNvPr id="3" name="Дуга 2"/>
          <p:cNvSpPr/>
          <p:nvPr/>
        </p:nvSpPr>
        <p:spPr>
          <a:xfrm rot="19779348">
            <a:off x="4071305" y="4789549"/>
            <a:ext cx="1732235" cy="1038885"/>
          </a:xfrm>
          <a:prstGeom prst="arc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92955" y="4808847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ти</a:t>
            </a:r>
            <a:endParaRPr lang="ru-RU" sz="3200" b="1" dirty="0"/>
          </a:p>
        </p:txBody>
      </p:sp>
      <p:pic>
        <p:nvPicPr>
          <p:cNvPr id="29" name="Picture 2" descr="D:\3 клас\01 УКР МОВА\1 Пономарьова\3 Будова слова\№038-Розрізняю префікси і службові слова\2025-11-14_184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6" y="1339945"/>
            <a:ext cx="10085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 rot="10800000">
            <a:off x="3992378" y="4735182"/>
            <a:ext cx="615397" cy="147330"/>
            <a:chOff x="7873821" y="2366745"/>
            <a:chExt cx="5125684" cy="18202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4" grpId="0" animBg="1"/>
      <p:bldP spid="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4248428" y="1555123"/>
            <a:ext cx="2341361" cy="66387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РІНЬОК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343" y="405458"/>
            <a:ext cx="9677655" cy="9361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Анаграми по темі «Будова слова»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229758" y="2366835"/>
            <a:ext cx="2341361" cy="66387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АВОНОС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7208764" y="1589655"/>
            <a:ext cx="3037362" cy="66387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КІНЯНЗАЧЕН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4240968" y="1555123"/>
            <a:ext cx="2339380" cy="663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КОРІНЬ</a:t>
            </a: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4220528" y="2374742"/>
            <a:ext cx="2350591" cy="663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ОСНОВА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7208764" y="1589655"/>
            <a:ext cx="3044817" cy="663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ЗАКІНЧЕННЯ</a:t>
            </a: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7487901" y="2382844"/>
            <a:ext cx="2479088" cy="66387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ПЕРСІФК</a:t>
            </a: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7491628" y="2374742"/>
            <a:ext cx="2479088" cy="663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ПРЕФІКС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3139703" y="5905807"/>
            <a:ext cx="5328592" cy="13075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19564966">
            <a:off x="4875349" y="4845215"/>
            <a:ext cx="3461424" cy="2630819"/>
          </a:xfrm>
          <a:prstGeom prst="arc">
            <a:avLst>
              <a:gd name="adj1" fmla="val 14016636"/>
              <a:gd name="adj2" fmla="val 1124413"/>
            </a:avLst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17" name="Прямоугольник 16"/>
          <p:cNvSpPr/>
          <p:nvPr/>
        </p:nvSpPr>
        <p:spPr>
          <a:xfrm>
            <a:off x="8612311" y="4991195"/>
            <a:ext cx="1218406" cy="914612"/>
          </a:xfrm>
          <a:prstGeom prst="rect">
            <a:avLst/>
          </a:prstGeom>
          <a:noFill/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1" name="Группа 18"/>
          <p:cNvGrpSpPr>
            <a:grpSpLocks/>
          </p:cNvGrpSpPr>
          <p:nvPr/>
        </p:nvGrpSpPr>
        <p:grpSpPr bwMode="auto">
          <a:xfrm>
            <a:off x="3339912" y="5251471"/>
            <a:ext cx="1817032" cy="357271"/>
            <a:chOff x="0" y="1785477"/>
            <a:chExt cx="1643074" cy="181902"/>
          </a:xfrm>
        </p:grpSpPr>
        <p:cxnSp>
          <p:nvCxnSpPr>
            <p:cNvPr id="22" name="Прямая соединительная линия 13"/>
            <p:cNvCxnSpPr/>
            <p:nvPr/>
          </p:nvCxnSpPr>
          <p:spPr>
            <a:xfrm flipV="1">
              <a:off x="0" y="1785477"/>
              <a:ext cx="1643074" cy="3234"/>
            </a:xfrm>
            <a:prstGeom prst="line">
              <a:avLst/>
            </a:prstGeom>
            <a:ln w="1143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1481351" y="1866864"/>
              <a:ext cx="181902" cy="19128"/>
            </a:xfrm>
            <a:prstGeom prst="line">
              <a:avLst/>
            </a:prstGeom>
            <a:ln w="1143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11"/>
          <p:cNvGrpSpPr>
            <a:grpSpLocks/>
          </p:cNvGrpSpPr>
          <p:nvPr/>
        </p:nvGrpSpPr>
        <p:grpSpPr bwMode="auto">
          <a:xfrm>
            <a:off x="3211714" y="5506880"/>
            <a:ext cx="5171423" cy="355681"/>
            <a:chOff x="1538862" y="2214553"/>
            <a:chExt cx="2710411" cy="213991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32726" y="2320689"/>
              <a:ext cx="213991" cy="1720"/>
            </a:xfrm>
            <a:prstGeom prst="line">
              <a:avLst/>
            </a:prstGeom>
            <a:ln w="1143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141417" y="2320689"/>
              <a:ext cx="213991" cy="1720"/>
            </a:xfrm>
            <a:prstGeom prst="line">
              <a:avLst/>
            </a:prstGeom>
            <a:ln w="1143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Рис 7-05 Задумалась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t="7757" r="19460" b="8118"/>
          <a:stretch/>
        </p:blipFill>
        <p:spPr bwMode="auto">
          <a:xfrm>
            <a:off x="855559" y="1478463"/>
            <a:ext cx="2359436" cy="336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3752729" y="3213770"/>
            <a:ext cx="6770917" cy="10083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800" b="1" dirty="0">
                <a:solidFill>
                  <a:srgbClr val="0070C0"/>
                </a:solidFill>
              </a:rPr>
              <a:t>Який символ для позначення кореня? закінчення? </a:t>
            </a:r>
            <a:r>
              <a:rPr lang="uk-UA" sz="2800" b="1" dirty="0" smtClean="0">
                <a:solidFill>
                  <a:srgbClr val="0070C0"/>
                </a:solidFill>
              </a:rPr>
              <a:t>Основи? </a:t>
            </a:r>
            <a:r>
              <a:rPr lang="uk-UA" sz="2800" b="1" dirty="0" err="1" smtClean="0">
                <a:solidFill>
                  <a:srgbClr val="0070C0"/>
                </a:solidFill>
              </a:rPr>
              <a:t>Префікса</a:t>
            </a:r>
            <a:r>
              <a:rPr lang="uk-UA" sz="2800" b="1" dirty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37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081120" cy="7202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Закінчіть </a:t>
            </a:r>
            <a:r>
              <a:rPr lang="uk-UA" sz="4000" b="1" dirty="0" smtClean="0">
                <a:solidFill>
                  <a:schemeClr val="bg1"/>
                </a:solidFill>
              </a:rPr>
              <a:t>речення про частини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9463" y="1343722"/>
            <a:ext cx="7059256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Спільна частина споріднених слів – це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13930" y="4653930"/>
            <a:ext cx="6762278" cy="60231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Частина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слова перед </a:t>
            </a: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коренем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це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…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58892" y="2101722"/>
            <a:ext cx="6213259" cy="10083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Слова, що мають спільну частину і спільне значення – це …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58892" y="3294131"/>
            <a:ext cx="6164922" cy="555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Змінна частина слова – це …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13929" y="3981696"/>
            <a:ext cx="6762279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 err="1">
                <a:solidFill>
                  <a:schemeClr val="bg1"/>
                </a:solidFill>
                <a:latin typeface="+mn-lt"/>
              </a:rPr>
              <a:t>Чатина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 слова без закінчення – це …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396286" y="1334438"/>
            <a:ext cx="1991902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корінь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001236" y="2176368"/>
            <a:ext cx="2748364" cy="665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споріднені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001236" y="3294131"/>
            <a:ext cx="2826952" cy="551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4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396286" y="4010433"/>
            <a:ext cx="2095481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основа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8396286" y="4653930"/>
            <a:ext cx="2095481" cy="663874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chemeClr val="bg1"/>
                </a:solidFill>
                <a:latin typeface="+mn-lt"/>
              </a:rPr>
              <a:t>префікс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94813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081120" cy="7202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Закінчіть речення про частини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9463" y="1343722"/>
            <a:ext cx="6192688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3200" b="1" dirty="0" err="1">
                <a:solidFill>
                  <a:schemeClr val="bg1"/>
                </a:solidFill>
              </a:rPr>
              <a:t>Обов’язкова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частина</a:t>
            </a:r>
            <a:r>
              <a:rPr lang="ru-RU" altLang="ru-RU" sz="3200" b="1" dirty="0">
                <a:solidFill>
                  <a:schemeClr val="bg1"/>
                </a:solidFill>
              </a:rPr>
              <a:t> слова – це …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13930" y="4483659"/>
            <a:ext cx="7770390" cy="60231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chemeClr val="bg1"/>
                </a:solidFill>
              </a:rPr>
              <a:t>Підбираючи споріднені слова, знаходимо 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58892" y="2133650"/>
            <a:ext cx="6717316" cy="593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altLang="ru-RU" sz="3200" b="1" dirty="0">
                <a:solidFill>
                  <a:schemeClr val="bg1"/>
                </a:solidFill>
              </a:rPr>
              <a:t>Для </a:t>
            </a:r>
            <a:r>
              <a:rPr lang="ru-RU" altLang="ru-RU" sz="3200" b="1" dirty="0" err="1">
                <a:solidFill>
                  <a:schemeClr val="bg1"/>
                </a:solidFill>
              </a:rPr>
              <a:t>зв’язку</a:t>
            </a:r>
            <a:r>
              <a:rPr lang="ru-RU" altLang="ru-RU" sz="3200" b="1" dirty="0">
                <a:solidFill>
                  <a:schemeClr val="bg1"/>
                </a:solidFill>
              </a:rPr>
              <a:t> слів у реченні служить …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28464" y="2925738"/>
            <a:ext cx="6747744" cy="555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altLang="ru-RU" sz="3200" b="1" dirty="0">
                <a:solidFill>
                  <a:schemeClr val="bg1"/>
                </a:solidFill>
              </a:rPr>
              <a:t>Для </a:t>
            </a:r>
            <a:r>
              <a:rPr lang="ru-RU" altLang="ru-RU" sz="3200" b="1" dirty="0" err="1">
                <a:solidFill>
                  <a:schemeClr val="bg1"/>
                </a:solidFill>
              </a:rPr>
              <a:t>утворення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нових</a:t>
            </a:r>
            <a:r>
              <a:rPr lang="ru-RU" altLang="ru-RU" sz="3200" b="1" dirty="0">
                <a:solidFill>
                  <a:schemeClr val="bg1"/>
                </a:solidFill>
              </a:rPr>
              <a:t> слів служить …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13928" y="3702286"/>
            <a:ext cx="7087307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Змінюючи форму слова, знаходимо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612311" y="1333862"/>
            <a:ext cx="1991902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корінь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108256" y="2133650"/>
            <a:ext cx="2641344" cy="593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108256" y="2936940"/>
            <a:ext cx="2641344" cy="551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latin typeface="+mn-lt"/>
              </a:rPr>
              <a:t>префікс</a:t>
            </a:r>
            <a:endParaRPr lang="ru-RU" sz="4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108256" y="3702285"/>
            <a:ext cx="2641344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8828335" y="4422104"/>
            <a:ext cx="1910057" cy="663874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err="1" smtClean="0">
                <a:solidFill>
                  <a:schemeClr val="bg1"/>
                </a:solidFill>
                <a:latin typeface="+mn-lt"/>
              </a:rPr>
              <a:t>корінь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03352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763438" y="1240237"/>
            <a:ext cx="10945217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60" y="2021138"/>
            <a:ext cx="4537688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91904" y="1536567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51871" y="153656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88385" y="-693630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37569" y="-64249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13655" y="-718649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7275" y="-718649"/>
            <a:ext cx="578025" cy="721760"/>
          </a:xfrm>
          <a:prstGeom prst="rect">
            <a:avLst/>
          </a:prstGeom>
        </p:spPr>
      </p:pic>
      <p:pic>
        <p:nvPicPr>
          <p:cNvPr id="3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8" y="122357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5371951" y="1616812"/>
            <a:ext cx="2441704" cy="87687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607637" y="5321602"/>
            <a:ext cx="9433047" cy="668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Чи знайомі вони вам?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59" y="3328391"/>
            <a:ext cx="2022729" cy="115251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63" y="3341277"/>
            <a:ext cx="4014997" cy="101835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87" y="4284944"/>
            <a:ext cx="4014997" cy="101835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843559" y="4359633"/>
            <a:ext cx="2197872" cy="989952"/>
            <a:chOff x="7350875" y="4361424"/>
            <a:chExt cx="2199304" cy="989723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5" t="64973" r="8136" b="21270"/>
            <a:stretch/>
          </p:blipFill>
          <p:spPr>
            <a:xfrm>
              <a:off x="8537125" y="4361424"/>
              <a:ext cx="1013054" cy="94344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75" t="49023" r="30646" b="36860"/>
            <a:stretch/>
          </p:blipFill>
          <p:spPr>
            <a:xfrm>
              <a:off x="7350875" y="4382959"/>
              <a:ext cx="663390" cy="968188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3" t="32802" r="71431" b="56090"/>
            <a:stretch/>
          </p:blipFill>
          <p:spPr>
            <a:xfrm>
              <a:off x="7858415" y="4413765"/>
              <a:ext cx="399619" cy="87581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65" t="16500" r="56680" b="69644"/>
            <a:stretch/>
          </p:blipFill>
          <p:spPr>
            <a:xfrm>
              <a:off x="7874331" y="4361424"/>
              <a:ext cx="851375" cy="95025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0" t="16898" r="13880" b="69246"/>
            <a:stretch/>
          </p:blipFill>
          <p:spPr>
            <a:xfrm>
              <a:off x="8250866" y="4391238"/>
              <a:ext cx="563526" cy="950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90244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9569" y="1413570"/>
            <a:ext cx="6094590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</a:t>
            </a:r>
            <a:r>
              <a:rPr lang="uk-UA" sz="2800" b="1" dirty="0" smtClean="0">
                <a:solidFill>
                  <a:srgbClr val="0070C0"/>
                </a:solidFill>
              </a:rPr>
              <a:t>подорожуватимемо містом Хмельницький.</a:t>
            </a:r>
            <a:endParaRPr lang="uk-UA" sz="2800" b="1" dirty="0">
              <a:solidFill>
                <a:srgbClr val="0070C0"/>
              </a:solidFill>
            </a:endParaRP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  Будемо спостерігати за написанням слів із префіксами роз-, без-.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Хмельницький: Чому це місто варте вашої уваги | День за дн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04" y="3713259"/>
            <a:ext cx="4297319" cy="26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21482"/>
            <a:ext cx="10297144" cy="7820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Спишіть</a:t>
            </a:r>
            <a:r>
              <a:rPr lang="uk-UA" sz="3600" b="1" dirty="0" smtClean="0">
                <a:solidFill>
                  <a:schemeClr val="bg1"/>
                </a:solidFill>
              </a:rPr>
              <a:t> подані слова. </a:t>
            </a:r>
            <a:r>
              <a:rPr lang="ru-RU" sz="3600" b="1" dirty="0" err="1" smtClean="0"/>
              <a:t>Позначте</a:t>
            </a:r>
            <a:r>
              <a:rPr lang="ru-RU" sz="3600" b="1" dirty="0" smtClean="0"/>
              <a:t> </a:t>
            </a:r>
            <a:r>
              <a:rPr lang="ru-RU" sz="3600" b="1" dirty="0"/>
              <a:t>у них </a:t>
            </a:r>
            <a:r>
              <a:rPr lang="ru-RU" sz="3600" b="1" dirty="0" err="1"/>
              <a:t>префікси</a:t>
            </a:r>
            <a:r>
              <a:rPr lang="ru-RU" sz="3600" b="1" dirty="0"/>
              <a:t>.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454619" y="1620479"/>
            <a:ext cx="1956419" cy="27454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09559" y="1485577"/>
            <a:ext cx="769098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/>
              <a:t>Бе</a:t>
            </a:r>
            <a:r>
              <a:rPr lang="ru-RU" sz="3600" b="1" dirty="0" err="1">
                <a:solidFill>
                  <a:srgbClr val="FFFF00"/>
                </a:solidFill>
              </a:rPr>
              <a:t>з</a:t>
            </a:r>
            <a:r>
              <a:rPr lang="ru-RU" sz="3600" b="1" dirty="0" err="1"/>
              <a:t>межний</a:t>
            </a:r>
            <a:r>
              <a:rPr lang="ru-RU" sz="3600" b="1" dirty="0"/>
              <a:t>, </a:t>
            </a:r>
            <a:r>
              <a:rPr lang="ru-RU" sz="3600" b="1" dirty="0" err="1"/>
              <a:t>бе</a:t>
            </a:r>
            <a:r>
              <a:rPr lang="ru-RU" sz="3600" b="1" dirty="0" err="1">
                <a:solidFill>
                  <a:srgbClr val="FFFF00"/>
                </a:solidFill>
              </a:rPr>
              <a:t>з</a:t>
            </a:r>
            <a:r>
              <a:rPr lang="ru-RU" sz="3600" b="1" dirty="0" err="1"/>
              <a:t>домний</a:t>
            </a:r>
            <a:r>
              <a:rPr lang="ru-RU" sz="3600" b="1" dirty="0"/>
              <a:t>, </a:t>
            </a:r>
            <a:r>
              <a:rPr lang="ru-RU" sz="3600" b="1" dirty="0" err="1"/>
              <a:t>бе</a:t>
            </a:r>
            <a:r>
              <a:rPr lang="ru-RU" sz="3600" b="1" dirty="0" err="1">
                <a:solidFill>
                  <a:srgbClr val="FFFF00"/>
                </a:solidFill>
              </a:rPr>
              <a:t>з</a:t>
            </a:r>
            <a:r>
              <a:rPr lang="ru-RU" sz="3600" b="1" dirty="0" err="1"/>
              <a:t>крилий</a:t>
            </a:r>
            <a:r>
              <a:rPr lang="ru-RU" sz="3600" b="1" dirty="0"/>
              <a:t>. </a:t>
            </a:r>
            <a:r>
              <a:rPr lang="ru-RU" sz="3600" b="1" dirty="0" err="1"/>
              <a:t>Ро</a:t>
            </a:r>
            <a:r>
              <a:rPr lang="ru-RU" sz="3600" b="1" dirty="0" err="1">
                <a:solidFill>
                  <a:srgbClr val="FFFF00"/>
                </a:solidFill>
              </a:rPr>
              <a:t>з</a:t>
            </a:r>
            <a:r>
              <a:rPr lang="ru-RU" sz="3600" b="1" dirty="0" err="1"/>
              <a:t>мовляти</a:t>
            </a:r>
            <a:r>
              <a:rPr lang="ru-RU" sz="3600" b="1" dirty="0"/>
              <a:t>, </a:t>
            </a:r>
            <a:r>
              <a:rPr lang="ru-RU" sz="3600" b="1" dirty="0" err="1"/>
              <a:t>ро</a:t>
            </a:r>
            <a:r>
              <a:rPr lang="ru-RU" sz="3600" b="1" dirty="0" err="1">
                <a:solidFill>
                  <a:srgbClr val="FFFF00"/>
                </a:solidFill>
              </a:rPr>
              <a:t>з</a:t>
            </a:r>
            <a:r>
              <a:rPr lang="ru-RU" sz="3600" b="1" dirty="0" err="1"/>
              <a:t>кривати</a:t>
            </a:r>
            <a:r>
              <a:rPr lang="ru-RU" sz="3600" b="1" dirty="0"/>
              <a:t>, </a:t>
            </a:r>
            <a:r>
              <a:rPr lang="ru-RU" sz="3600" b="1" dirty="0" err="1"/>
              <a:t>ро</a:t>
            </a:r>
            <a:r>
              <a:rPr lang="ru-RU" sz="3600" b="1" dirty="0" err="1">
                <a:solidFill>
                  <a:srgbClr val="FFFF00"/>
                </a:solidFill>
              </a:rPr>
              <a:t>з</a:t>
            </a:r>
            <a:r>
              <a:rPr lang="ru-RU" sz="3600" b="1" dirty="0" err="1"/>
              <a:t>питати</a:t>
            </a:r>
            <a:r>
              <a:rPr lang="ru-RU" sz="3600" b="1" dirty="0"/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038" y="2781722"/>
            <a:ext cx="879356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Проведи дослідження!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AutoNum type="arabicPeriod"/>
            </a:pPr>
            <a:r>
              <a:rPr lang="ru-RU" sz="2800" b="1" dirty="0" smtClean="0"/>
              <a:t>Підкресли </a:t>
            </a:r>
            <a:r>
              <a:rPr lang="ru-RU" sz="2800" b="1" dirty="0"/>
              <a:t>букву, яка </a:t>
            </a:r>
            <a:r>
              <a:rPr lang="ru-RU" sz="2800" b="1" dirty="0" err="1"/>
              <a:t>стоїть</a:t>
            </a:r>
            <a:r>
              <a:rPr lang="ru-RU" sz="2800" b="1" dirty="0"/>
              <a:t> у кінці кожного </a:t>
            </a:r>
            <a:r>
              <a:rPr lang="ru-RU" sz="2800" b="1" dirty="0" err="1"/>
              <a:t>префікса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361950" indent="-361950">
              <a:buAutoNum type="arabicPeriod"/>
            </a:pPr>
            <a:r>
              <a:rPr lang="ru-RU" sz="2800" b="1" dirty="0" smtClean="0"/>
              <a:t>Який </a:t>
            </a:r>
            <a:r>
              <a:rPr lang="ru-RU" sz="2800" b="1" dirty="0" err="1"/>
              <a:t>висновок</a:t>
            </a:r>
            <a:r>
              <a:rPr lang="ru-RU" sz="2800" b="1" dirty="0"/>
              <a:t> ти можеш </a:t>
            </a:r>
            <a:r>
              <a:rPr lang="ru-RU" sz="2800" b="1" dirty="0" err="1"/>
              <a:t>зробити</a:t>
            </a:r>
            <a:r>
              <a:rPr lang="ru-RU" sz="2800" b="1" dirty="0"/>
              <a:t>? Перевір свою </a:t>
            </a:r>
            <a:r>
              <a:rPr lang="ru-RU" sz="2800" b="1" dirty="0" smtClean="0"/>
              <a:t>думку</a:t>
            </a:r>
            <a:r>
              <a:rPr lang="ru-RU" sz="2800" b="1" dirty="0"/>
              <a:t> за правилом. 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 rot="10800000">
            <a:off x="3283719" y="1599632"/>
            <a:ext cx="600355" cy="145917"/>
            <a:chOff x="7883612" y="2366745"/>
            <a:chExt cx="5125684" cy="182026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rot="10800000" flipH="1" flipV="1">
              <a:off x="7883612" y="253982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 rot="10800000">
            <a:off x="5834190" y="1546735"/>
            <a:ext cx="617881" cy="151839"/>
            <a:chOff x="7890174" y="2366745"/>
            <a:chExt cx="5149668" cy="18202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 rot="10800000">
            <a:off x="3283720" y="2146635"/>
            <a:ext cx="600355" cy="145917"/>
            <a:chOff x="7883612" y="2366745"/>
            <a:chExt cx="5125684" cy="18202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10800000" flipH="1" flipV="1">
              <a:off x="7883612" y="253982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 rot="10800000">
            <a:off x="5876007" y="2157951"/>
            <a:ext cx="617881" cy="151839"/>
            <a:chOff x="7890174" y="2366745"/>
            <a:chExt cx="5149668" cy="182026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 rot="10800000">
            <a:off x="8282462" y="1613516"/>
            <a:ext cx="617881" cy="151839"/>
            <a:chOff x="7890174" y="2366745"/>
            <a:chExt cx="5149668" cy="182026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 rot="10800000">
            <a:off x="8354470" y="2173285"/>
            <a:ext cx="617881" cy="151839"/>
            <a:chOff x="7890174" y="2366745"/>
            <a:chExt cx="5149668" cy="182026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2228375" y="4759953"/>
            <a:ext cx="897622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У </a:t>
            </a:r>
            <a:r>
              <a:rPr lang="ru-RU" sz="3600" b="1" dirty="0" err="1"/>
              <a:t>префіксах</a:t>
            </a:r>
            <a:r>
              <a:rPr lang="ru-RU" sz="3600" b="1" dirty="0"/>
              <a:t> роз-, без- завжди </a:t>
            </a:r>
            <a:r>
              <a:rPr lang="ru-RU" sz="3600" b="1" dirty="0" err="1"/>
              <a:t>пишемо</a:t>
            </a:r>
            <a:r>
              <a:rPr lang="ru-RU" sz="3600" b="1" dirty="0"/>
              <a:t> букву з. Наприклад: </a:t>
            </a:r>
            <a:r>
              <a:rPr lang="ru-RU" sz="3600" b="1" dirty="0" err="1"/>
              <a:t>розбудити</a:t>
            </a:r>
            <a:r>
              <a:rPr lang="ru-RU" sz="3600" b="1" dirty="0"/>
              <a:t>, </a:t>
            </a:r>
            <a:r>
              <a:rPr lang="ru-RU" sz="3600" b="1" dirty="0" err="1"/>
              <a:t>безпечний</a:t>
            </a:r>
            <a:r>
              <a:rPr lang="ru-RU" sz="3600" b="1" dirty="0"/>
              <a:t>.</a:t>
            </a:r>
          </a:p>
        </p:txBody>
      </p:sp>
      <p:grpSp>
        <p:nvGrpSpPr>
          <p:cNvPr id="43" name="Группа 42"/>
          <p:cNvGrpSpPr/>
          <p:nvPr/>
        </p:nvGrpSpPr>
        <p:grpSpPr>
          <a:xfrm rot="10800000">
            <a:off x="6449193" y="5394703"/>
            <a:ext cx="617881" cy="151839"/>
            <a:chOff x="7890174" y="2366745"/>
            <a:chExt cx="5149668" cy="182026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 rot="10800000">
            <a:off x="8715633" y="5375451"/>
            <a:ext cx="617881" cy="151839"/>
            <a:chOff x="7890174" y="2366745"/>
            <a:chExt cx="5149668" cy="182026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06150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5114</TotalTime>
  <Words>679</Words>
  <Application>Microsoft Office PowerPoint</Application>
  <PresentationFormat>Произвольный</PresentationFormat>
  <Paragraphs>177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Спостерігаю за написанням слів із префіксами роз-, без-</vt:lpstr>
      <vt:lpstr>Презентация PowerPoint</vt:lpstr>
      <vt:lpstr>Презентация PowerPoint</vt:lpstr>
      <vt:lpstr>Анаграми по темі «Будова слова»</vt:lpstr>
      <vt:lpstr>Закінчіть речення про частини слова</vt:lpstr>
      <vt:lpstr>Закінчіть речення про частини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Утворіть слова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392</cp:revision>
  <dcterms:created xsi:type="dcterms:W3CDTF">2025-08-27T14:01:18Z</dcterms:created>
  <dcterms:modified xsi:type="dcterms:W3CDTF">2025-11-23T21:35:51Z</dcterms:modified>
</cp:coreProperties>
</file>