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82" r:id="rId2"/>
    <p:sldId id="475" r:id="rId3"/>
    <p:sldId id="539" r:id="rId4"/>
    <p:sldId id="543" r:id="rId5"/>
    <p:sldId id="326" r:id="rId6"/>
    <p:sldId id="544" r:id="rId7"/>
    <p:sldId id="537" r:id="rId8"/>
    <p:sldId id="545" r:id="rId9"/>
    <p:sldId id="560" r:id="rId10"/>
    <p:sldId id="561" r:id="rId11"/>
    <p:sldId id="562" r:id="rId12"/>
    <p:sldId id="563" r:id="rId13"/>
    <p:sldId id="540" r:id="rId14"/>
    <p:sldId id="557" r:id="rId15"/>
    <p:sldId id="564" r:id="rId16"/>
    <p:sldId id="558" r:id="rId17"/>
    <p:sldId id="559" r:id="rId18"/>
    <p:sldId id="432" r:id="rId19"/>
    <p:sldId id="433" r:id="rId20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1056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6282" autoAdjust="0"/>
  </p:normalViewPr>
  <p:slideViewPr>
    <p:cSldViewPr>
      <p:cViewPr>
        <p:scale>
          <a:sx n="90" d="100"/>
          <a:sy n="90" d="100"/>
        </p:scale>
        <p:origin x="-462" y="-54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4971" y="909514"/>
            <a:ext cx="8856984" cy="146423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Відчуй іншого. </a:t>
            </a:r>
            <a:endParaRPr lang="uk-UA" sz="4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Тетяна </a:t>
            </a: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Череп-</a:t>
            </a:r>
            <a:r>
              <a:rPr lang="uk-UA" sz="4000" b="1" dirty="0" err="1">
                <a:solidFill>
                  <a:schemeClr val="accent6">
                    <a:lumMod val="75000"/>
                  </a:schemeClr>
                </a:solidFill>
              </a:rPr>
              <a:t>Пероганич</a:t>
            </a: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</a:rPr>
              <a:t> «Колядка». 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415611" y="4163683"/>
            <a:ext cx="3096344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3 клас </a:t>
            </a:r>
            <a:r>
              <a:rPr lang="uk-UA" sz="2400" b="1" i="1" dirty="0" smtClean="0">
                <a:solidFill>
                  <a:schemeClr val="accent6">
                    <a:lumMod val="75000"/>
                  </a:schemeClr>
                </a:solidFill>
              </a:rPr>
              <a:t>Розділ 4. </a:t>
            </a:r>
          </a:p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Здійсниться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все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  <a:p>
            <a:pPr algn="ctr"/>
            <a:r>
              <a:rPr lang="uk-UA" sz="2400" b="1" smtClean="0">
                <a:solidFill>
                  <a:schemeClr val="accent6">
                    <a:lumMod val="75000"/>
                  </a:schemeClr>
                </a:solidFill>
              </a:rPr>
              <a:t>Урок 40</a:t>
            </a:r>
            <a:endParaRPr lang="uk-UA" sz="24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2" descr="Vertep | Ukrainian christmas, Christmas art, Christmas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51" y="3182066"/>
            <a:ext cx="2304256" cy="282897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7082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3440" y="405458"/>
            <a:ext cx="10731202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Тетяна </a:t>
            </a:r>
            <a:r>
              <a:rPr lang="uk-UA" sz="4000" b="1" dirty="0">
                <a:solidFill>
                  <a:schemeClr val="bg1"/>
                </a:solidFill>
              </a:rPr>
              <a:t>Череп- </a:t>
            </a:r>
            <a:r>
              <a:rPr lang="uk-UA" sz="4000" b="1" dirty="0" err="1" smtClean="0">
                <a:solidFill>
                  <a:schemeClr val="bg1"/>
                </a:solidFill>
              </a:rPr>
              <a:t>Пероганич</a:t>
            </a:r>
            <a:r>
              <a:rPr lang="uk-UA" sz="4000" b="1" dirty="0" smtClean="0">
                <a:solidFill>
                  <a:schemeClr val="bg1"/>
                </a:solidFill>
              </a:rPr>
              <a:t>. Колядка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8895" y="4714616"/>
            <a:ext cx="288486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Що </a:t>
            </a:r>
            <a:r>
              <a:rPr lang="ru-RU" sz="2800" b="1" dirty="0" err="1" smtClean="0">
                <a:solidFill>
                  <a:schemeClr val="bg1"/>
                </a:solidFill>
              </a:rPr>
              <a:t>відбудеться</a:t>
            </a:r>
            <a:r>
              <a:rPr lang="ru-RU" sz="2800" b="1" dirty="0" smtClean="0">
                <a:solidFill>
                  <a:schemeClr val="bg1"/>
                </a:solidFill>
              </a:rPr>
              <a:t> далі?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Любешівцям на замітку: коли колядують, а коли щедрують - Район Любеші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6" r="19343"/>
          <a:stretch/>
        </p:blipFill>
        <p:spPr bwMode="auto">
          <a:xfrm>
            <a:off x="779152" y="1157264"/>
            <a:ext cx="2864607" cy="349666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3 клас\02 ЧИТАННЯ\1 Савченко уроки\4 Здійсниться все\№040-041 -Тетяна Череп-Пероганич «Колядка»\2025-11-18_2204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4"/>
          <a:stretch/>
        </p:blipFill>
        <p:spPr bwMode="auto">
          <a:xfrm>
            <a:off x="3787775" y="1170560"/>
            <a:ext cx="7706867" cy="524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7610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3440" y="405458"/>
            <a:ext cx="10731202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Тетяна </a:t>
            </a:r>
            <a:r>
              <a:rPr lang="uk-UA" sz="4000" b="1" dirty="0">
                <a:solidFill>
                  <a:schemeClr val="bg1"/>
                </a:solidFill>
              </a:rPr>
              <a:t>Череп- </a:t>
            </a:r>
            <a:r>
              <a:rPr lang="uk-UA" sz="4000" b="1" dirty="0" err="1" smtClean="0">
                <a:solidFill>
                  <a:schemeClr val="bg1"/>
                </a:solidFill>
              </a:rPr>
              <a:t>Пероганич</a:t>
            </a:r>
            <a:r>
              <a:rPr lang="uk-UA" sz="4000" b="1" dirty="0" smtClean="0">
                <a:solidFill>
                  <a:schemeClr val="bg1"/>
                </a:solidFill>
              </a:rPr>
              <a:t>. Колядка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9837" y="4902207"/>
            <a:ext cx="288486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Чому мама </a:t>
            </a:r>
            <a:r>
              <a:rPr lang="ru-RU" sz="2800" b="1" dirty="0" err="1" smtClean="0">
                <a:solidFill>
                  <a:schemeClr val="bg1"/>
                </a:solidFill>
              </a:rPr>
              <a:t>поцілувала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Марічку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Коли і кому годиться колядувати, щедрувати та посівати - ВСВІТ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0"/>
          <a:stretch/>
        </p:blipFill>
        <p:spPr bwMode="auto">
          <a:xfrm>
            <a:off x="780544" y="1173150"/>
            <a:ext cx="2914157" cy="37290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3 клас\02 ЧИТАННЯ\1 Савченко уроки\4 Здійсниться все\№040-041 -Тетяна Череп-Пероганич «Колядка»\2025-11-18_2211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 bwMode="auto">
          <a:xfrm>
            <a:off x="3859783" y="1173150"/>
            <a:ext cx="7634859" cy="533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8286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3440" y="405458"/>
            <a:ext cx="10731202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Тетяна </a:t>
            </a:r>
            <a:r>
              <a:rPr lang="uk-UA" sz="4000" b="1" dirty="0">
                <a:solidFill>
                  <a:schemeClr val="bg1"/>
                </a:solidFill>
              </a:rPr>
              <a:t>Череп- </a:t>
            </a:r>
            <a:r>
              <a:rPr lang="uk-UA" sz="4000" b="1" dirty="0" err="1" smtClean="0">
                <a:solidFill>
                  <a:schemeClr val="bg1"/>
                </a:solidFill>
              </a:rPr>
              <a:t>Пероганич</a:t>
            </a:r>
            <a:r>
              <a:rPr lang="uk-UA" sz="4000" b="1" dirty="0" smtClean="0">
                <a:solidFill>
                  <a:schemeClr val="bg1"/>
                </a:solidFill>
              </a:rPr>
              <a:t>. Колядка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Старий Новий рік в Україні відзначається у ніч з 13 на 14 січняTV-4 Новини  Тернополя | TV-4 Новини Тернопол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r="34990"/>
          <a:stretch/>
        </p:blipFill>
        <p:spPr bwMode="auto">
          <a:xfrm>
            <a:off x="935705" y="1190027"/>
            <a:ext cx="2448272" cy="316698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3 клас\02 ЧИТАННЯ\1 Савченко уроки\4 Здійсниться все\№040-041 -Тетяна Череп-Пероганич «Колядка»\2025-11-18_2217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81" y="1190027"/>
            <a:ext cx="7780861" cy="7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3 клас\02 ЧИТАННЯ\1 Савченко уроки\4 Здійсниться все\№040-041 -Тетяна Череп-Пероганич «Колядка»\2025-11-18_2218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781" y="1940110"/>
            <a:ext cx="778086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3412" y="4499502"/>
            <a:ext cx="1072725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 Хто дійові особи оповідання? Де відбувався описаний випадок?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Які почуття переживала Марічка після знайомства з Оксанкою?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Як вона вирішила допомогти Оксанці?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Які почуття викликав у мами вчинок Марічки? А в тебе? </a:t>
            </a:r>
          </a:p>
        </p:txBody>
      </p:sp>
    </p:spTree>
    <p:extLst>
      <p:ext uri="{BB962C8B-B14F-4D97-AF65-F5344CB8AC3E}">
        <p14:creationId xmlns:p14="http://schemas.microsoft.com/office/powerpoint/2010/main" val="302998093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07455" y="405458"/>
            <a:ext cx="10335799" cy="7920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Аналізуємо розуміння прочитаного тексту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7455" y="1269554"/>
            <a:ext cx="6768752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/>
              <a:t>— Це казка чи оповідання? </a:t>
            </a:r>
          </a:p>
          <a:p>
            <a:r>
              <a:rPr lang="ru-RU" sz="2800" b="1" dirty="0"/>
              <a:t>— Опис подій: </a:t>
            </a:r>
            <a:r>
              <a:rPr lang="ru-RU" sz="2800" b="1" dirty="0" err="1"/>
              <a:t>достовірний</a:t>
            </a:r>
            <a:r>
              <a:rPr lang="ru-RU" sz="2800" b="1" dirty="0"/>
              <a:t> чи </a:t>
            </a:r>
            <a:r>
              <a:rPr lang="ru-RU" sz="2800" b="1" dirty="0" err="1"/>
              <a:t>вигаданий</a:t>
            </a:r>
            <a:r>
              <a:rPr lang="ru-RU" sz="2800" b="1" dirty="0"/>
              <a:t>? </a:t>
            </a:r>
          </a:p>
          <a:p>
            <a:r>
              <a:rPr lang="ru-RU" sz="2800" b="1" dirty="0"/>
              <a:t>— Час: </a:t>
            </a:r>
            <a:r>
              <a:rPr lang="ru-RU" sz="2800" b="1" dirty="0" err="1"/>
              <a:t>конкретний</a:t>
            </a:r>
            <a:r>
              <a:rPr lang="ru-RU" sz="2800" b="1" dirty="0"/>
              <a:t> чи </a:t>
            </a:r>
            <a:r>
              <a:rPr lang="ru-RU" sz="2800" b="1" dirty="0" err="1"/>
              <a:t>довготривалий</a:t>
            </a:r>
            <a:r>
              <a:rPr lang="ru-RU" sz="2800" b="1" dirty="0"/>
              <a:t>? </a:t>
            </a:r>
          </a:p>
          <a:p>
            <a:r>
              <a:rPr lang="ru-RU" sz="2800" b="1" dirty="0"/>
              <a:t>— </a:t>
            </a:r>
            <a:r>
              <a:rPr lang="ru-RU" sz="2800" b="1" dirty="0" err="1"/>
              <a:t>Персонажі</a:t>
            </a:r>
            <a:r>
              <a:rPr lang="ru-RU" sz="2800" b="1" dirty="0"/>
              <a:t>: </a:t>
            </a:r>
            <a:r>
              <a:rPr lang="ru-RU" sz="2800" b="1" dirty="0" err="1"/>
              <a:t>реальні</a:t>
            </a:r>
            <a:r>
              <a:rPr lang="ru-RU" sz="2800" b="1" dirty="0"/>
              <a:t> чи </a:t>
            </a:r>
            <a:r>
              <a:rPr lang="ru-RU" sz="2800" b="1" dirty="0" err="1"/>
              <a:t>вигадані</a:t>
            </a:r>
            <a:r>
              <a:rPr lang="ru-RU" sz="2800" b="1" dirty="0"/>
              <a:t>? </a:t>
            </a:r>
          </a:p>
          <a:p>
            <a:r>
              <a:rPr lang="ru-RU" sz="2800" b="1" dirty="0"/>
              <a:t>— Описи: мало чи багато? </a:t>
            </a:r>
          </a:p>
          <a:p>
            <a:r>
              <a:rPr lang="ru-RU" sz="2800" b="1" dirty="0" smtClean="0"/>
              <a:t>— </a:t>
            </a:r>
            <a:r>
              <a:rPr lang="ru-RU" sz="2800" b="1" dirty="0" err="1" smtClean="0"/>
              <a:t>Розповідь</a:t>
            </a:r>
            <a:r>
              <a:rPr lang="ru-RU" sz="2800" b="1" dirty="0" smtClean="0"/>
              <a:t>: від головного героя чи від 3-ї особи?</a:t>
            </a:r>
            <a:endParaRPr lang="ru-RU" sz="2800" b="1" dirty="0"/>
          </a:p>
        </p:txBody>
      </p:sp>
      <p:pic>
        <p:nvPicPr>
          <p:cNvPr id="15" name="Picture 2" descr="Чим відрізняються колядки від щедрівок? | Новин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68"/>
          <a:stretch/>
        </p:blipFill>
        <p:spPr bwMode="auto">
          <a:xfrm>
            <a:off x="7758566" y="1269554"/>
            <a:ext cx="3484688" cy="45121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8481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7494" y="494645"/>
            <a:ext cx="9742451" cy="702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Знайдіть</a:t>
            </a:r>
            <a:r>
              <a:rPr lang="ru-RU" sz="3600" b="1" dirty="0"/>
              <a:t> </a:t>
            </a:r>
            <a:r>
              <a:rPr lang="ru-RU" sz="3600" b="1" dirty="0" err="1" smtClean="0"/>
              <a:t>частини</a:t>
            </a:r>
            <a:r>
              <a:rPr lang="ru-RU" sz="3600" b="1" dirty="0" smtClean="0"/>
              <a:t> тексту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1218" y="1269554"/>
            <a:ext cx="326084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FFFF00"/>
                </a:solidFill>
              </a:rPr>
              <a:t>Зачин</a:t>
            </a:r>
            <a:r>
              <a:rPr lang="ru-RU" sz="2800" dirty="0" smtClean="0"/>
              <a:t> </a:t>
            </a:r>
          </a:p>
          <a:p>
            <a:r>
              <a:rPr lang="ru-RU" sz="2800" b="1" dirty="0" err="1" smtClean="0"/>
              <a:t>Повідомляє</a:t>
            </a:r>
            <a:r>
              <a:rPr lang="ru-RU" sz="2800" b="1" dirty="0" smtClean="0"/>
              <a:t> </a:t>
            </a:r>
            <a:r>
              <a:rPr lang="ru-RU" sz="2800" b="1" dirty="0"/>
              <a:t>про... </a:t>
            </a:r>
            <a:endParaRPr lang="uk-UA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07349" y="1269554"/>
            <a:ext cx="419718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rgbClr val="FFFF00"/>
                </a:solidFill>
              </a:rPr>
              <a:t>Основна </a:t>
            </a:r>
            <a:r>
              <a:rPr lang="uk-UA" sz="2800" b="1" dirty="0" smtClean="0">
                <a:solidFill>
                  <a:srgbClr val="FFFF00"/>
                </a:solidFill>
              </a:rPr>
              <a:t>частина</a:t>
            </a:r>
            <a:r>
              <a:rPr lang="uk-UA" sz="2800" b="1" dirty="0" smtClean="0">
                <a:solidFill>
                  <a:srgbClr val="295FFF"/>
                </a:solidFill>
              </a:rPr>
              <a:t>.</a:t>
            </a:r>
          </a:p>
          <a:p>
            <a:r>
              <a:rPr lang="ru-RU" sz="2800" b="1" dirty="0" err="1" smtClean="0"/>
              <a:t>Розкривається</a:t>
            </a:r>
            <a:r>
              <a:rPr lang="ru-RU" sz="2800" b="1" dirty="0" smtClean="0"/>
              <a:t> </a:t>
            </a:r>
            <a:r>
              <a:rPr lang="ru-RU" sz="2800" b="1" dirty="0"/>
              <a:t>тема про...</a:t>
            </a:r>
          </a:p>
        </p:txBody>
      </p:sp>
      <p:pic>
        <p:nvPicPr>
          <p:cNvPr id="12" name="Picture 2" descr="Українські щедрівки для дітей і дорослих: тексти найкращих пісен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3670" r="20542" b="2467"/>
          <a:stretch/>
        </p:blipFill>
        <p:spPr bwMode="auto">
          <a:xfrm>
            <a:off x="8468295" y="1251801"/>
            <a:ext cx="2757675" cy="35481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71218" y="3312200"/>
            <a:ext cx="576064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Як можна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назвати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6">
                    <a:lumMod val="75000"/>
                  </a:schemeClr>
                </a:solidFill>
              </a:rPr>
              <a:t>кожну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частин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5053" y="2276309"/>
            <a:ext cx="4248473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err="1">
                <a:solidFill>
                  <a:srgbClr val="FFFF00"/>
                </a:solidFill>
              </a:rPr>
              <a:t>Кінцівка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endParaRPr lang="ru-RU" sz="2800" b="1" dirty="0" smtClean="0">
              <a:solidFill>
                <a:srgbClr val="FFFF00"/>
              </a:solidFill>
            </a:endParaRPr>
          </a:p>
          <a:p>
            <a:r>
              <a:rPr lang="ru-RU" sz="2800" b="1" dirty="0" err="1" smtClean="0"/>
              <a:t>Завершуються</a:t>
            </a:r>
            <a:r>
              <a:rPr lang="ru-RU" sz="2800" b="1" dirty="0" smtClean="0"/>
              <a:t> </a:t>
            </a:r>
            <a:r>
              <a:rPr lang="ru-RU" sz="2800" b="1" dirty="0" err="1"/>
              <a:t>події</a:t>
            </a:r>
            <a:r>
              <a:rPr lang="ru-RU" sz="2800" b="1" dirty="0"/>
              <a:t> про...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99418" y="4005858"/>
            <a:ext cx="6405113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FF00"/>
                </a:solidFill>
              </a:rPr>
              <a:t>Придумуємо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кінцівку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</a:p>
          <a:p>
            <a:r>
              <a:rPr lang="ru-RU" sz="2800" b="1" dirty="0" err="1" smtClean="0"/>
              <a:t>Тато</a:t>
            </a:r>
            <a:r>
              <a:rPr lang="ru-RU" sz="2800" b="1" dirty="0" smtClean="0"/>
              <a:t> </a:t>
            </a:r>
            <a:r>
              <a:rPr lang="ru-RU" sz="2800" b="1" dirty="0"/>
              <a:t>із мамою </a:t>
            </a:r>
            <a:r>
              <a:rPr lang="ru-RU" sz="2800" b="1" dirty="0" err="1"/>
              <a:t>пообіцяли</a:t>
            </a:r>
            <a:r>
              <a:rPr lang="ru-RU" sz="2800" b="1" dirty="0"/>
              <a:t>, що </a:t>
            </a:r>
            <a:r>
              <a:rPr lang="ru-RU" sz="2800" b="1" dirty="0" err="1"/>
              <a:t>зроблять</a:t>
            </a:r>
            <a:r>
              <a:rPr lang="ru-RU" sz="2800" b="1" dirty="0"/>
              <a:t> усе </a:t>
            </a:r>
            <a:r>
              <a:rPr lang="ru-RU" sz="2800" b="1" dirty="0" err="1"/>
              <a:t>можливе</a:t>
            </a:r>
            <a:r>
              <a:rPr lang="ru-RU" sz="2800" b="1" dirty="0"/>
              <a:t>, щоб так і було. </a:t>
            </a:r>
            <a:endParaRPr lang="ru-RU" sz="2800" b="1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/>
              <a:t>Чи </a:t>
            </a:r>
            <a:r>
              <a:rPr lang="ru-RU" sz="2800" b="1" dirty="0" err="1"/>
              <a:t>дотримали</a:t>
            </a:r>
            <a:r>
              <a:rPr lang="ru-RU" sz="2800" b="1" dirty="0"/>
              <a:t> вони слова?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/>
              <a:t> Як могли </a:t>
            </a:r>
            <a:r>
              <a:rPr lang="ru-RU" sz="2800" b="1" dirty="0" err="1"/>
              <a:t>розгортатися</a:t>
            </a:r>
            <a:r>
              <a:rPr lang="ru-RU" sz="2800" b="1" dirty="0"/>
              <a:t> </a:t>
            </a:r>
            <a:r>
              <a:rPr lang="ru-RU" sz="2800" b="1" dirty="0" err="1"/>
              <a:t>події</a:t>
            </a:r>
            <a:r>
              <a:rPr lang="ru-RU" sz="2800" b="1" dirty="0"/>
              <a:t> потім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4756801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8836" y="494645"/>
            <a:ext cx="10227134" cy="7029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Складаємо</a:t>
            </a:r>
            <a:r>
              <a:rPr lang="ru-RU" sz="4000" b="1" dirty="0"/>
              <a:t> портрет </a:t>
            </a:r>
            <a:r>
              <a:rPr lang="ru-RU" sz="4000" b="1" dirty="0" err="1"/>
              <a:t>дівчинки</a:t>
            </a:r>
            <a:r>
              <a:rPr lang="ru-RU" sz="4000" b="1" dirty="0"/>
              <a:t> </a:t>
            </a:r>
            <a:r>
              <a:rPr lang="ru-RU" sz="4000" b="1" dirty="0" err="1" smtClean="0"/>
              <a:t>Марічки</a:t>
            </a:r>
            <a:r>
              <a:rPr lang="ru-RU" sz="4000" b="1" dirty="0" smtClean="0"/>
              <a:t>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836" y="1269554"/>
            <a:ext cx="768548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/>
              <a:t>Як </a:t>
            </a:r>
            <a:r>
              <a:rPr lang="ru-RU" sz="2800" b="1" dirty="0" err="1"/>
              <a:t>вплинула</a:t>
            </a:r>
            <a:r>
              <a:rPr lang="ru-RU" sz="2800" b="1" dirty="0"/>
              <a:t> на </a:t>
            </a:r>
            <a:r>
              <a:rPr lang="ru-RU" sz="2800" b="1" dirty="0" err="1"/>
              <a:t>Марічку</a:t>
            </a:r>
            <a:r>
              <a:rPr lang="ru-RU" sz="2800" b="1" dirty="0"/>
              <a:t> </a:t>
            </a:r>
            <a:r>
              <a:rPr lang="ru-RU" sz="2800" b="1" dirty="0" err="1"/>
              <a:t>розмова</a:t>
            </a:r>
            <a:r>
              <a:rPr lang="ru-RU" sz="2800" b="1" dirty="0"/>
              <a:t> з Оксаною?</a:t>
            </a:r>
            <a:endParaRPr lang="uk-UA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98486" y="1864436"/>
            <a:ext cx="826154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/>
              <a:t>Які стосунки були у </a:t>
            </a:r>
            <a:r>
              <a:rPr lang="ru-RU" sz="2800" b="1" dirty="0" err="1"/>
              <a:t>Марічки</a:t>
            </a:r>
            <a:r>
              <a:rPr lang="ru-RU" sz="2800" b="1" dirty="0"/>
              <a:t> з мамою, родиною? </a:t>
            </a:r>
          </a:p>
        </p:txBody>
      </p:sp>
      <p:pic>
        <p:nvPicPr>
          <p:cNvPr id="12" name="Picture 2" descr="Українські щедрівки для дітей і дорослих: тексти найкращих пісень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3" t="3670" r="20542" b="2467"/>
          <a:stretch/>
        </p:blipFill>
        <p:spPr bwMode="auto">
          <a:xfrm>
            <a:off x="8042519" y="2503210"/>
            <a:ext cx="3183451" cy="409592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91316" y="2546534"/>
            <a:ext cx="576064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Сенкан «</a:t>
            </a:r>
            <a:r>
              <a:rPr lang="ru-RU" sz="2800" b="1" dirty="0" err="1" smtClean="0">
                <a:solidFill>
                  <a:schemeClr val="accent6">
                    <a:lumMod val="75000"/>
                  </a:schemeClr>
                </a:solidFill>
              </a:rPr>
              <a:t>Марічка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8835" y="3174490"/>
            <a:ext cx="6677371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Хто? Що?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Яка?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Що </a:t>
            </a:r>
            <a:r>
              <a:rPr lang="ru-RU" sz="2800" b="1" dirty="0" err="1" smtClean="0">
                <a:solidFill>
                  <a:srgbClr val="FFFF00"/>
                </a:solidFill>
              </a:rPr>
              <a:t>робить</a:t>
            </a:r>
            <a:r>
              <a:rPr lang="ru-RU" sz="2800" b="1" dirty="0" smtClean="0">
                <a:solidFill>
                  <a:srgbClr val="FFFF00"/>
                </a:solidFill>
              </a:rPr>
              <a:t>?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Речення. </a:t>
            </a:r>
          </a:p>
          <a:p>
            <a:r>
              <a:rPr lang="uk-UA" sz="2800" b="1" dirty="0" smtClean="0">
                <a:solidFill>
                  <a:srgbClr val="FFFF00"/>
                </a:solidFill>
              </a:rPr>
              <a:t>Синонім (підсумок)</a:t>
            </a:r>
            <a:endParaRPr lang="ru-RU" sz="2800" b="1" dirty="0" smtClean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7655" y="3162682"/>
            <a:ext cx="1656184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Марічка</a:t>
            </a:r>
            <a:r>
              <a:rPr lang="ru-RU" sz="2800" b="1" dirty="0" smtClean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02054" y="3554646"/>
            <a:ext cx="238811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Добра, </a:t>
            </a:r>
            <a:r>
              <a:rPr lang="ru-RU" sz="2800" b="1" dirty="0" err="1"/>
              <a:t>чуйна</a:t>
            </a:r>
            <a:r>
              <a:rPr lang="ru-RU" sz="2800" b="1" dirty="0"/>
              <a:t> </a:t>
            </a:r>
            <a:endParaRPr lang="ru-RU" sz="2800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067695" y="4027952"/>
            <a:ext cx="4470077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 smtClean="0"/>
              <a:t>Мріє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роздумує</a:t>
            </a:r>
            <a:r>
              <a:rPr lang="ru-RU" sz="2800" b="1" dirty="0" smtClean="0"/>
              <a:t>, допомагає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67656" y="4530786"/>
            <a:ext cx="452320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Готова </a:t>
            </a:r>
            <a:r>
              <a:rPr lang="ru-RU" sz="2800" b="1" dirty="0"/>
              <a:t>прийти на допомогу </a:t>
            </a:r>
            <a:endParaRPr lang="ru-RU" sz="2800" b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4172735" y="4898039"/>
            <a:ext cx="259308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/>
              <a:t>Творить </a:t>
            </a:r>
            <a:r>
              <a:rPr lang="ru-RU" sz="2800" b="1" dirty="0"/>
              <a:t>добро</a:t>
            </a:r>
          </a:p>
        </p:txBody>
      </p:sp>
    </p:spTree>
    <p:extLst>
      <p:ext uri="{BB962C8B-B14F-4D97-AF65-F5344CB8AC3E}">
        <p14:creationId xmlns:p14="http://schemas.microsoft.com/office/powerpoint/2010/main" val="342795496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1" grpId="0" animBg="1"/>
      <p:bldP spid="14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3415" y="496979"/>
            <a:ext cx="10079176" cy="1048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Чи знаєте ви українські різдвяні мультфільми й кінофільми?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9642" y="1545378"/>
            <a:ext cx="1007917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 </a:t>
            </a:r>
            <a:r>
              <a:rPr lang="uk-UA" sz="2400" b="1" dirty="0">
                <a:solidFill>
                  <a:schemeClr val="bg1"/>
                </a:solidFill>
              </a:rPr>
              <a:t>допомогою інтернету, а також порад друзів і дорослих складіть </a:t>
            </a:r>
            <a:r>
              <a:rPr lang="uk-UA" sz="2400" b="1" dirty="0" err="1">
                <a:solidFill>
                  <a:schemeClr val="bg1"/>
                </a:solidFill>
              </a:rPr>
              <a:t>новорічно</a:t>
            </a:r>
            <a:r>
              <a:rPr lang="uk-UA" sz="2400" b="1" dirty="0">
                <a:solidFill>
                  <a:schemeClr val="bg1"/>
                </a:solidFill>
              </a:rPr>
              <a:t>-різдвяну програму для дитячого каналу телебачення. </a:t>
            </a:r>
          </a:p>
        </p:txBody>
      </p:sp>
      <p:pic>
        <p:nvPicPr>
          <p:cNvPr id="12290" name="Picture 2" descr="Від «Щедрика» до «Джингл-беллз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9" b="13977"/>
          <a:stretch/>
        </p:blipFill>
        <p:spPr bwMode="auto">
          <a:xfrm>
            <a:off x="1026087" y="2493690"/>
            <a:ext cx="5045815" cy="27507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Щедрик&quot; – святковий український мультик від Олега Скрипки та Ле Гранд  Оркестру | Львів — місто натхнення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230" y="2493690"/>
            <a:ext cx="4902992" cy="27507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5467" y="5253090"/>
            <a:ext cx="935286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/>
              <a:t>Кадри із </a:t>
            </a:r>
            <a:r>
              <a:rPr lang="ru-RU" sz="2400" b="1" dirty="0" err="1"/>
              <a:t>мультфільму</a:t>
            </a:r>
            <a:r>
              <a:rPr lang="ru-RU" sz="2400" b="1" dirty="0"/>
              <a:t> «</a:t>
            </a:r>
            <a:r>
              <a:rPr lang="ru-RU" sz="2400" b="1" dirty="0" err="1"/>
              <a:t>Щедрик</a:t>
            </a:r>
            <a:r>
              <a:rPr lang="ru-RU" sz="2400" b="1" dirty="0"/>
              <a:t>».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Наспівав</a:t>
            </a:r>
            <a:r>
              <a:rPr lang="ru-RU" sz="2400" b="1" dirty="0" smtClean="0"/>
              <a:t> </a:t>
            </a:r>
            <a:r>
              <a:rPr lang="ru-RU" sz="2400" b="1" dirty="0"/>
              <a:t>і записав Олег Скрипка. </a:t>
            </a:r>
            <a:r>
              <a:rPr lang="ru-RU" sz="2400" b="1" dirty="0" err="1"/>
              <a:t>Зліпив</a:t>
            </a:r>
            <a:r>
              <a:rPr lang="ru-RU" sz="2400" b="1" dirty="0"/>
              <a:t> і </a:t>
            </a:r>
            <a:r>
              <a:rPr lang="ru-RU" sz="2400" b="1" dirty="0" err="1"/>
              <a:t>зняв</a:t>
            </a:r>
            <a:r>
              <a:rPr lang="ru-RU" sz="2400" b="1" dirty="0"/>
              <a:t> Степан Коваль. 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Сценарій</a:t>
            </a:r>
            <a:r>
              <a:rPr lang="ru-RU" sz="2400" b="1" dirty="0" smtClean="0"/>
              <a:t> </a:t>
            </a:r>
            <a:r>
              <a:rPr lang="ru-RU" sz="2400" b="1" dirty="0"/>
              <a:t>і </a:t>
            </a:r>
            <a:r>
              <a:rPr lang="ru-RU" sz="2400" b="1" dirty="0" err="1"/>
              <a:t>персонажів</a:t>
            </a:r>
            <a:r>
              <a:rPr lang="ru-RU" sz="2400" b="1" dirty="0"/>
              <a:t> </a:t>
            </a:r>
            <a:r>
              <a:rPr lang="ru-RU" sz="2400" b="1" dirty="0" err="1"/>
              <a:t>вигадав</a:t>
            </a:r>
            <a:r>
              <a:rPr lang="ru-RU" sz="2400" b="1" dirty="0"/>
              <a:t> Сашко </a:t>
            </a:r>
            <a:r>
              <a:rPr lang="ru-RU" sz="2400" b="1" dirty="0" err="1"/>
              <a:t>Лірник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6444183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3412" y="494644"/>
            <a:ext cx="8726381" cy="48588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Перегляд мультфільму «Щедрик».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9025" y="1144224"/>
            <a:ext cx="7213223" cy="5414696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433803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1471" y="405458"/>
            <a:ext cx="10081120" cy="6480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Підсумки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3679" y="1159711"/>
            <a:ext cx="8424936" cy="267765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—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Яке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враження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залишило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оповідання «Колядка»?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—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Чи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траплялися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з вами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схожі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випадки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? </a:t>
            </a:r>
            <a:endParaRPr lang="ru-RU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—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Чи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готові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ви робити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добрі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вчинки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заради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щасливих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хвилин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радості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інших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—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Як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ви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розумієте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вислів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Г.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Гейне: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Життя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дається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людині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</a:rPr>
              <a:t>добрі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справи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7" name="Picture 2" descr="C:\Documents and Settings\zhenya\Рабочий стол\Картинки в 3 класс\01\Рис 01-9 девочка с книг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63" y="1159711"/>
            <a:ext cx="2151410" cy="2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55727" y="4738634"/>
            <a:ext cx="743160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Підручник с.6</a:t>
            </a:r>
            <a:r>
              <a:rPr lang="en-US" sz="2800" b="1" dirty="0">
                <a:solidFill>
                  <a:srgbClr val="0070C0"/>
                </a:solidFill>
              </a:rPr>
              <a:t>5</a:t>
            </a:r>
            <a:r>
              <a:rPr lang="uk-UA" sz="2800" b="1" dirty="0">
                <a:solidFill>
                  <a:srgbClr val="0070C0"/>
                </a:solidFill>
              </a:rPr>
              <a:t>-6</a:t>
            </a:r>
            <a:r>
              <a:rPr lang="en-US" sz="2800" b="1" dirty="0">
                <a:solidFill>
                  <a:srgbClr val="0070C0"/>
                </a:solidFill>
              </a:rPr>
              <a:t>7</a:t>
            </a:r>
            <a:r>
              <a:rPr lang="uk-UA" sz="2800" b="1" dirty="0">
                <a:solidFill>
                  <a:srgbClr val="0070C0"/>
                </a:solidFill>
              </a:rPr>
              <a:t>. </a:t>
            </a:r>
            <a:r>
              <a:rPr lang="uk-UA" sz="2800" b="1" dirty="0" smtClean="0">
                <a:solidFill>
                  <a:srgbClr val="0070C0"/>
                </a:solidFill>
              </a:rPr>
              <a:t>Прочитайте </a:t>
            </a:r>
            <a:r>
              <a:rPr lang="uk-UA" sz="2800" b="1" dirty="0">
                <a:solidFill>
                  <a:srgbClr val="0070C0"/>
                </a:solidFill>
              </a:rPr>
              <a:t>оповідання, </a:t>
            </a:r>
            <a:r>
              <a:rPr lang="uk-UA" sz="2800" b="1" dirty="0" smtClean="0">
                <a:solidFill>
                  <a:srgbClr val="0070C0"/>
                </a:solidFill>
              </a:rPr>
              <a:t>підготуйтеся </a:t>
            </a:r>
            <a:r>
              <a:rPr lang="uk-UA" sz="2800" b="1" dirty="0">
                <a:solidFill>
                  <a:srgbClr val="0070C0"/>
                </a:solidFill>
              </a:rPr>
              <a:t>до стислого переказу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03799" y="3933850"/>
            <a:ext cx="5493620" cy="6768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Домашнє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327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014" y="5177208"/>
            <a:ext cx="2122880" cy="1523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07327" y="2519937"/>
            <a:ext cx="2122880" cy="1503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7171" y="2574261"/>
            <a:ext cx="2122880" cy="1477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014" y="2519937"/>
            <a:ext cx="2122880" cy="152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07327" y="5177208"/>
            <a:ext cx="2122880" cy="15136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7171" y="5186780"/>
            <a:ext cx="2122880" cy="152323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0652" y="1453551"/>
            <a:ext cx="2122880" cy="2588810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90276" y="1605593"/>
              <a:ext cx="155113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Сьогодні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 уроці 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я навчився/</a:t>
              </a:r>
            </a:p>
            <a:p>
              <a:pPr algn="ctr"/>
              <a:r>
                <a:rPr lang="uk-UA" sz="2000" b="1" dirty="0">
                  <a:solidFill>
                    <a:schemeClr val="bg1"/>
                  </a:solidFill>
                </a:rPr>
                <a:t>навчилася…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7171" y="1463123"/>
            <a:ext cx="2122880" cy="2588810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872917" y="1605593"/>
              <a:ext cx="17634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 уроці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я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uk-UA" sz="2000" dirty="0">
                  <a:solidFill>
                    <a:schemeClr val="bg1"/>
                  </a:solidFill>
                </a:rPr>
                <a:t>запам’ятав/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запам’ятала…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0966" y="1434405"/>
            <a:ext cx="2122880" cy="2588810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Найкраще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мені вдалося…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014" y="4121208"/>
            <a:ext cx="2122880" cy="2588810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338895" y="4310292"/>
              <a:ext cx="16251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Найбільше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 мені сподобалося…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7171" y="4115827"/>
            <a:ext cx="2122880" cy="2588811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836672" y="4310292"/>
              <a:ext cx="156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Урок </a:t>
              </a:r>
            </a:p>
            <a:p>
              <a:r>
                <a:rPr lang="uk-UA" sz="2000" dirty="0">
                  <a:solidFill>
                    <a:schemeClr val="bg1"/>
                  </a:solidFill>
                </a:rPr>
                <a:t>завершую з настроєм…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07327" y="4093184"/>
            <a:ext cx="2122880" cy="2597685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012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>
                  <a:solidFill>
                    <a:schemeClr val="bg1"/>
                  </a:solidFill>
                </a:rPr>
                <a:t>Труднощі виникали…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823608" y="494645"/>
            <a:ext cx="10515394" cy="8010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1172" y="2154257"/>
            <a:ext cx="4471990" cy="439644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7087281" y="1434403"/>
            <a:ext cx="4356287" cy="725379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2">
                    <a:lumMod val="75000"/>
                  </a:schemeClr>
                </a:solidFill>
              </a:rPr>
              <a:t>(щоби відкрити лист, </a:t>
            </a:r>
            <a:r>
              <a:rPr lang="uk-UA" sz="1400" i="1" dirty="0" smtClean="0">
                <a:solidFill>
                  <a:schemeClr val="accent2">
                    <a:lumMod val="75000"/>
                  </a:schemeClr>
                </a:solidFill>
              </a:rPr>
              <a:t>натисни </a:t>
            </a:r>
            <a:r>
              <a:rPr lang="uk-UA" sz="1400" i="1" dirty="0">
                <a:solidFill>
                  <a:schemeClr val="accent2">
                    <a:lumMod val="75000"/>
                  </a:schemeClr>
                </a:solidFill>
              </a:rPr>
              <a:t>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325401121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A9F1A0D2-DCC3-4D3B-9D95-AF0B1499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471" y="549474"/>
            <a:ext cx="10081120" cy="70575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000" b="1" dirty="0" smtClean="0">
                <a:cs typeface="Times New Roman" panose="02020603050405020304" pitchFamily="18" charset="0"/>
              </a:rPr>
              <a:t>Налаштування на урок «Комікс»</a:t>
            </a:r>
            <a:endParaRPr lang="uk-UA" sz="4000" dirty="0"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689700A-427D-42E5-9BC7-A45EB75115C1}"/>
              </a:ext>
            </a:extLst>
          </p:cNvPr>
          <p:cNvSpPr txBox="1">
            <a:spLocks/>
          </p:cNvSpPr>
          <p:nvPr/>
        </p:nvSpPr>
        <p:spPr>
          <a:xfrm>
            <a:off x="3715767" y="1413570"/>
            <a:ext cx="4496793" cy="15647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altLang="ru-RU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Роздивись ілюстрації. Яка з них відгукується з твоїм серцем? Кому сьогодні хочеш </a:t>
            </a:r>
            <a:r>
              <a:rPr lang="uk-UA" altLang="ru-RU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виразити </a:t>
            </a:r>
            <a:r>
              <a:rPr lang="uk-UA" altLang="ru-RU" sz="24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вдячність? </a:t>
            </a:r>
            <a:endParaRPr lang="ru-RU" altLang="ru-RU" sz="1200" b="1" dirty="0">
              <a:solidFill>
                <a:schemeClr val="accent6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D:\Картинки Мудрість дня\photo_2025-06-19_10-26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3" y="1413570"/>
            <a:ext cx="2938540" cy="312954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Картинки Мудрість дня\photo_2025-06-04_19-41-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93" y="3645818"/>
            <a:ext cx="2898851" cy="270499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Картинки Мудрість дня\photo_2025-06-09_11-04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7" y="1413570"/>
            <a:ext cx="3043240" cy="291684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D:\Картинки Мудрість дня\photo_2025-06-12_16-25-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03" y="3645818"/>
            <a:ext cx="2664296" cy="270499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713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3414" y="491028"/>
            <a:ext cx="10007169" cy="6393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cs typeface="Times New Roman" panose="02020603050405020304" pitchFamily="18" charset="0"/>
              </a:rPr>
              <a:t>Перевірка домашнього завдання</a:t>
            </a:r>
            <a:endParaRPr lang="uk-UA" sz="4000" dirty="0"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83657"/>
            <a:ext cx="1053414" cy="10626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5236" y="1342807"/>
            <a:ext cx="4840771" cy="2062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</a:rPr>
              <a:t>Перекажіть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</a:rPr>
              <a:t>стисло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</a:rPr>
              <a:t>твір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Зірки </a:t>
            </a: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</a:rPr>
              <a:t>Мензатюк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 «Новорічна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пригода з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відьмою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uk-UA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8916" y="1293995"/>
            <a:ext cx="4941667" cy="44012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61950" indent="-361950">
              <a:buFont typeface="Wingdings" panose="05000000000000000000" pitchFamily="2" charset="2"/>
              <a:buChar char="v"/>
            </a:pPr>
            <a:r>
              <a:rPr lang="ru-RU" sz="2800" b="1" dirty="0" smtClean="0"/>
              <a:t>Хто </a:t>
            </a:r>
            <a:r>
              <a:rPr lang="ru-RU" sz="2800" b="1" dirty="0"/>
              <a:t>дійові </a:t>
            </a:r>
            <a:r>
              <a:rPr lang="ru-RU" sz="2800" b="1" dirty="0" smtClean="0"/>
              <a:t>особи твору? 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ru-RU" sz="2800" b="1" dirty="0" smtClean="0"/>
              <a:t>Це </a:t>
            </a:r>
            <a:r>
              <a:rPr lang="ru-RU" sz="2800" b="1" dirty="0"/>
              <a:t>казка чи </a:t>
            </a:r>
            <a:r>
              <a:rPr lang="ru-RU" sz="2800" b="1" dirty="0" smtClean="0"/>
              <a:t>оповідання?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ru-RU" sz="2800" b="1" dirty="0" smtClean="0"/>
              <a:t>Опис </a:t>
            </a:r>
            <a:r>
              <a:rPr lang="ru-RU" sz="2800" b="1" dirty="0"/>
              <a:t>подій: </a:t>
            </a:r>
            <a:r>
              <a:rPr lang="ru-RU" sz="2800" b="1" dirty="0" err="1"/>
              <a:t>достовірний</a:t>
            </a:r>
            <a:r>
              <a:rPr lang="ru-RU" sz="2800" b="1" dirty="0"/>
              <a:t> чи </a:t>
            </a:r>
            <a:r>
              <a:rPr lang="ru-RU" sz="2800" b="1" dirty="0" err="1"/>
              <a:t>вигаданий</a:t>
            </a:r>
            <a:r>
              <a:rPr lang="ru-RU" sz="2800" b="1" dirty="0"/>
              <a:t>? 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ru-RU" sz="2800" b="1" dirty="0" smtClean="0"/>
              <a:t>Час</a:t>
            </a:r>
            <a:r>
              <a:rPr lang="ru-RU" sz="2800" b="1" dirty="0"/>
              <a:t>: </a:t>
            </a:r>
            <a:r>
              <a:rPr lang="ru-RU" sz="2800" b="1" dirty="0" err="1"/>
              <a:t>конкретний</a:t>
            </a:r>
            <a:r>
              <a:rPr lang="ru-RU" sz="2800" b="1" dirty="0"/>
              <a:t> чи </a:t>
            </a:r>
            <a:r>
              <a:rPr lang="ru-RU" sz="2800" b="1" dirty="0" err="1"/>
              <a:t>довготривалий</a:t>
            </a:r>
            <a:r>
              <a:rPr lang="ru-RU" sz="2800" b="1" dirty="0"/>
              <a:t>? </a:t>
            </a:r>
            <a:endParaRPr lang="ru-RU" sz="2800" b="1" dirty="0" smtClean="0"/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ru-RU" sz="2800" b="1" dirty="0" err="1" smtClean="0"/>
              <a:t>Персонажі</a:t>
            </a:r>
            <a:r>
              <a:rPr lang="ru-RU" sz="2800" b="1" dirty="0"/>
              <a:t>: </a:t>
            </a:r>
            <a:r>
              <a:rPr lang="ru-RU" sz="2800" b="1" dirty="0" err="1"/>
              <a:t>реальні</a:t>
            </a:r>
            <a:r>
              <a:rPr lang="ru-RU" sz="2800" b="1" dirty="0"/>
              <a:t> чи </a:t>
            </a:r>
            <a:r>
              <a:rPr lang="ru-RU" sz="2800" b="1" dirty="0" err="1"/>
              <a:t>вигадані</a:t>
            </a:r>
            <a:r>
              <a:rPr lang="ru-RU" sz="2800" b="1" dirty="0"/>
              <a:t>? </a:t>
            </a:r>
          </a:p>
          <a:p>
            <a:pPr marL="361950" indent="-361950">
              <a:buFont typeface="Wingdings" panose="05000000000000000000" pitchFamily="2" charset="2"/>
              <a:buChar char="v"/>
            </a:pPr>
            <a:r>
              <a:rPr lang="ru-RU" sz="2800" b="1" dirty="0" err="1" smtClean="0"/>
              <a:t>Розповідь</a:t>
            </a:r>
            <a:r>
              <a:rPr lang="ru-RU" sz="2800" b="1" dirty="0"/>
              <a:t>: від головного героя чи від 3-ї особи?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Witches Clip Art | Halloween witch, Witch clipart, Wi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59" y="3525905"/>
            <a:ext cx="3018528" cy="2827878"/>
          </a:xfrm>
          <a:prstGeom prst="rect">
            <a:avLst/>
          </a:prstGeom>
          <a:solidFill>
            <a:schemeClr val="accent1">
              <a:lumMod val="75000"/>
            </a:schemeClr>
          </a:solidFill>
          <a:extLst/>
        </p:spPr>
      </p:pic>
    </p:spTree>
    <p:extLst>
      <p:ext uri="{BB962C8B-B14F-4D97-AF65-F5344CB8AC3E}">
        <p14:creationId xmlns:p14="http://schemas.microsoft.com/office/powerpoint/2010/main" val="25900501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7495" y="477466"/>
            <a:ext cx="9577064" cy="7479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Прочитайте скоромовку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0794" y="1309605"/>
            <a:ext cx="5953765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Радісна звістка Різдвяна з'явилась,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Коли у небі зоря засвітилась.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На Різдво рідня раділа - </a:t>
            </a:r>
            <a:br>
              <a:rPr lang="uk-UA" sz="3600" b="1" dirty="0">
                <a:solidFill>
                  <a:schemeClr val="bg1"/>
                </a:solidFill>
              </a:rPr>
            </a:br>
            <a:r>
              <a:rPr lang="uk-UA" sz="3600" b="1" dirty="0">
                <a:solidFill>
                  <a:schemeClr val="bg1"/>
                </a:solidFill>
              </a:rPr>
              <a:t>першу зірку радо стріла.</a:t>
            </a:r>
          </a:p>
        </p:txBody>
      </p:sp>
      <p:pic>
        <p:nvPicPr>
          <p:cNvPr id="8" name="Picture 2" descr="Українські колядки: види та значе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7" r="22112"/>
          <a:stretch/>
        </p:blipFill>
        <p:spPr bwMode="auto">
          <a:xfrm>
            <a:off x="1123479" y="1309605"/>
            <a:ext cx="3598936" cy="459551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1743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95487" y="477466"/>
            <a:ext cx="9693343" cy="6865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474" y="-144496"/>
            <a:ext cx="304602" cy="304872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14" y="1279278"/>
            <a:ext cx="3587507" cy="35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02717" y="1279278"/>
            <a:ext cx="6186113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Сьогодні ми </a:t>
            </a:r>
            <a:r>
              <a:rPr lang="ru-RU" sz="3200" b="1" dirty="0" err="1">
                <a:solidFill>
                  <a:schemeClr val="bg1"/>
                </a:solidFill>
              </a:rPr>
              <a:t>познайомимось</a:t>
            </a:r>
            <a:r>
              <a:rPr lang="ru-RU" sz="3200" b="1" dirty="0">
                <a:solidFill>
                  <a:schemeClr val="bg1"/>
                </a:solidFill>
              </a:rPr>
              <a:t> з новою для нас </a:t>
            </a:r>
            <a:r>
              <a:rPr lang="ru-RU" sz="3200" b="1" dirty="0" err="1" smtClean="0">
                <a:solidFill>
                  <a:schemeClr val="bg1"/>
                </a:solidFill>
              </a:rPr>
              <a:t>письменницею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Тетяною Череп-</a:t>
            </a:r>
            <a:r>
              <a:rPr lang="uk-UA" sz="3200" b="1" dirty="0" err="1" smtClean="0">
                <a:solidFill>
                  <a:schemeClr val="bg1"/>
                </a:solidFill>
              </a:rPr>
              <a:t>Пероганич</a:t>
            </a:r>
            <a:r>
              <a:rPr lang="uk-UA" sz="3200" b="1" dirty="0" smtClean="0">
                <a:solidFill>
                  <a:schemeClr val="bg1"/>
                </a:solidFill>
              </a:rPr>
              <a:t> і </a:t>
            </a:r>
            <a:endParaRPr lang="uk-UA" sz="3200" b="1" dirty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її </a:t>
            </a:r>
            <a:r>
              <a:rPr lang="ru-RU" sz="3200" b="1" dirty="0" err="1" smtClean="0">
                <a:solidFill>
                  <a:schemeClr val="bg1"/>
                </a:solidFill>
              </a:rPr>
              <a:t>твором</a:t>
            </a:r>
            <a:r>
              <a:rPr lang="ru-RU" sz="3200" b="1" dirty="0" smtClean="0">
                <a:solidFill>
                  <a:schemeClr val="bg1"/>
                </a:solidFill>
              </a:rPr>
              <a:t> «Колядка».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07453" y="3501802"/>
            <a:ext cx="6181377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Колядка</a:t>
            </a:r>
            <a:r>
              <a:rPr lang="ru-RU" sz="3200" b="1" dirty="0"/>
              <a:t> — </a:t>
            </a:r>
            <a:r>
              <a:rPr lang="ru-RU" sz="3200" b="1" dirty="0" err="1"/>
              <a:t>величальна</a:t>
            </a:r>
            <a:r>
              <a:rPr lang="ru-RU" sz="3200" b="1" dirty="0"/>
              <a:t> календарно-</a:t>
            </a:r>
            <a:r>
              <a:rPr lang="ru-RU" sz="3200" b="1" dirty="0" err="1"/>
              <a:t>обрядова</a:t>
            </a:r>
            <a:r>
              <a:rPr lang="ru-RU" sz="3200" b="1" dirty="0"/>
              <a:t> народна/</a:t>
            </a:r>
            <a:r>
              <a:rPr lang="ru-RU" sz="3200" b="1" dirty="0" err="1"/>
              <a:t>авторська</a:t>
            </a:r>
            <a:r>
              <a:rPr lang="ru-RU" sz="3200" b="1" dirty="0"/>
              <a:t> </a:t>
            </a:r>
            <a:r>
              <a:rPr lang="ru-RU" sz="3200" b="1" dirty="0" err="1"/>
              <a:t>пісня</a:t>
            </a:r>
            <a:r>
              <a:rPr lang="ru-RU" sz="3200" b="1" dirty="0"/>
              <a:t> </a:t>
            </a:r>
            <a:r>
              <a:rPr lang="ru-RU" sz="3200" b="1" dirty="0" err="1"/>
              <a:t>зимового</a:t>
            </a:r>
            <a:r>
              <a:rPr lang="ru-RU" sz="3200" b="1" dirty="0"/>
              <a:t> циклу свят; </a:t>
            </a:r>
            <a:r>
              <a:rPr lang="ru-RU" sz="3200" b="1" dirty="0" err="1" smtClean="0"/>
              <a:t>солодощі</a:t>
            </a:r>
            <a:r>
              <a:rPr lang="ru-RU" sz="3200" b="1" dirty="0"/>
              <a:t>, гроші, які </a:t>
            </a:r>
            <a:r>
              <a:rPr lang="ru-RU" sz="3200" b="1" dirty="0" err="1"/>
              <a:t>отримують</a:t>
            </a:r>
            <a:r>
              <a:rPr lang="ru-RU" sz="3200" b="1" dirty="0"/>
              <a:t> </a:t>
            </a:r>
            <a:r>
              <a:rPr lang="ru-RU" sz="3200" b="1" dirty="0" err="1" smtClean="0"/>
              <a:t>колядники</a:t>
            </a:r>
            <a:r>
              <a:rPr lang="ru-RU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517031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8408" y="405458"/>
            <a:ext cx="10022175" cy="6759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Знайомтесь </a:t>
            </a:r>
            <a:r>
              <a:rPr lang="uk-UA" sz="4000" b="1" dirty="0" smtClean="0">
                <a:solidFill>
                  <a:schemeClr val="bg1"/>
                </a:solidFill>
              </a:rPr>
              <a:t>– письменниця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3439" y="1163455"/>
            <a:ext cx="6768751" cy="4832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 Тетяна Череп-</a:t>
            </a:r>
            <a:r>
              <a:rPr lang="uk-UA" sz="2800" b="1" dirty="0" err="1">
                <a:solidFill>
                  <a:srgbClr val="FFFF00"/>
                </a:solidFill>
              </a:rPr>
              <a:t>Пероганич</a:t>
            </a:r>
            <a:r>
              <a:rPr lang="uk-UA" sz="2800" b="1" dirty="0">
                <a:solidFill>
                  <a:srgbClr val="FFFF00"/>
                </a:solidFill>
              </a:rPr>
              <a:t> – </a:t>
            </a:r>
            <a:r>
              <a:rPr lang="uk-UA" sz="2800" b="1" dirty="0">
                <a:solidFill>
                  <a:schemeClr val="bg1"/>
                </a:solidFill>
              </a:rPr>
              <a:t>українська поетеса, прозаїк і драматург, журналістка, </a:t>
            </a:r>
            <a:r>
              <a:rPr lang="uk-UA" sz="2800" b="1" dirty="0" smtClean="0">
                <a:solidFill>
                  <a:schemeClr val="bg1"/>
                </a:solidFill>
              </a:rPr>
              <a:t>перекладачка. </a:t>
            </a:r>
            <a:r>
              <a:rPr lang="ru-RU" sz="2800" b="1" dirty="0" err="1" smtClean="0"/>
              <a:t>Народилася</a:t>
            </a:r>
            <a:r>
              <a:rPr lang="ru-RU" sz="2800" b="1" dirty="0" smtClean="0"/>
              <a:t> </a:t>
            </a:r>
            <a:r>
              <a:rPr lang="ru-RU" sz="2800" b="1" dirty="0" err="1"/>
              <a:t>письменниця</a:t>
            </a:r>
            <a:r>
              <a:rPr lang="ru-RU" sz="2800" b="1" dirty="0"/>
              <a:t> на </a:t>
            </a:r>
            <a:r>
              <a:rPr lang="ru-RU" sz="2800" b="1" dirty="0" err="1"/>
              <a:t>Чернігівщині</a:t>
            </a:r>
            <a:r>
              <a:rPr lang="ru-RU" sz="2800" b="1" dirty="0"/>
              <a:t>. Батьки </a:t>
            </a:r>
            <a:r>
              <a:rPr lang="ru-RU" sz="2800" b="1" dirty="0" err="1"/>
              <a:t>вчителювали</a:t>
            </a:r>
            <a:r>
              <a:rPr lang="ru-RU" sz="2800" b="1" dirty="0"/>
              <a:t>. </a:t>
            </a:r>
            <a:r>
              <a:rPr lang="ru-RU" sz="2800" b="1" dirty="0" err="1"/>
              <a:t>Виховувала</a:t>
            </a:r>
            <a:r>
              <a:rPr lang="ru-RU" sz="2800" b="1" dirty="0"/>
              <a:t> </a:t>
            </a:r>
            <a:r>
              <a:rPr lang="ru-RU" sz="2800" b="1" dirty="0" err="1"/>
              <a:t>дівчинку</a:t>
            </a:r>
            <a:r>
              <a:rPr lang="ru-RU" sz="2800" b="1" dirty="0"/>
              <a:t> </a:t>
            </a:r>
            <a:r>
              <a:rPr lang="ru-RU" sz="2800" b="1" dirty="0" smtClean="0"/>
              <a:t>здебільшого </a:t>
            </a:r>
            <a:r>
              <a:rPr lang="ru-RU" sz="2800" b="1" dirty="0"/>
              <a:t>бабуся. Вона була мудра, </a:t>
            </a:r>
            <a:r>
              <a:rPr lang="ru-RU" sz="2800" b="1" dirty="0" err="1"/>
              <a:t>щира</a:t>
            </a:r>
            <a:r>
              <a:rPr lang="ru-RU" sz="2800" b="1" dirty="0"/>
              <a:t>, </a:t>
            </a:r>
            <a:r>
              <a:rPr lang="ru-RU" sz="2800" b="1" dirty="0" err="1"/>
              <a:t>справжня</a:t>
            </a:r>
            <a:r>
              <a:rPr lang="ru-RU" sz="2800" b="1" dirty="0"/>
              <a:t>. У неї було чого </a:t>
            </a:r>
            <a:r>
              <a:rPr lang="ru-RU" sz="2800" b="1" dirty="0" err="1"/>
              <a:t>повчитися</a:t>
            </a:r>
            <a:r>
              <a:rPr lang="ru-RU" sz="2800" b="1" dirty="0"/>
              <a:t>. Тетяна почала писати у </a:t>
            </a:r>
            <a:r>
              <a:rPr lang="ru-RU" sz="2800" b="1" dirty="0" err="1"/>
              <a:t>сьомому</a:t>
            </a:r>
            <a:r>
              <a:rPr lang="ru-RU" sz="2800" b="1" dirty="0"/>
              <a:t> </a:t>
            </a:r>
            <a:r>
              <a:rPr lang="ru-RU" sz="2800" b="1" dirty="0" err="1"/>
              <a:t>класі</a:t>
            </a:r>
            <a:r>
              <a:rPr lang="ru-RU" sz="2800" b="1" dirty="0"/>
              <a:t>, і вже тоді не </a:t>
            </a:r>
            <a:r>
              <a:rPr lang="ru-RU" sz="2800" b="1" dirty="0" err="1"/>
              <a:t>вагалась</a:t>
            </a:r>
            <a:r>
              <a:rPr lang="ru-RU" sz="2800" b="1" dirty="0"/>
              <a:t> із </a:t>
            </a:r>
            <a:r>
              <a:rPr lang="ru-RU" sz="2800" b="1" dirty="0" err="1"/>
              <a:t>вибором</a:t>
            </a:r>
            <a:r>
              <a:rPr lang="ru-RU" sz="2800" b="1" dirty="0"/>
              <a:t> </a:t>
            </a:r>
            <a:r>
              <a:rPr lang="ru-RU" sz="2800" b="1" dirty="0" err="1"/>
              <a:t>професії</a:t>
            </a:r>
            <a:r>
              <a:rPr lang="ru-RU" sz="2800" b="1" dirty="0"/>
              <a:t>. </a:t>
            </a:r>
            <a:r>
              <a:rPr lang="ru-RU" sz="2800" b="1" dirty="0" err="1"/>
              <a:t>Закінчивши</a:t>
            </a:r>
            <a:r>
              <a:rPr lang="ru-RU" sz="2800" b="1" dirty="0"/>
              <a:t> школу, стала </a:t>
            </a:r>
            <a:r>
              <a:rPr lang="ru-RU" sz="2800" b="1" dirty="0" err="1"/>
              <a:t>студенткою</a:t>
            </a:r>
            <a:r>
              <a:rPr lang="ru-RU" sz="2800" b="1" dirty="0"/>
              <a:t> </a:t>
            </a:r>
            <a:r>
              <a:rPr lang="ru-RU" sz="2800" b="1" dirty="0" smtClean="0"/>
              <a:t>факультету </a:t>
            </a:r>
            <a:r>
              <a:rPr lang="ru-RU" sz="2800" b="1" dirty="0" err="1"/>
              <a:t>журналістики</a:t>
            </a:r>
            <a:r>
              <a:rPr lang="ru-RU" sz="2800" b="1" dirty="0"/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Череп-Пероганич Тетяна Павлівна — Вікіпеді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99" y="1183646"/>
            <a:ext cx="3673042" cy="447587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9220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3945" y="549474"/>
            <a:ext cx="10158646" cy="701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Прочитайте </a:t>
            </a:r>
            <a:r>
              <a:rPr lang="uk-UA" sz="3600" b="1" dirty="0">
                <a:solidFill>
                  <a:schemeClr val="bg1"/>
                </a:solidFill>
              </a:rPr>
              <a:t>слова, </a:t>
            </a:r>
            <a:r>
              <a:rPr lang="uk-UA" sz="3600" b="1" dirty="0" smtClean="0">
                <a:solidFill>
                  <a:schemeClr val="bg1"/>
                </a:solidFill>
              </a:rPr>
              <a:t>правильно </a:t>
            </a:r>
            <a:r>
              <a:rPr lang="uk-UA" sz="3600" b="1" dirty="0" err="1" smtClean="0">
                <a:solidFill>
                  <a:schemeClr val="bg1"/>
                </a:solidFill>
              </a:rPr>
              <a:t>ставте</a:t>
            </a:r>
            <a:r>
              <a:rPr lang="uk-UA" sz="3600" b="1" dirty="0" smtClean="0">
                <a:solidFill>
                  <a:schemeClr val="bg1"/>
                </a:solidFill>
              </a:rPr>
              <a:t> наголос.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447" y="1279947"/>
            <a:ext cx="2941883" cy="41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7330599" y="1313039"/>
            <a:ext cx="3369944" cy="41325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перезив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ючи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хрещ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ної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защебет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ла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дочек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вшись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прит</a:t>
            </a:r>
            <a:r>
              <a:rPr lang="uk-UA" sz="3600" b="1" dirty="0">
                <a:solidFill>
                  <a:srgbClr val="FFFF00"/>
                </a:solidFill>
              </a:rPr>
              <a:t>и</a:t>
            </a:r>
            <a:r>
              <a:rPr lang="uk-UA" sz="3600" b="1" dirty="0">
                <a:solidFill>
                  <a:schemeClr val="bg1"/>
                </a:solidFill>
              </a:rPr>
              <a:t>снула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прин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ймні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пообіц</a:t>
            </a:r>
            <a:r>
              <a:rPr lang="uk-UA" sz="3600" b="1" dirty="0">
                <a:solidFill>
                  <a:srgbClr val="FFFF00"/>
                </a:solidFill>
              </a:rPr>
              <a:t>я</a:t>
            </a:r>
            <a:r>
              <a:rPr lang="uk-UA" sz="3600" b="1" dirty="0">
                <a:solidFill>
                  <a:schemeClr val="bg1"/>
                </a:solidFill>
              </a:rPr>
              <a:t>ли</a:t>
            </a:r>
          </a:p>
        </p:txBody>
      </p:sp>
      <p:sp>
        <p:nvSpPr>
          <p:cNvPr id="6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3915828" y="1290657"/>
            <a:ext cx="3410168" cy="415221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Різдв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смачн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нького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різдв</a:t>
            </a:r>
            <a:r>
              <a:rPr lang="uk-UA" sz="3600" b="1" dirty="0">
                <a:solidFill>
                  <a:srgbClr val="FFFF00"/>
                </a:solidFill>
              </a:rPr>
              <a:t>я</a:t>
            </a:r>
            <a:r>
              <a:rPr lang="uk-UA" sz="3600" b="1" dirty="0">
                <a:solidFill>
                  <a:schemeClr val="bg1"/>
                </a:solidFill>
              </a:rPr>
              <a:t>ного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вдяг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нка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спілкув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ння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познай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  <a:r>
              <a:rPr lang="uk-UA" sz="3600" b="1" dirty="0">
                <a:solidFill>
                  <a:schemeClr val="bg1"/>
                </a:solidFill>
              </a:rPr>
              <a:t>милася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заторохт</a:t>
            </a:r>
            <a:r>
              <a:rPr lang="uk-UA" sz="3600" b="1" dirty="0">
                <a:solidFill>
                  <a:srgbClr val="FFFF00"/>
                </a:solidFill>
              </a:rPr>
              <a:t>і</a:t>
            </a:r>
            <a:r>
              <a:rPr lang="uk-UA" sz="3600" b="1" dirty="0">
                <a:solidFill>
                  <a:schemeClr val="bg1"/>
                </a:solidFill>
              </a:rPr>
              <a:t>ла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0912" y="5447238"/>
            <a:ext cx="504799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Заторохтіла</a:t>
            </a:r>
            <a:r>
              <a:rPr lang="uk-UA" sz="3200" b="1" i="1" dirty="0">
                <a:solidFill>
                  <a:srgbClr val="FF0000"/>
                </a:solidFill>
              </a:rPr>
              <a:t> </a:t>
            </a:r>
            <a:r>
              <a:rPr lang="uk-UA" sz="3200" b="1" dirty="0"/>
              <a:t>– дуже швидко розповідала.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579221" y="5447238"/>
            <a:ext cx="3041691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Вдяганка</a:t>
            </a:r>
            <a:r>
              <a:rPr lang="uk-UA" sz="3200" b="1" i="1" dirty="0">
                <a:solidFill>
                  <a:srgbClr val="FF0000"/>
                </a:solidFill>
              </a:rPr>
              <a:t> </a:t>
            </a:r>
            <a:r>
              <a:rPr lang="uk-UA" sz="3200" b="1" dirty="0"/>
              <a:t>– тут: нова сорочка.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7073318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Всім пора колядувати - Ще одну книжку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10" r="34382"/>
          <a:stretch/>
        </p:blipFill>
        <p:spPr bwMode="auto">
          <a:xfrm>
            <a:off x="619423" y="1269554"/>
            <a:ext cx="3223795" cy="44550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3414" y="494644"/>
            <a:ext cx="10007169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Тетяна </a:t>
            </a:r>
            <a:r>
              <a:rPr lang="uk-UA" sz="4000" b="1" dirty="0">
                <a:solidFill>
                  <a:schemeClr val="bg1"/>
                </a:solidFill>
              </a:rPr>
              <a:t>Череп- </a:t>
            </a:r>
            <a:r>
              <a:rPr lang="uk-UA" sz="4000" b="1" dirty="0" err="1" smtClean="0">
                <a:solidFill>
                  <a:schemeClr val="bg1"/>
                </a:solidFill>
              </a:rPr>
              <a:t>Пероганич</a:t>
            </a:r>
            <a:r>
              <a:rPr lang="uk-UA" sz="4000" b="1" dirty="0" smtClean="0">
                <a:solidFill>
                  <a:schemeClr val="bg1"/>
                </a:solidFill>
              </a:rPr>
              <a:t>. Колядка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3 клас\02 ЧИТАННЯ\1 Савченко уроки\4 Здійсниться все\№040-041 -Тетяна Череп-Пероганич «Колядка»\2025-11-18_2117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791" y="1269554"/>
            <a:ext cx="7597145" cy="49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0028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3414" y="494644"/>
            <a:ext cx="10007169" cy="6626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Тетяна </a:t>
            </a:r>
            <a:r>
              <a:rPr lang="uk-UA" sz="4000" b="1" dirty="0">
                <a:solidFill>
                  <a:schemeClr val="bg1"/>
                </a:solidFill>
              </a:rPr>
              <a:t>Череп- </a:t>
            </a:r>
            <a:r>
              <a:rPr lang="uk-UA" sz="4000" b="1" dirty="0" err="1" smtClean="0">
                <a:solidFill>
                  <a:schemeClr val="bg1"/>
                </a:solidFill>
              </a:rPr>
              <a:t>Пероганич</a:t>
            </a:r>
            <a:r>
              <a:rPr lang="uk-UA" sz="4000" b="1" dirty="0" smtClean="0">
                <a:solidFill>
                  <a:schemeClr val="bg1"/>
                </a:solidFill>
              </a:rPr>
              <a:t>. Колядка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24584" y="5806058"/>
            <a:ext cx="1077998" cy="1018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Різдвяні поезії Романа Завадовича - Мала Сторі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4"/>
          <a:stretch/>
        </p:blipFill>
        <p:spPr bwMode="auto">
          <a:xfrm>
            <a:off x="633311" y="1279988"/>
            <a:ext cx="2736304" cy="376556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3 клас\02 ЧИТАННЯ\1 Савченко уроки\4 Здійсниться все\№040-041 -Тетяна Череп-Пероганич «Колядка»\2025-11-18_2119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15" y="1269553"/>
            <a:ext cx="8267032" cy="38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75607" y="5109513"/>
            <a:ext cx="936104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</a:rPr>
              <a:t>Куди привезла </a:t>
            </a:r>
            <a:r>
              <a:rPr lang="ru-RU" sz="2800" b="1" dirty="0" err="1" smtClean="0">
                <a:solidFill>
                  <a:schemeClr val="bg1"/>
                </a:solidFill>
              </a:rPr>
              <a:t>вчителька</a:t>
            </a:r>
            <a:r>
              <a:rPr lang="ru-RU" sz="2800" b="1" dirty="0" smtClean="0">
                <a:solidFill>
                  <a:schemeClr val="bg1"/>
                </a:solidFill>
              </a:rPr>
              <a:t> учнів?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</a:rPr>
              <a:t>Чому діти зі Сходу жили в </a:t>
            </a:r>
            <a:r>
              <a:rPr lang="ru-RU" sz="2800" b="1" dirty="0" err="1" smtClean="0">
                <a:solidFill>
                  <a:schemeClr val="bg1"/>
                </a:solidFill>
              </a:rPr>
              <a:t>санаторії</a:t>
            </a:r>
            <a:r>
              <a:rPr lang="ru-RU" sz="2800" b="1" dirty="0" smtClean="0">
                <a:solidFill>
                  <a:schemeClr val="bg1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chemeClr val="bg1"/>
                </a:solidFill>
              </a:rPr>
              <a:t>Чому, на твою думку, </a:t>
            </a:r>
            <a:r>
              <a:rPr lang="ru-RU" sz="2800" b="1" dirty="0" err="1" smtClean="0">
                <a:solidFill>
                  <a:schemeClr val="bg1"/>
                </a:solidFill>
              </a:rPr>
              <a:t>покотилася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сльозинка</a:t>
            </a:r>
            <a:r>
              <a:rPr lang="ru-RU" sz="2800" b="1" dirty="0" smtClean="0">
                <a:solidFill>
                  <a:schemeClr val="bg1"/>
                </a:solidFill>
              </a:rPr>
              <a:t> в Оксанки?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869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2781</TotalTime>
  <Words>709</Words>
  <Application>Microsoft Office PowerPoint</Application>
  <PresentationFormat>Произвольный</PresentationFormat>
  <Paragraphs>146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Налаштування на урок «Комікс»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213</cp:revision>
  <dcterms:created xsi:type="dcterms:W3CDTF">2025-08-27T14:01:18Z</dcterms:created>
  <dcterms:modified xsi:type="dcterms:W3CDTF">2025-11-25T11:18:31Z</dcterms:modified>
</cp:coreProperties>
</file>