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564" r:id="rId3"/>
    <p:sldId id="455" r:id="rId4"/>
    <p:sldId id="574" r:id="rId5"/>
    <p:sldId id="575" r:id="rId6"/>
    <p:sldId id="585" r:id="rId7"/>
    <p:sldId id="526" r:id="rId8"/>
    <p:sldId id="492" r:id="rId9"/>
    <p:sldId id="582" r:id="rId10"/>
    <p:sldId id="563" r:id="rId11"/>
    <p:sldId id="583" r:id="rId12"/>
    <p:sldId id="560" r:id="rId13"/>
    <p:sldId id="580" r:id="rId14"/>
    <p:sldId id="292" r:id="rId15"/>
    <p:sldId id="567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Досліджую написання слів із префіксами з-, с-.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447" y="4221882"/>
            <a:ext cx="9357284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Грудень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/>
              <a:t>- </a:t>
            </a:r>
            <a:r>
              <a:rPr lang="uk-UA" sz="2800" b="1" dirty="0"/>
              <a:t>від</a:t>
            </a:r>
            <a:r>
              <a:rPr lang="ru-RU" sz="2800" b="1" dirty="0"/>
              <a:t> слова "</a:t>
            </a:r>
            <a:r>
              <a:rPr lang="ru-RU" sz="2800" b="1" dirty="0" err="1"/>
              <a:t>гр</a:t>
            </a:r>
            <a:r>
              <a:rPr lang="en-US" sz="2800" b="1" dirty="0"/>
              <a:t>ý</a:t>
            </a:r>
            <a:r>
              <a:rPr lang="ru-RU" sz="2800" b="1" dirty="0"/>
              <a:t>да, </a:t>
            </a:r>
            <a:r>
              <a:rPr lang="ru-RU" sz="2800" b="1" dirty="0" err="1"/>
              <a:t>гр</a:t>
            </a:r>
            <a:r>
              <a:rPr lang="en-US" sz="2800" b="1" dirty="0"/>
              <a:t>ý</a:t>
            </a:r>
            <a:r>
              <a:rPr lang="ru-RU" sz="2800" b="1" dirty="0" err="1"/>
              <a:t>дка</a:t>
            </a:r>
            <a:r>
              <a:rPr lang="ru-RU" sz="2800" b="1" dirty="0"/>
              <a:t>, </a:t>
            </a:r>
            <a:r>
              <a:rPr lang="uk-UA" sz="2800" b="1" dirty="0"/>
              <a:t>груддя</a:t>
            </a:r>
            <a:r>
              <a:rPr lang="ru-RU" sz="2800" b="1" dirty="0"/>
              <a:t>". </a:t>
            </a:r>
            <a:r>
              <a:rPr lang="uk-UA" sz="2800" b="1" dirty="0"/>
              <a:t>Після осінніх дощів розтоптана </a:t>
            </a:r>
            <a:r>
              <a:rPr lang="uk-UA" sz="2800" b="1" dirty="0" err="1"/>
              <a:t>ґрунтівка</a:t>
            </a:r>
            <a:r>
              <a:rPr lang="uk-UA" sz="2800" b="1" dirty="0"/>
              <a:t> замерзає. Їздити </a:t>
            </a:r>
            <a:r>
              <a:rPr lang="ru-RU" sz="2800" b="1" dirty="0"/>
              <a:t>такими дорогами </a:t>
            </a:r>
            <a:r>
              <a:rPr lang="uk-UA" sz="2800" b="1" dirty="0"/>
              <a:t>важко</a:t>
            </a:r>
            <a:r>
              <a:rPr lang="ru-RU" sz="2800" b="1" dirty="0"/>
              <a:t>: </a:t>
            </a:r>
            <a:r>
              <a:rPr lang="uk-UA" sz="2800" b="1" dirty="0"/>
              <a:t>заважають замерзлі грудки. Груддя утворюється і на замерзлих зораних полях</a:t>
            </a:r>
            <a:r>
              <a:rPr lang="ru-RU" sz="2800" b="1" dirty="0" smtClean="0"/>
              <a:t>.</a:t>
            </a:r>
            <a:endParaRPr lang="uk-UA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77466"/>
            <a:ext cx="10603237" cy="111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текст.</a:t>
            </a:r>
            <a:r>
              <a:rPr lang="ru-RU" sz="3600" b="1" dirty="0"/>
              <a:t> </a:t>
            </a:r>
            <a:r>
              <a:rPr lang="ru-RU" sz="3600" b="1" dirty="0" err="1" smtClean="0"/>
              <a:t>Виберіть</a:t>
            </a:r>
            <a:r>
              <a:rPr lang="ru-RU" sz="3600" b="1" dirty="0" smtClean="0"/>
              <a:t> </a:t>
            </a:r>
            <a:r>
              <a:rPr lang="ru-RU" sz="3600" b="1" dirty="0"/>
              <a:t>з </a:t>
            </a:r>
            <a:r>
              <a:rPr lang="ru-RU" sz="3600" b="1" dirty="0" err="1"/>
              <a:t>дужок</a:t>
            </a:r>
            <a:r>
              <a:rPr lang="ru-RU" sz="3600" b="1" dirty="0"/>
              <a:t> потрібний </a:t>
            </a:r>
            <a:r>
              <a:rPr lang="ru-RU" sz="3600" b="1" dirty="0" err="1"/>
              <a:t>префікс</a:t>
            </a:r>
            <a:r>
              <a:rPr lang="ru-RU" sz="3600" b="1" dirty="0"/>
              <a:t>.</a:t>
            </a:r>
            <a:r>
              <a:rPr lang="ru-RU" sz="3600" b="1" dirty="0" smtClean="0"/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447" y="1595329"/>
            <a:ext cx="748883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(З,С)</a:t>
            </a:r>
            <a:r>
              <a:rPr lang="ru-RU" sz="3200" b="1" dirty="0" err="1"/>
              <a:t>пливають</a:t>
            </a:r>
            <a:r>
              <a:rPr lang="ru-RU" sz="3200" b="1" dirty="0"/>
              <a:t> </a:t>
            </a:r>
            <a:r>
              <a:rPr lang="ru-RU" sz="3200" b="1" dirty="0" err="1"/>
              <a:t>останні</a:t>
            </a:r>
            <a:r>
              <a:rPr lang="ru-RU" sz="3200" b="1" dirty="0"/>
              <a:t> </a:t>
            </a:r>
            <a:r>
              <a:rPr lang="ru-RU" sz="3200" b="1" dirty="0" err="1"/>
              <a:t>осінні</a:t>
            </a:r>
            <a:r>
              <a:rPr lang="ru-RU" sz="3200" b="1" dirty="0"/>
              <a:t> дні. Їм на </a:t>
            </a:r>
            <a:r>
              <a:rPr lang="ru-RU" sz="3200" b="1" dirty="0" err="1"/>
              <a:t>зміну</a:t>
            </a:r>
            <a:r>
              <a:rPr lang="ru-RU" sz="3200" b="1" dirty="0"/>
              <a:t> </a:t>
            </a:r>
            <a:r>
              <a:rPr lang="ru-RU" sz="3200" b="1" dirty="0" smtClean="0"/>
              <a:t>приходить </a:t>
            </a:r>
            <a:r>
              <a:rPr lang="ru-RU" sz="3200" b="1" dirty="0"/>
              <a:t>перший зимовий </a:t>
            </a:r>
            <a:r>
              <a:rPr lang="ru-RU" sz="3200" b="1" dirty="0" err="1"/>
              <a:t>місяць</a:t>
            </a:r>
            <a:r>
              <a:rPr lang="ru-RU" sz="3200" b="1" dirty="0"/>
              <a:t> — </a:t>
            </a:r>
            <a:r>
              <a:rPr lang="ru-RU" sz="3200" b="1" dirty="0" err="1"/>
              <a:t>грудень</a:t>
            </a:r>
            <a:r>
              <a:rPr lang="ru-RU" sz="3200" b="1" dirty="0"/>
              <a:t>. </a:t>
            </a:r>
            <a:r>
              <a:rPr lang="ru-RU" sz="3200" b="1" dirty="0" err="1"/>
              <a:t>Морози</a:t>
            </a:r>
            <a:r>
              <a:rPr lang="ru-RU" sz="3200" b="1" dirty="0"/>
              <a:t> (</a:t>
            </a:r>
            <a:r>
              <a:rPr lang="ru-RU" sz="3200" b="1" dirty="0" err="1"/>
              <a:t>з,с</a:t>
            </a:r>
            <a:r>
              <a:rPr lang="ru-RU" sz="3200" b="1" dirty="0"/>
              <a:t>)</a:t>
            </a:r>
            <a:r>
              <a:rPr lang="ru-RU" sz="3200" b="1" dirty="0" err="1"/>
              <a:t>ковують</a:t>
            </a:r>
            <a:r>
              <a:rPr lang="ru-RU" sz="3200" b="1" dirty="0"/>
              <a:t> </a:t>
            </a:r>
            <a:r>
              <a:rPr lang="ru-RU" sz="3200" b="1" dirty="0" err="1"/>
              <a:t>річки</a:t>
            </a:r>
            <a:r>
              <a:rPr lang="ru-RU" sz="3200" b="1" dirty="0"/>
              <a:t>. (З,С)</a:t>
            </a:r>
            <a:r>
              <a:rPr lang="ru-RU" sz="3200" b="1" dirty="0" err="1"/>
              <a:t>мерзається</a:t>
            </a:r>
            <a:r>
              <a:rPr lang="ru-RU" sz="3200" b="1" dirty="0"/>
              <a:t> в грудки (</a:t>
            </a:r>
            <a:r>
              <a:rPr lang="ru-RU" sz="3200" b="1" dirty="0" err="1"/>
              <a:t>з,с</a:t>
            </a:r>
            <a:r>
              <a:rPr lang="ru-RU" sz="3200" b="1" dirty="0"/>
              <a:t>)мочена </a:t>
            </a:r>
            <a:r>
              <a:rPr lang="ru-RU" sz="3200" b="1" dirty="0" err="1"/>
              <a:t>осінніми</a:t>
            </a:r>
            <a:r>
              <a:rPr lang="ru-RU" sz="3200" b="1" dirty="0"/>
              <a:t> дощами земля.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4874" y="1596085"/>
            <a:ext cx="308381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Поясни, від </a:t>
            </a:r>
            <a:r>
              <a:rPr lang="ru-RU" sz="2800" b="1" dirty="0" err="1">
                <a:solidFill>
                  <a:srgbClr val="0070C0"/>
                </a:solidFill>
              </a:rPr>
              <a:t>якого</a:t>
            </a:r>
            <a:r>
              <a:rPr lang="ru-RU" sz="2800" b="1" dirty="0">
                <a:solidFill>
                  <a:srgbClr val="0070C0"/>
                </a:solidFill>
              </a:rPr>
              <a:t> слова </a:t>
            </a:r>
            <a:r>
              <a:rPr lang="ru-RU" sz="2800" b="1" dirty="0" err="1">
                <a:solidFill>
                  <a:srgbClr val="0070C0"/>
                </a:solidFill>
              </a:rPr>
              <a:t>утворилося</a:t>
            </a:r>
            <a:r>
              <a:rPr lang="ru-RU" sz="2800" b="1" dirty="0">
                <a:solidFill>
                  <a:srgbClr val="0070C0"/>
                </a:solidFill>
              </a:rPr>
              <a:t> слово </a:t>
            </a:r>
            <a:r>
              <a:rPr lang="ru-RU" sz="2800" b="1" dirty="0" err="1">
                <a:solidFill>
                  <a:srgbClr val="0070C0"/>
                </a:solidFill>
              </a:rPr>
              <a:t>грудень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4874" y="2965813"/>
            <a:ext cx="308381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Запиши перше речення під диктовку.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79463" y="1739345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137065" y="2728585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139703" y="3195766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267495" y="3755569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4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891" y="494642"/>
            <a:ext cx="10101263" cy="782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слова з особливим </a:t>
            </a:r>
            <a:r>
              <a:rPr lang="uk-UA" sz="4000" b="1" dirty="0" smtClean="0">
                <a:solidFill>
                  <a:schemeClr val="bg1"/>
                </a:solidFill>
              </a:rPr>
              <a:t>префіксом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535626" y="1331970"/>
            <a:ext cx="2734469" cy="38372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8815" y="1989634"/>
            <a:ext cx="74821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Зігріти, зіставити, зібрати, зігнати. </a:t>
            </a:r>
          </a:p>
        </p:txBody>
      </p:sp>
      <p:grpSp>
        <p:nvGrpSpPr>
          <p:cNvPr id="17" name="Группа 16"/>
          <p:cNvGrpSpPr/>
          <p:nvPr/>
        </p:nvGrpSpPr>
        <p:grpSpPr>
          <a:xfrm rot="10800000">
            <a:off x="4003798" y="2073663"/>
            <a:ext cx="386619" cy="179925"/>
            <a:chOff x="7890173" y="2366745"/>
            <a:chExt cx="1880663" cy="18202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9291438" y="2058683"/>
            <a:ext cx="247081" cy="160868"/>
            <a:chOff x="7890173" y="2366745"/>
            <a:chExt cx="1880663" cy="18202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rot="10800000">
            <a:off x="5443958" y="2058683"/>
            <a:ext cx="439817" cy="218981"/>
            <a:chOff x="7890173" y="2366745"/>
            <a:chExt cx="188066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10800000">
            <a:off x="7532190" y="2058684"/>
            <a:ext cx="338991" cy="185401"/>
            <a:chOff x="7890173" y="2366745"/>
            <a:chExt cx="1880663" cy="18202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3643759" y="1331970"/>
            <a:ext cx="754975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800" b="1" dirty="0">
                <a:solidFill>
                  <a:srgbClr val="0070C0"/>
                </a:solidFill>
              </a:rPr>
              <a:t>чим особливий префікс у цих словах. </a:t>
            </a: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51" y="3069754"/>
            <a:ext cx="753923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Спробуйте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вимовити</a:t>
            </a:r>
            <a:r>
              <a:rPr lang="ru-RU" sz="2800" b="1" dirty="0">
                <a:solidFill>
                  <a:srgbClr val="0070C0"/>
                </a:solidFill>
              </a:rPr>
              <a:t> слова </a:t>
            </a:r>
            <a:r>
              <a:rPr lang="ru-RU" sz="2800" b="1" dirty="0" smtClean="0">
                <a:solidFill>
                  <a:srgbClr val="0070C0"/>
                </a:solidFill>
              </a:rPr>
              <a:t>без </a:t>
            </a:r>
            <a:r>
              <a:rPr lang="ru-RU" sz="2800" b="1" dirty="0" err="1">
                <a:solidFill>
                  <a:srgbClr val="0070C0"/>
                </a:solidFill>
              </a:rPr>
              <a:t>букви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префіксах</a:t>
            </a:r>
            <a:r>
              <a:rPr lang="ru-RU" sz="2800" b="1" dirty="0">
                <a:solidFill>
                  <a:srgbClr val="0070C0"/>
                </a:solidFill>
              </a:rPr>
              <a:t>. Як </a:t>
            </a:r>
            <a:r>
              <a:rPr lang="ru-RU" sz="2800" b="1" dirty="0" err="1" smtClean="0">
                <a:solidFill>
                  <a:srgbClr val="0070C0"/>
                </a:solidFill>
              </a:rPr>
              <a:t>думаєте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для чого до </a:t>
            </a:r>
            <a:r>
              <a:rPr lang="ru-RU" sz="2800" b="1" dirty="0" err="1">
                <a:solidFill>
                  <a:srgbClr val="0070C0"/>
                </a:solidFill>
              </a:rPr>
              <a:t>префікса</a:t>
            </a:r>
            <a:r>
              <a:rPr lang="ru-RU" sz="2800" b="1" dirty="0">
                <a:solidFill>
                  <a:srgbClr val="0070C0"/>
                </a:solidFill>
              </a:rPr>
              <a:t> додали букву </a:t>
            </a:r>
            <a:r>
              <a:rPr lang="ru-RU" sz="2800" b="1" dirty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r>
              <a:rPr lang="ru-RU" sz="2800" b="1" dirty="0" err="1" smtClean="0">
                <a:solidFill>
                  <a:srgbClr val="0070C0"/>
                </a:solidFill>
              </a:rPr>
              <a:t>Перевірте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себе за правилом.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751" y="4639385"/>
            <a:ext cx="75042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Префікс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зі-</a:t>
            </a:r>
            <a:r>
              <a:rPr lang="ru-RU" sz="3200" b="1" dirty="0"/>
              <a:t> </a:t>
            </a:r>
            <a:r>
              <a:rPr lang="ru-RU" sz="3200" b="1" dirty="0" err="1"/>
              <a:t>вживають</a:t>
            </a:r>
            <a:r>
              <a:rPr lang="ru-RU" sz="3200" b="1" dirty="0"/>
              <a:t> замість </a:t>
            </a:r>
            <a:r>
              <a:rPr lang="ru-RU" sz="3200" b="1" dirty="0" err="1"/>
              <a:t>префікса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з</a:t>
            </a:r>
            <a:r>
              <a:rPr lang="ru-RU" sz="3200" b="1" dirty="0"/>
              <a:t>- для </a:t>
            </a:r>
            <a:r>
              <a:rPr lang="ru-RU" sz="3200" b="1" dirty="0" err="1"/>
              <a:t>полегшення</a:t>
            </a:r>
            <a:r>
              <a:rPr lang="ru-RU" sz="3200" b="1" dirty="0"/>
              <a:t> </a:t>
            </a:r>
            <a:r>
              <a:rPr lang="ru-RU" sz="3200" b="1" dirty="0" err="1" smtClean="0"/>
              <a:t>вим</a:t>
            </a:r>
            <a:r>
              <a:rPr lang="ru-RU" sz="3200" b="1" dirty="0" err="1" smtClean="0">
                <a:solidFill>
                  <a:srgbClr val="FFFF00"/>
                </a:solidFill>
              </a:rPr>
              <a:t>о</a:t>
            </a:r>
            <a:r>
              <a:rPr lang="ru-RU" sz="3200" b="1" dirty="0" err="1" smtClean="0"/>
              <a:t>ви</a:t>
            </a:r>
            <a:r>
              <a:rPr lang="ru-RU" sz="3200" b="1" dirty="0" smtClean="0"/>
              <a:t> </a:t>
            </a:r>
            <a:r>
              <a:rPr lang="ru-RU" sz="3200" b="1" dirty="0"/>
              <a:t>слів</a:t>
            </a:r>
          </a:p>
        </p:txBody>
      </p:sp>
    </p:spTree>
    <p:extLst>
      <p:ext uri="{BB962C8B-B14F-4D97-AF65-F5344CB8AC3E}">
        <p14:creationId xmlns:p14="http://schemas.microsoft.com/office/powerpoint/2010/main" val="20678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8510" y="549474"/>
            <a:ext cx="10568918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 речення</a:t>
            </a:r>
            <a:r>
              <a:rPr lang="ru-RU" sz="3600" b="1" dirty="0"/>
              <a:t>, додавши в слова </a:t>
            </a:r>
            <a:r>
              <a:rPr lang="ru-RU" sz="3600" b="1" dirty="0" err="1"/>
              <a:t>пропущені</a:t>
            </a:r>
            <a:r>
              <a:rPr lang="ru-RU" sz="3600" b="1" dirty="0"/>
              <a:t> </a:t>
            </a:r>
            <a:r>
              <a:rPr lang="ru-RU" sz="3600" b="1" dirty="0" err="1"/>
              <a:t>префікси</a:t>
            </a:r>
            <a:r>
              <a:rPr lang="ru-RU" sz="3600" b="1" dirty="0"/>
              <a:t>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7615" y="1917626"/>
            <a:ext cx="8928992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/>
              <a:t>1. У цьому році ми </a:t>
            </a:r>
            <a:r>
              <a:rPr lang="ru-RU" sz="3600" b="1" dirty="0" smtClean="0"/>
              <a:t> ..</a:t>
            </a:r>
            <a:r>
              <a:rPr lang="ru-RU" sz="3600" b="1" dirty="0"/>
              <a:t>брали хороший урожай </a:t>
            </a:r>
            <a:r>
              <a:rPr lang="ru-RU" sz="3600" b="1" dirty="0" err="1"/>
              <a:t>яблук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  <a:r>
              <a:rPr lang="ru-RU" sz="3600" b="1" dirty="0"/>
              <a:t>. </a:t>
            </a:r>
            <a:r>
              <a:rPr lang="ru-RU" sz="3600" b="1" dirty="0" err="1"/>
              <a:t>Вітер</a:t>
            </a:r>
            <a:r>
              <a:rPr lang="ru-RU" sz="3600" b="1" dirty="0"/>
              <a:t> </a:t>
            </a:r>
            <a:r>
              <a:rPr lang="ru-RU" sz="3600" b="1" dirty="0" smtClean="0"/>
              <a:t> ..</a:t>
            </a:r>
            <a:r>
              <a:rPr lang="ru-RU" sz="3600" b="1" dirty="0"/>
              <a:t>гнув </a:t>
            </a:r>
            <a:r>
              <a:rPr lang="ru-RU" sz="3600" b="1" dirty="0" err="1"/>
              <a:t>молоду</a:t>
            </a:r>
            <a:r>
              <a:rPr lang="ru-RU" sz="3600" b="1" dirty="0"/>
              <a:t> </a:t>
            </a:r>
            <a:r>
              <a:rPr lang="ru-RU" sz="3600" b="1" dirty="0" err="1"/>
              <a:t>берізку</a:t>
            </a:r>
            <a:r>
              <a:rPr lang="ru-RU" sz="3600" b="1" dirty="0"/>
              <a:t> аж до землі. 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  <a:r>
              <a:rPr lang="ru-RU" sz="3600" b="1" dirty="0"/>
              <a:t>. </a:t>
            </a:r>
            <a:r>
              <a:rPr lang="ru-RU" sz="3600" b="1" dirty="0" smtClean="0"/>
              <a:t> ..</a:t>
            </a:r>
            <a:r>
              <a:rPr lang="ru-RU" sz="3600" b="1" dirty="0" err="1"/>
              <a:t>рвані</a:t>
            </a:r>
            <a:r>
              <a:rPr lang="ru-RU" sz="3600" b="1" dirty="0"/>
              <a:t> квіти </a:t>
            </a:r>
            <a:r>
              <a:rPr lang="ru-RU" sz="3600" b="1" dirty="0" err="1"/>
              <a:t>швидко</a:t>
            </a:r>
            <a:r>
              <a:rPr lang="ru-RU" sz="3600" b="1" dirty="0"/>
              <a:t> ..</a:t>
            </a:r>
            <a:r>
              <a:rPr lang="ru-RU" sz="3600" b="1" dirty="0" err="1"/>
              <a:t>в’януть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9909" r="18708" b="8973"/>
          <a:stretch/>
        </p:blipFill>
        <p:spPr bwMode="auto">
          <a:xfrm>
            <a:off x="619423" y="1845618"/>
            <a:ext cx="1606218" cy="24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6254" y="1866762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зі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31791" y="2929019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зі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9663" y="3429794"/>
            <a:ext cx="52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Зі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11335" y="3429794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зі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9179" y="4437906"/>
            <a:ext cx="65091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Запишіть</a:t>
            </a:r>
            <a:r>
              <a:rPr lang="ru-RU" sz="2800" b="1" dirty="0" smtClean="0">
                <a:solidFill>
                  <a:srgbClr val="0070C0"/>
                </a:solidFill>
              </a:rPr>
              <a:t> останнє речення під диктовку.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7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402" y="1789258"/>
            <a:ext cx="1109517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</a:t>
            </a:r>
            <a:r>
              <a:rPr lang="ru-RU" sz="2800" b="1" dirty="0"/>
              <a:t>СВЯТКОВИЙ КАЛЕНДАР ГРУДНЯ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6 </a:t>
            </a:r>
            <a:r>
              <a:rPr lang="ru-RU" sz="2800" b="1" dirty="0" err="1"/>
              <a:t>грудня</a:t>
            </a:r>
            <a:r>
              <a:rPr lang="ru-RU" sz="2800" b="1" dirty="0"/>
              <a:t> </a:t>
            </a:r>
            <a:r>
              <a:rPr lang="ru-RU" sz="2800" b="1" dirty="0" err="1"/>
              <a:t>відзначаємо</a:t>
            </a:r>
            <a:r>
              <a:rPr lang="ru-RU" sz="2800" b="1" dirty="0"/>
              <a:t> День </a:t>
            </a:r>
            <a:r>
              <a:rPr lang="ru-RU" sz="2800" b="1" dirty="0" err="1"/>
              <a:t>Збройних</a:t>
            </a:r>
            <a:r>
              <a:rPr lang="ru-RU" sz="2800" b="1" dirty="0"/>
              <a:t> сил </a:t>
            </a:r>
            <a:r>
              <a:rPr lang="ru-RU" sz="2800" b="1" dirty="0" smtClean="0"/>
              <a:t>України</a:t>
            </a:r>
            <a:r>
              <a:rPr lang="ru-RU" sz="2800" b="1" dirty="0"/>
              <a:t>. </a:t>
            </a:r>
            <a:r>
              <a:rPr lang="ru-RU" sz="2800" b="1" dirty="0">
                <a:solidFill>
                  <a:srgbClr val="FFFF00"/>
                </a:solidFill>
              </a:rPr>
              <a:t>(З,С)</a:t>
            </a:r>
            <a:r>
              <a:rPr lang="ru-RU" sz="2800" b="1" dirty="0" err="1">
                <a:solidFill>
                  <a:srgbClr val="FFFF00"/>
                </a:solidFill>
              </a:rPr>
              <a:t>формовані</a:t>
            </a:r>
            <a:r>
              <a:rPr lang="ru-RU" sz="2800" b="1" dirty="0">
                <a:solidFill>
                  <a:srgbClr val="FFFF00"/>
                </a:solidFill>
              </a:rPr>
              <a:t> колони </a:t>
            </a:r>
            <a:r>
              <a:rPr lang="ru-RU" sz="2800" b="1" dirty="0" err="1">
                <a:solidFill>
                  <a:srgbClr val="FFFF00"/>
                </a:solidFill>
              </a:rPr>
              <a:t>солдатів</a:t>
            </a:r>
            <a:r>
              <a:rPr lang="ru-RU" sz="2800" b="1" dirty="0"/>
              <a:t> і </a:t>
            </a:r>
            <a:r>
              <a:rPr lang="ru-RU" sz="2800" b="1" dirty="0" err="1"/>
              <a:t>техніки</a:t>
            </a:r>
            <a:r>
              <a:rPr lang="ru-RU" sz="2800" b="1" dirty="0"/>
              <a:t> </a:t>
            </a:r>
            <a:r>
              <a:rPr lang="ru-RU" sz="2800" b="1" dirty="0" err="1" smtClean="0"/>
              <a:t>демонструють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параді</a:t>
            </a:r>
            <a:r>
              <a:rPr lang="ru-RU" sz="2800" b="1" dirty="0"/>
              <a:t> силу і </a:t>
            </a:r>
            <a:r>
              <a:rPr lang="ru-RU" sz="2800" b="1" dirty="0" err="1"/>
              <a:t>міць</a:t>
            </a:r>
            <a:r>
              <a:rPr lang="ru-RU" sz="2800" b="1" dirty="0"/>
              <a:t> </a:t>
            </a:r>
            <a:r>
              <a:rPr lang="ru-RU" sz="2800" b="1" dirty="0" err="1"/>
              <a:t>нашої</a:t>
            </a:r>
            <a:r>
              <a:rPr lang="ru-RU" sz="2800" b="1" dirty="0"/>
              <a:t> </a:t>
            </a:r>
            <a:r>
              <a:rPr lang="ru-RU" sz="2800" b="1" dirty="0" err="1"/>
              <a:t>армії</a:t>
            </a:r>
            <a:r>
              <a:rPr lang="ru-RU" sz="2800" b="1" dirty="0"/>
              <a:t>. Вона нам </a:t>
            </a:r>
            <a:r>
              <a:rPr lang="ru-RU" sz="2800" b="1" dirty="0" err="1"/>
              <a:t>потрібна</a:t>
            </a:r>
            <a:r>
              <a:rPr lang="ru-RU" sz="2800" b="1" dirty="0"/>
              <a:t>, щоб </a:t>
            </a:r>
            <a:r>
              <a:rPr lang="ru-RU" sz="2800" b="1" dirty="0" err="1"/>
              <a:t>ніхто</a:t>
            </a:r>
            <a:r>
              <a:rPr lang="ru-RU" sz="2800" b="1" dirty="0"/>
              <a:t> не </a:t>
            </a:r>
            <a:r>
              <a:rPr lang="ru-RU" sz="2800" b="1" dirty="0" err="1"/>
              <a:t>посмів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 err="1">
                <a:solidFill>
                  <a:srgbClr val="FFFF00"/>
                </a:solidFill>
              </a:rPr>
              <a:t>з,с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  <a:r>
              <a:rPr lang="ru-RU" sz="2800" b="1" dirty="0" err="1">
                <a:solidFill>
                  <a:srgbClr val="FFFF00"/>
                </a:solidFill>
              </a:rPr>
              <a:t>кривдити</a:t>
            </a:r>
            <a:r>
              <a:rPr lang="ru-RU" sz="2800" b="1" dirty="0">
                <a:solidFill>
                  <a:srgbClr val="FFFF00"/>
                </a:solidFill>
              </a:rPr>
              <a:t> нашу землю</a:t>
            </a:r>
            <a:r>
              <a:rPr lang="ru-RU" sz="2800" b="1" dirty="0"/>
              <a:t>. У цей день ми </a:t>
            </a: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 err="1">
                <a:solidFill>
                  <a:srgbClr val="FFFF00"/>
                </a:solidFill>
              </a:rPr>
              <a:t>з,с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  <a:r>
              <a:rPr lang="ru-RU" sz="2800" b="1" dirty="0" err="1">
                <a:solidFill>
                  <a:srgbClr val="FFFF00"/>
                </a:solidFill>
              </a:rPr>
              <a:t>гадуємо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загиблих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захисників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і </a:t>
            </a:r>
            <a:r>
              <a:rPr lang="ru-RU" sz="2800" b="1" dirty="0" err="1"/>
              <a:t>захисниць</a:t>
            </a:r>
            <a:r>
              <a:rPr lang="ru-RU" sz="2800" b="1" dirty="0"/>
              <a:t>. </a:t>
            </a:r>
            <a:r>
              <a:rPr lang="ru-RU" sz="2800" b="1" dirty="0">
                <a:solidFill>
                  <a:srgbClr val="FFFF00"/>
                </a:solidFill>
              </a:rPr>
              <a:t>(З,С)</a:t>
            </a:r>
            <a:r>
              <a:rPr lang="ru-RU" sz="2800" b="1" dirty="0" err="1">
                <a:solidFill>
                  <a:srgbClr val="FFFF00"/>
                </a:solidFill>
              </a:rPr>
              <a:t>хиляємо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голови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перед ними.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6 </a:t>
            </a:r>
            <a:r>
              <a:rPr lang="ru-RU" sz="2800" b="1" dirty="0" err="1"/>
              <a:t>грудня</a:t>
            </a:r>
            <a:r>
              <a:rPr lang="ru-RU" sz="2800" b="1" dirty="0"/>
              <a:t> </a:t>
            </a:r>
            <a:r>
              <a:rPr lang="ru-RU" sz="2800" b="1" dirty="0" err="1"/>
              <a:t>дехто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(</a:t>
            </a:r>
            <a:r>
              <a:rPr lang="ru-RU" sz="2800" b="1" dirty="0" err="1">
                <a:solidFill>
                  <a:srgbClr val="FFFF00"/>
                </a:solidFill>
              </a:rPr>
              <a:t>з,с</a:t>
            </a:r>
            <a:r>
              <a:rPr lang="ru-RU" sz="2800" b="1" dirty="0">
                <a:solidFill>
                  <a:srgbClr val="FFFF00"/>
                </a:solidFill>
              </a:rPr>
              <a:t>)</a:t>
            </a:r>
            <a:r>
              <a:rPr lang="ru-RU" sz="2800" b="1" dirty="0" err="1">
                <a:solidFill>
                  <a:srgbClr val="FFFF00"/>
                </a:solidFill>
              </a:rPr>
              <a:t>тішиться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подарункові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під подушкою від Святого </a:t>
            </a:r>
            <a:r>
              <a:rPr lang="ru-RU" sz="2800" b="1" dirty="0" err="1"/>
              <a:t>Миколая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FFFF00"/>
                </a:solidFill>
              </a:rPr>
              <a:t>(</a:t>
            </a:r>
            <a:r>
              <a:rPr lang="ru-RU" sz="2800" b="1" dirty="0">
                <a:solidFill>
                  <a:srgbClr val="FFFF00"/>
                </a:solidFill>
              </a:rPr>
              <a:t>З,С)писок </a:t>
            </a:r>
            <a:r>
              <a:rPr lang="ru-RU" sz="2800" b="1" dirty="0" err="1">
                <a:solidFill>
                  <a:srgbClr val="FFFF00"/>
                </a:solidFill>
              </a:rPr>
              <a:t>грудневих</a:t>
            </a:r>
            <a:r>
              <a:rPr lang="ru-RU" sz="2800" b="1" dirty="0">
                <a:solidFill>
                  <a:srgbClr val="FFFF00"/>
                </a:solidFill>
              </a:rPr>
              <a:t> свят </a:t>
            </a:r>
            <a:r>
              <a:rPr lang="ru-RU" sz="2800" b="1" dirty="0" err="1"/>
              <a:t>продовжує</a:t>
            </a:r>
            <a:r>
              <a:rPr lang="ru-RU" sz="2800" b="1" dirty="0"/>
              <a:t> день </a:t>
            </a:r>
            <a:r>
              <a:rPr lang="ru-RU" sz="2800" b="1" dirty="0" err="1" smtClean="0"/>
              <a:t>народження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кросворда</a:t>
            </a:r>
            <a:r>
              <a:rPr lang="ru-RU" sz="2800" b="1" dirty="0"/>
              <a:t>. Його </a:t>
            </a:r>
            <a:r>
              <a:rPr lang="ru-RU" sz="2800" b="1" dirty="0" err="1"/>
              <a:t>відзначають</a:t>
            </a:r>
            <a:r>
              <a:rPr lang="ru-RU" sz="2800" b="1" dirty="0"/>
              <a:t> 21 </a:t>
            </a:r>
            <a:r>
              <a:rPr lang="ru-RU" sz="2800" b="1" dirty="0" err="1"/>
              <a:t>грудня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05458"/>
            <a:ext cx="1016105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заголовок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9463" y="1020120"/>
            <a:ext cx="10161052" cy="7691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думаєте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про що </a:t>
            </a:r>
            <a:r>
              <a:rPr lang="ru-RU" sz="2400" b="1" dirty="0" err="1" smtClean="0">
                <a:solidFill>
                  <a:srgbClr val="0070C0"/>
                </a:solidFill>
              </a:rPr>
              <a:t>йтиметься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 цьому тексті? Які </a:t>
            </a:r>
            <a:r>
              <a:rPr lang="ru-RU" sz="2400" b="1" dirty="0" err="1">
                <a:solidFill>
                  <a:srgbClr val="0070C0"/>
                </a:solidFill>
              </a:rPr>
              <a:t>грудневі</a:t>
            </a:r>
            <a:r>
              <a:rPr lang="ru-RU" sz="2400" b="1" dirty="0">
                <a:solidFill>
                  <a:srgbClr val="0070C0"/>
                </a:solidFill>
              </a:rPr>
              <a:t> свята </a:t>
            </a:r>
            <a:r>
              <a:rPr lang="ru-RU" sz="2400" b="1" dirty="0" smtClean="0">
                <a:solidFill>
                  <a:srgbClr val="0070C0"/>
                </a:solidFill>
              </a:rPr>
              <a:t>ви знаєте? Прочитайте, </a:t>
            </a:r>
            <a:r>
              <a:rPr lang="ru-RU" sz="2400" b="1" dirty="0">
                <a:solidFill>
                  <a:srgbClr val="0070C0"/>
                </a:solidFill>
              </a:rPr>
              <a:t>про які свята </a:t>
            </a:r>
            <a:r>
              <a:rPr lang="ru-RU" sz="2400" b="1" dirty="0" err="1">
                <a:solidFill>
                  <a:srgbClr val="0070C0"/>
                </a:solidFill>
              </a:rPr>
              <a:t>розповідається</a:t>
            </a:r>
            <a:r>
              <a:rPr lang="ru-RU" sz="2400" b="1" dirty="0">
                <a:solidFill>
                  <a:srgbClr val="0070C0"/>
                </a:solidFill>
              </a:rPr>
              <a:t> в тексті.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84119" y="5714816"/>
            <a:ext cx="4723454" cy="811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виділених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сполученнях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слів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виберіть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дужок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потрібну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букву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900343" y="2349674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892231" y="3213770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35847" y="3672248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9423" y="4009720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355727" y="4509914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024104" y="5351442"/>
            <a:ext cx="288032" cy="2880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40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3 Будова слова\№041-Написання слів із префіксами з-, с-\2025-11-20_205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26388"/>
            <a:ext cx="85483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33" y="4065570"/>
            <a:ext cx="2490337" cy="249033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73947" y="1323388"/>
            <a:ext cx="8787291" cy="59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Обери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</a:t>
            </a:r>
            <a:r>
              <a:rPr lang="uk-UA" sz="2800" b="1" dirty="0" smtClean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349313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3639" y="2159558"/>
            <a:ext cx="6573905" cy="121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Які </a:t>
            </a:r>
            <a:r>
              <a:rPr lang="ru-RU" sz="3200" b="1" dirty="0" err="1" smtClean="0"/>
              <a:t>префікси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запам’ятали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42712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876225" y="1347964"/>
            <a:ext cx="8295808" cy="917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Назви позитивні якості, що </a:t>
            </a:r>
            <a:r>
              <a:rPr lang="uk-UA" sz="2800" b="1" dirty="0">
                <a:solidFill>
                  <a:srgbClr val="0070C0"/>
                </a:solidFill>
              </a:rPr>
              <a:t>відчуваєш </a:t>
            </a:r>
            <a:r>
              <a:rPr lang="uk-UA" sz="2800" b="1" dirty="0" smtClean="0">
                <a:solidFill>
                  <a:srgbClr val="0070C0"/>
                </a:solidFill>
              </a:rPr>
              <a:t>у </a:t>
            </a:r>
            <a:r>
              <a:rPr lang="uk-UA" sz="2800" b="1" dirty="0">
                <a:solidFill>
                  <a:srgbClr val="0070C0"/>
                </a:solidFill>
              </a:rPr>
              <a:t>собі.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Чим вони тобі допомагають у навчанні?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0"/>
            <a:ext cx="10297144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687690" y="2440157"/>
            <a:ext cx="2601430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Доброта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923679" y="2440158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Сила </a:t>
            </a:r>
            <a:r>
              <a:rPr lang="ru-RU" sz="3600" b="1" dirty="0" err="1" smtClean="0"/>
              <a:t>волі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803999" y="4184312"/>
            <a:ext cx="2520280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Рівновага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2707655" y="4184312"/>
            <a:ext cx="2778376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5805354" y="3299015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8662841" y="4178941"/>
            <a:ext cx="2520280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876225" y="3320084"/>
            <a:ext cx="2402663" cy="858857"/>
          </a:xfrm>
          <a:prstGeom prst="horizontalScroll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5637585" y="2440156"/>
            <a:ext cx="269279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687690" y="3299014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967758" y="5134982"/>
            <a:ext cx="4032448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208110" y="3805725"/>
            <a:ext cx="2257380" cy="24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720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29" y="4004241"/>
            <a:ext cx="2542838" cy="2542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5883" y="4466197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</a:t>
            </a:r>
            <a:endParaRPr lang="ru-RU" sz="32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50908" y="4736473"/>
            <a:ext cx="792821" cy="201516"/>
            <a:chOff x="7877060" y="2340837"/>
            <a:chExt cx="2170323" cy="1820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450908" y="5478454"/>
            <a:ext cx="792821" cy="201516"/>
            <a:chOff x="7877060" y="2340837"/>
            <a:chExt cx="2170323" cy="1820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589149" y="4867739"/>
            <a:ext cx="2138839" cy="342650"/>
            <a:chOff x="7877060" y="2340837"/>
            <a:chExt cx="217032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2361170" y="5233906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е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92955" y="4689510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ти</a:t>
            </a:r>
            <a:endParaRPr lang="ru-RU" sz="3200" b="1" dirty="0"/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3571751" y="4514999"/>
            <a:ext cx="1036024" cy="166243"/>
            <a:chOff x="7873821" y="2366745"/>
            <a:chExt cx="5125684" cy="1820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 descr="D:\3 клас\01 УКР МОВА\1 Пономарьова\3 Будова слова\№040-Написанням слів із префіксами\2025-11-19_224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19" y="1341562"/>
            <a:ext cx="9138338" cy="2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680147" y="4629863"/>
            <a:ext cx="827708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</a:t>
            </a:r>
            <a:endParaRPr lang="ru-RU" sz="32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3628506" y="5910882"/>
            <a:ext cx="2138839" cy="342650"/>
            <a:chOff x="7877060" y="2340837"/>
            <a:chExt cx="2170323" cy="1820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5832312" y="5732653"/>
            <a:ext cx="660904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ий</a:t>
            </a:r>
            <a:endParaRPr lang="ru-RU" sz="3200" b="1" dirty="0"/>
          </a:p>
        </p:txBody>
      </p:sp>
      <p:grpSp>
        <p:nvGrpSpPr>
          <p:cNvPr id="47" name="Группа 46"/>
          <p:cNvGrpSpPr/>
          <p:nvPr/>
        </p:nvGrpSpPr>
        <p:grpSpPr>
          <a:xfrm rot="10800000">
            <a:off x="3611108" y="5558142"/>
            <a:ext cx="1036024" cy="166243"/>
            <a:chOff x="7873821" y="2366745"/>
            <a:chExt cx="5125684" cy="18202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3719504" y="5673006"/>
            <a:ext cx="827708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без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40" grpId="0" animBg="1"/>
      <p:bldP spid="46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248428" y="1555123"/>
            <a:ext cx="2341361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РІНЬОК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343" y="405458"/>
            <a:ext cx="9677655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Анаграми по темі «Будова слова»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229758" y="2366835"/>
            <a:ext cx="2341361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АВОНОС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7208764" y="1589655"/>
            <a:ext cx="3037362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КІНЯНЗАЧЕН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240968" y="1555123"/>
            <a:ext cx="2339380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КОРІНЬ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220528" y="2374742"/>
            <a:ext cx="2350591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ОСНОВА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208764" y="1589655"/>
            <a:ext cx="3044817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ЗАКІНЧЕННЯ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7487901" y="2382844"/>
            <a:ext cx="2479088" cy="6638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ПЕРСІФК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491628" y="2374742"/>
            <a:ext cx="2479088" cy="6638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n-lt"/>
              </a:rPr>
              <a:t>ПРЕФІКС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3139703" y="5905807"/>
            <a:ext cx="5328592" cy="13075"/>
          </a:xfrm>
          <a:prstGeom prst="line">
            <a:avLst/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9564966">
            <a:off x="4875349" y="4845215"/>
            <a:ext cx="3461424" cy="2630819"/>
          </a:xfrm>
          <a:prstGeom prst="arc">
            <a:avLst>
              <a:gd name="adj1" fmla="val 14016636"/>
              <a:gd name="adj2" fmla="val 1124413"/>
            </a:avLst>
          </a:prstGeom>
          <a:ln w="1143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8612311" y="4991195"/>
            <a:ext cx="1218406" cy="914612"/>
          </a:xfrm>
          <a:prstGeom prst="rect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1" name="Группа 18"/>
          <p:cNvGrpSpPr>
            <a:grpSpLocks/>
          </p:cNvGrpSpPr>
          <p:nvPr/>
        </p:nvGrpSpPr>
        <p:grpSpPr bwMode="auto">
          <a:xfrm>
            <a:off x="3339912" y="5251471"/>
            <a:ext cx="1817032" cy="357271"/>
            <a:chOff x="0" y="1785477"/>
            <a:chExt cx="1643074" cy="181902"/>
          </a:xfrm>
        </p:grpSpPr>
        <p:cxnSp>
          <p:nvCxnSpPr>
            <p:cNvPr id="22" name="Прямая соединительная линия 13"/>
            <p:cNvCxnSpPr/>
            <p:nvPr/>
          </p:nvCxnSpPr>
          <p:spPr>
            <a:xfrm flipV="1">
              <a:off x="0" y="1785477"/>
              <a:ext cx="1643074" cy="3234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1481351" y="1866864"/>
              <a:ext cx="181902" cy="19128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1"/>
          <p:cNvGrpSpPr>
            <a:grpSpLocks/>
          </p:cNvGrpSpPr>
          <p:nvPr/>
        </p:nvGrpSpPr>
        <p:grpSpPr bwMode="auto">
          <a:xfrm>
            <a:off x="3211714" y="5506880"/>
            <a:ext cx="5171423" cy="355681"/>
            <a:chOff x="1538862" y="2214553"/>
            <a:chExt cx="2710411" cy="21399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32726" y="2320689"/>
              <a:ext cx="213991" cy="1720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141417" y="2320689"/>
              <a:ext cx="213991" cy="1720"/>
            </a:xfrm>
            <a:prstGeom prst="line">
              <a:avLst/>
            </a:prstGeom>
            <a:ln w="1143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3" t="7757" r="19460" b="8118"/>
          <a:stretch/>
        </p:blipFill>
        <p:spPr bwMode="auto">
          <a:xfrm>
            <a:off x="855559" y="1478463"/>
            <a:ext cx="2359436" cy="336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752729" y="3213770"/>
            <a:ext cx="6770917" cy="1008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Який символ для позначення кореня? закінчення? </a:t>
            </a:r>
            <a:r>
              <a:rPr lang="uk-UA" sz="2800" b="1" dirty="0" smtClean="0">
                <a:solidFill>
                  <a:srgbClr val="0070C0"/>
                </a:solidFill>
              </a:rPr>
              <a:t>Основи? </a:t>
            </a:r>
            <a:r>
              <a:rPr lang="uk-UA" sz="2800" b="1" dirty="0" err="1" smtClean="0">
                <a:solidFill>
                  <a:srgbClr val="0070C0"/>
                </a:solidFill>
              </a:rPr>
              <a:t>Префікса</a:t>
            </a:r>
            <a:r>
              <a:rPr lang="uk-UA" sz="2800" b="1" dirty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37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7059256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Спільна частина споріднених слів – це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4653930"/>
            <a:ext cx="6762278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слова перед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коренем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2101722"/>
            <a:ext cx="6213259" cy="1008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Слова, що мають спільну частину і спільне значення – це …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58892" y="3294131"/>
            <a:ext cx="6164922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Змінна частина слова – це …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9" y="3981696"/>
            <a:ext cx="676227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 err="1">
                <a:solidFill>
                  <a:schemeClr val="bg1"/>
                </a:solidFill>
                <a:latin typeface="+mn-lt"/>
              </a:rPr>
              <a:t>Чатина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слова без закінчення – це …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96286" y="1334438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001236" y="2176368"/>
            <a:ext cx="2748364" cy="665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споріднені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001236" y="3294131"/>
            <a:ext cx="2826952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396286" y="4010433"/>
            <a:ext cx="2095481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основа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396286" y="4653930"/>
            <a:ext cx="2095481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+mn-lt"/>
              </a:rPr>
              <a:t>префікс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481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</a:t>
            </a:r>
            <a:r>
              <a:rPr lang="uk-UA" sz="4000" b="1" dirty="0">
                <a:solidFill>
                  <a:schemeClr val="bg1"/>
                </a:solidFill>
              </a:rPr>
              <a:t>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6192688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b="1" dirty="0" err="1">
                <a:solidFill>
                  <a:schemeClr val="bg1"/>
                </a:solidFill>
              </a:rPr>
              <a:t>Обов’язкова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частина</a:t>
            </a:r>
            <a:r>
              <a:rPr lang="ru-RU" altLang="ru-RU" sz="3200" b="1" dirty="0">
                <a:solidFill>
                  <a:schemeClr val="bg1"/>
                </a:solidFill>
              </a:rPr>
              <a:t> слова – це …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3851389"/>
            <a:ext cx="7770390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chemeClr val="bg1"/>
                </a:solidFill>
              </a:rPr>
              <a:t>Підбираючи споріднені слова, знаходимо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1989634"/>
            <a:ext cx="6717316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зв’язку</a:t>
            </a:r>
            <a:r>
              <a:rPr lang="ru-RU" altLang="ru-RU" sz="3200" b="1" dirty="0">
                <a:solidFill>
                  <a:schemeClr val="bg1"/>
                </a:solidFill>
              </a:rPr>
              <a:t> слів у реченні служить …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464" y="2637706"/>
            <a:ext cx="6747744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утворення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нових</a:t>
            </a:r>
            <a:r>
              <a:rPr lang="ru-RU" altLang="ru-RU" sz="3200" b="1" dirty="0">
                <a:solidFill>
                  <a:schemeClr val="bg1"/>
                </a:solidFill>
              </a:rPr>
              <a:t> слів служить …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8" y="3270238"/>
            <a:ext cx="7087307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Змінюючи форму слова, знаходимо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612311" y="1333862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52270" y="1989634"/>
            <a:ext cx="2497329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52270" y="2648908"/>
            <a:ext cx="2497329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префікс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52270" y="3270237"/>
            <a:ext cx="249732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828335" y="3789834"/>
            <a:ext cx="1910057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корінь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9909" r="18708" b="8973"/>
          <a:stretch/>
        </p:blipFill>
        <p:spPr bwMode="auto">
          <a:xfrm>
            <a:off x="491633" y="4293890"/>
            <a:ext cx="1608137" cy="24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203600" y="4581922"/>
            <a:ext cx="3384376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Поясни прислів’я. Вибери в них слова з префіксами. Назви префікси.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1992" y="4565108"/>
            <a:ext cx="5112567" cy="158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uk-UA" sz="3200" b="1" dirty="0"/>
              <a:t>Робота людину прикрашає. </a:t>
            </a:r>
            <a:r>
              <a:rPr lang="uk-UA" sz="3200" b="1" dirty="0" smtClean="0"/>
              <a:t>Гарна </a:t>
            </a:r>
            <a:r>
              <a:rPr lang="uk-UA" sz="3200" b="1" dirty="0"/>
              <a:t>розмова скорочує дорогу. </a:t>
            </a:r>
            <a:endParaRPr lang="ru-RU" sz="3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84320" y="5085978"/>
            <a:ext cx="19198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72151" y="5590034"/>
            <a:ext cx="15121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116367" y="5590034"/>
            <a:ext cx="16220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70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91904" y="1536567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7927" y="-663518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52975" y="1536567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385" y="-693630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7275" y="-718649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04089" y="4296144"/>
            <a:ext cx="6204566" cy="1509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 яких словах нульове закінчення?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Назвіть закінчення в інших словах.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7063" r="67259" b="2942"/>
          <a:stretch/>
        </p:blipFill>
        <p:spPr>
          <a:xfrm>
            <a:off x="1736553" y="3672000"/>
            <a:ext cx="1584000" cy="82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483378" y="3292306"/>
            <a:ext cx="3069168" cy="1225212"/>
            <a:chOff x="2065128" y="5189640"/>
            <a:chExt cx="3071167" cy="122492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6" t="18066" r="58049" b="71031"/>
            <a:stretch/>
          </p:blipFill>
          <p:spPr>
            <a:xfrm>
              <a:off x="2507699" y="5425528"/>
              <a:ext cx="520649" cy="74779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t="20785" r="82196" b="67041"/>
            <a:stretch/>
          </p:blipFill>
          <p:spPr>
            <a:xfrm>
              <a:off x="2065128" y="5579643"/>
              <a:ext cx="679430" cy="83492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0" t="35251" r="38938" b="56971"/>
            <a:stretch/>
          </p:blipFill>
          <p:spPr>
            <a:xfrm>
              <a:off x="2885208" y="5479405"/>
              <a:ext cx="419100" cy="5334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3306390" y="5550376"/>
              <a:ext cx="419100" cy="5334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25" t="17745" r="40634" b="70033"/>
            <a:stretch/>
          </p:blipFill>
          <p:spPr>
            <a:xfrm>
              <a:off x="3039690" y="5387669"/>
              <a:ext cx="685800" cy="8382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9" t="66533" r="62350" b="22078"/>
            <a:stretch/>
          </p:blipFill>
          <p:spPr>
            <a:xfrm>
              <a:off x="3645606" y="5405712"/>
              <a:ext cx="382713" cy="7810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66221" r="62270" b="22876"/>
            <a:stretch/>
          </p:blipFill>
          <p:spPr>
            <a:xfrm>
              <a:off x="3767994" y="5386055"/>
              <a:ext cx="520649" cy="74779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362786" y="5569520"/>
              <a:ext cx="419100" cy="5334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4" t="68585" r="57444" b="23637"/>
            <a:stretch/>
          </p:blipFill>
          <p:spPr>
            <a:xfrm>
              <a:off x="4087155" y="5551030"/>
              <a:ext cx="419100" cy="53340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31292" r="44100" b="54980"/>
            <a:stretch/>
          </p:blipFill>
          <p:spPr>
            <a:xfrm>
              <a:off x="4713596" y="5189640"/>
              <a:ext cx="422699" cy="982209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11" y="3393405"/>
            <a:ext cx="1730287" cy="94518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4" t="16062" r="2964" b="10143"/>
          <a:stretch/>
        </p:blipFill>
        <p:spPr>
          <a:xfrm>
            <a:off x="1828137" y="4644000"/>
            <a:ext cx="1980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413570"/>
            <a:ext cx="6142248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привітаємо перший місяць зими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досліджувати написанням слів із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префіксами </a:t>
            </a:r>
            <a:r>
              <a:rPr lang="uk-UA" sz="3200" b="1" dirty="0">
                <a:solidFill>
                  <a:srgbClr val="0070C0"/>
                </a:solidFill>
              </a:rPr>
              <a:t>з-, с-.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рудень на Черкащині: відлиги, похолодання і мінімум опадів - ТРК Ільдана |  Свіжі новини і події м.Черкаси | Украї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61" y="4003628"/>
            <a:ext cx="4204182" cy="252251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5"/>
            <a:ext cx="10225136" cy="781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>
                <a:solidFill>
                  <a:schemeClr val="bg1"/>
                </a:solidFill>
              </a:rPr>
              <a:t>слова. </a:t>
            </a:r>
            <a:r>
              <a:rPr lang="uk-UA" sz="4000" b="1" dirty="0" smtClean="0">
                <a:solidFill>
                  <a:schemeClr val="bg1"/>
                </a:solidFill>
              </a:rPr>
              <a:t>Визначте </a:t>
            </a:r>
            <a:r>
              <a:rPr lang="uk-UA" sz="4000" b="1" dirty="0">
                <a:solidFill>
                  <a:schemeClr val="bg1"/>
                </a:solidFill>
              </a:rPr>
              <a:t>у них префікси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3728" y="1449595"/>
            <a:ext cx="3435183" cy="2862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скинути      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спитати     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стиснути   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сфотографувати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схопити      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30002" y="1449595"/>
            <a:ext cx="2038093" cy="2862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зробити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змінити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здати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збити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зняти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0800000">
            <a:off x="1072612" y="1558754"/>
            <a:ext cx="203068" cy="157393"/>
            <a:chOff x="7890173" y="2366745"/>
            <a:chExt cx="1880663" cy="18202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 rot="10800000">
            <a:off x="1072612" y="2080870"/>
            <a:ext cx="203068" cy="157393"/>
            <a:chOff x="7890173" y="2366745"/>
            <a:chExt cx="1880663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1059920" y="2657678"/>
            <a:ext cx="203068" cy="157393"/>
            <a:chOff x="7890173" y="2366745"/>
            <a:chExt cx="1880663" cy="18202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rot="10800000">
            <a:off x="1059920" y="3220871"/>
            <a:ext cx="203068" cy="157393"/>
            <a:chOff x="7890173" y="2366745"/>
            <a:chExt cx="188066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10800000">
            <a:off x="1059920" y="3742987"/>
            <a:ext cx="203068" cy="157393"/>
            <a:chOff x="7890173" y="2366745"/>
            <a:chExt cx="1880663" cy="18202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10800000">
            <a:off x="4710863" y="1558754"/>
            <a:ext cx="203068" cy="157393"/>
            <a:chOff x="7890173" y="2366745"/>
            <a:chExt cx="1880663" cy="18202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4710863" y="2108015"/>
            <a:ext cx="203068" cy="157393"/>
            <a:chOff x="7890173" y="2366745"/>
            <a:chExt cx="1880663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4710863" y="2657275"/>
            <a:ext cx="203068" cy="157393"/>
            <a:chOff x="7890173" y="2366745"/>
            <a:chExt cx="1880663" cy="1820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10800000">
            <a:off x="4698170" y="3191728"/>
            <a:ext cx="203068" cy="157393"/>
            <a:chOff x="7890173" y="2366745"/>
            <a:chExt cx="1880663" cy="18202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 rot="10800000">
            <a:off x="4681203" y="3740988"/>
            <a:ext cx="203068" cy="157393"/>
            <a:chOff x="7890173" y="2366745"/>
            <a:chExt cx="1880663" cy="18202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12111" y="1475059"/>
            <a:ext cx="453945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smtClean="0"/>
              <a:t>Підкресли </a:t>
            </a:r>
            <a:r>
              <a:rPr lang="ru-RU" sz="2800" b="1" dirty="0" err="1"/>
              <a:t>букви</a:t>
            </a:r>
            <a:r>
              <a:rPr lang="ru-RU" sz="2800" b="1" dirty="0"/>
              <a:t>, які стоять після </a:t>
            </a:r>
            <a:r>
              <a:rPr lang="ru-RU" sz="2800" b="1" dirty="0" err="1"/>
              <a:t>префіксів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Зроби </a:t>
            </a:r>
            <a:r>
              <a:rPr lang="ru-RU" sz="2800" b="1" dirty="0" err="1"/>
              <a:t>висновок</a:t>
            </a:r>
            <a:r>
              <a:rPr lang="ru-RU" sz="2800" b="1" dirty="0"/>
              <a:t>, перед </a:t>
            </a:r>
            <a:r>
              <a:rPr lang="ru-RU" sz="2800" b="1" dirty="0" err="1"/>
              <a:t>якими</a:t>
            </a:r>
            <a:r>
              <a:rPr lang="ru-RU" sz="2800" b="1" dirty="0"/>
              <a:t> буквами </a:t>
            </a:r>
            <a:r>
              <a:rPr lang="ru-RU" sz="2800" b="1" dirty="0" err="1"/>
              <a:t>пишемо</a:t>
            </a:r>
            <a:r>
              <a:rPr lang="ru-RU" sz="2800" b="1" dirty="0"/>
              <a:t> </a:t>
            </a:r>
            <a:r>
              <a:rPr lang="ru-RU" sz="2800" b="1" dirty="0" err="1"/>
              <a:t>префікс</a:t>
            </a:r>
            <a:r>
              <a:rPr lang="ru-RU" sz="2800" b="1" dirty="0"/>
              <a:t> с-. Перевір себе за правилом.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83519" y="4725938"/>
            <a:ext cx="96490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/>
              <a:t>Префікс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с-</a:t>
            </a:r>
            <a:r>
              <a:rPr lang="ru-RU" sz="3600" b="1" dirty="0"/>
              <a:t> </a:t>
            </a:r>
            <a:r>
              <a:rPr lang="ru-RU" sz="3600" b="1" dirty="0" err="1"/>
              <a:t>пишемо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перед</a:t>
            </a:r>
            <a:r>
              <a:rPr lang="ru-RU" sz="3600" b="1" dirty="0"/>
              <a:t> буквами </a:t>
            </a:r>
            <a:r>
              <a:rPr lang="ru-RU" sz="3600" b="1" dirty="0">
                <a:solidFill>
                  <a:srgbClr val="FFFF00"/>
                </a:solidFill>
              </a:rPr>
              <a:t>к, п, т, ф, х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r>
              <a:rPr lang="ru-RU" sz="3600" b="1" dirty="0" smtClean="0"/>
              <a:t>Наприклад</a:t>
            </a:r>
            <a:r>
              <a:rPr lang="ru-RU" sz="3600" b="1" dirty="0"/>
              <a:t>: сказав, списав</a:t>
            </a:r>
          </a:p>
        </p:txBody>
      </p:sp>
      <p:grpSp>
        <p:nvGrpSpPr>
          <p:cNvPr id="49" name="Группа 48"/>
          <p:cNvGrpSpPr/>
          <p:nvPr/>
        </p:nvGrpSpPr>
        <p:grpSpPr>
          <a:xfrm rot="10800000">
            <a:off x="5469700" y="5446018"/>
            <a:ext cx="262291" cy="75919"/>
            <a:chOff x="7890174" y="2366745"/>
            <a:chExt cx="5149668" cy="18202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 rot="10800000">
            <a:off x="3859783" y="5381846"/>
            <a:ext cx="367690" cy="144527"/>
            <a:chOff x="7890174" y="2366745"/>
            <a:chExt cx="5149668" cy="18202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5522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Words>686</Words>
  <Application>Microsoft Office PowerPoint</Application>
  <PresentationFormat>Произвольный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Досліджую написання слів із префіксами з-, с-. </vt:lpstr>
      <vt:lpstr>Презентация PowerPoint</vt:lpstr>
      <vt:lpstr>Презентация PowerPoint</vt:lpstr>
      <vt:lpstr>Анаграми по темі «Будова слова»</vt:lpstr>
      <vt:lpstr>Закінчіть речення про частини слова</vt:lpstr>
      <vt:lpstr>Закінчіть речення про частини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404</cp:revision>
  <dcterms:created xsi:type="dcterms:W3CDTF">2025-08-27T14:01:18Z</dcterms:created>
  <dcterms:modified xsi:type="dcterms:W3CDTF">2025-11-25T10:30:32Z</dcterms:modified>
</cp:coreProperties>
</file>