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286" r:id="rId3"/>
    <p:sldId id="475" r:id="rId4"/>
    <p:sldId id="312" r:id="rId5"/>
    <p:sldId id="465" r:id="rId6"/>
    <p:sldId id="446" r:id="rId7"/>
    <p:sldId id="470" r:id="rId8"/>
    <p:sldId id="391" r:id="rId9"/>
    <p:sldId id="452" r:id="rId10"/>
    <p:sldId id="468" r:id="rId11"/>
    <p:sldId id="456" r:id="rId12"/>
    <p:sldId id="472" r:id="rId13"/>
    <p:sldId id="473" r:id="rId14"/>
    <p:sldId id="474" r:id="rId15"/>
    <p:sldId id="412" r:id="rId16"/>
    <p:sldId id="313" r:id="rId17"/>
    <p:sldId id="47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на знаходження периметру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Творча робота над задачею на зведення до 1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Розв’язу-вання</a:t>
          </a:r>
          <a:r>
            <a:rPr lang="uk-UA" sz="3200" b="1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 і ділення на 8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151559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5461" custLinFactX="191566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5175" custLinFactX="-259069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469E8-C1C7-43C7-B5DA-95FE1EA98DC3}" type="presOf" srcId="{17FCBCD0-5166-44EF-A995-697AB50FC98B}" destId="{8C93B566-6306-40C5-A3D5-B84E788E517B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9E022506-C72A-4950-BA9C-7420CF376AC2}" type="presOf" srcId="{B8BDD424-9492-4512-80FF-938BF7CFE1AC}" destId="{D128CD1A-1E54-41AB-ABBF-267B83BF69D9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B34E1136-C987-483A-8453-3E63C658E0B7}" type="presOf" srcId="{BC7931E8-86A7-44AD-A246-C659A84EF1D0}" destId="{D2B473EA-0294-46C9-BEB1-B63C89DB6F91}" srcOrd="0" destOrd="0" presId="urn:microsoft.com/office/officeart/2005/8/layout/hList6"/>
    <dgm:cxn modelId="{966EE692-2F8F-4C65-AE7A-F30BEA1A44D4}" type="presOf" srcId="{6115EC9A-5D0A-49BC-89B0-C823DAA39B65}" destId="{00E23834-4C97-4BAD-9028-AA93134EBB29}" srcOrd="0" destOrd="0" presId="urn:microsoft.com/office/officeart/2005/8/layout/hList6"/>
    <dgm:cxn modelId="{57345B8A-4D9C-4D4A-B9C6-5E5AB4608189}" type="presOf" srcId="{289AA968-9F58-4A6E-B11C-582CA574AD65}" destId="{6408D3F1-0C0E-4F5D-B5D5-053E6D4B4C50}" srcOrd="0" destOrd="0" presId="urn:microsoft.com/office/officeart/2005/8/layout/hList6"/>
    <dgm:cxn modelId="{3A0F06B1-5CD9-4D9B-9A48-B6EA0394CEED}" type="presParOf" srcId="{6408D3F1-0C0E-4F5D-B5D5-053E6D4B4C50}" destId="{D128CD1A-1E54-41AB-ABBF-267B83BF69D9}" srcOrd="0" destOrd="0" presId="urn:microsoft.com/office/officeart/2005/8/layout/hList6"/>
    <dgm:cxn modelId="{8C8DF6CC-E9D0-4DC6-8E28-29AD19AEDD71}" type="presParOf" srcId="{6408D3F1-0C0E-4F5D-B5D5-053E6D4B4C50}" destId="{ECBD397D-046F-40AA-B079-23418C3C10A6}" srcOrd="1" destOrd="0" presId="urn:microsoft.com/office/officeart/2005/8/layout/hList6"/>
    <dgm:cxn modelId="{5A67838C-3FDD-4568-B498-0D24EDDA12BC}" type="presParOf" srcId="{6408D3F1-0C0E-4F5D-B5D5-053E6D4B4C50}" destId="{00E23834-4C97-4BAD-9028-AA93134EBB29}" srcOrd="2" destOrd="0" presId="urn:microsoft.com/office/officeart/2005/8/layout/hList6"/>
    <dgm:cxn modelId="{C8C78F68-ADC2-47E8-A02A-4F1F004995F1}" type="presParOf" srcId="{6408D3F1-0C0E-4F5D-B5D5-053E6D4B4C50}" destId="{8876FB75-3E41-41EA-914C-4542E25630F3}" srcOrd="3" destOrd="0" presId="urn:microsoft.com/office/officeart/2005/8/layout/hList6"/>
    <dgm:cxn modelId="{EC3BE75C-D926-4C5D-9D29-F01863F1D72F}" type="presParOf" srcId="{6408D3F1-0C0E-4F5D-B5D5-053E6D4B4C50}" destId="{8C93B566-6306-40C5-A3D5-B84E788E517B}" srcOrd="4" destOrd="0" presId="urn:microsoft.com/office/officeart/2005/8/layout/hList6"/>
    <dgm:cxn modelId="{5D92B089-A34A-42B5-BC46-667E47050710}" type="presParOf" srcId="{6408D3F1-0C0E-4F5D-B5D5-053E6D4B4C50}" destId="{B4E8D5E2-E5AE-41CC-80D3-5A0016AFADCC}" srcOrd="5" destOrd="0" presId="urn:microsoft.com/office/officeart/2005/8/layout/hList6"/>
    <dgm:cxn modelId="{5EDBF59F-8808-4BE6-BF1D-B19F9FC833E9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852082" y="973091"/>
          <a:ext cx="4273486" cy="232730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 і ділення на 8</a:t>
          </a:r>
          <a:endParaRPr lang="ru-RU" sz="3200" b="1" kern="1200" dirty="0"/>
        </a:p>
      </dsp:txBody>
      <dsp:txXfrm rot="5400000">
        <a:off x="121009" y="854697"/>
        <a:ext cx="232730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723437" y="935044"/>
          <a:ext cx="4273486" cy="240339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Розв’язу-вання</a:t>
          </a:r>
          <a:r>
            <a:rPr lang="uk-UA" sz="3200" b="1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658481" y="854697"/>
        <a:ext cx="240339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386747" y="745165"/>
          <a:ext cx="4273486" cy="278315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на знаходження периметру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31913" y="854696"/>
        <a:ext cx="278315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905612" y="652234"/>
          <a:ext cx="4273486" cy="296901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Творча робота над задачею на зведення до 1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557847" y="854696"/>
        <a:ext cx="296901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5.png"/><Relationship Id="rId39" Type="http://schemas.openxmlformats.org/officeDocument/2006/relationships/image" Target="../media/image67.png"/><Relationship Id="rId3" Type="http://schemas.openxmlformats.org/officeDocument/2006/relationships/image" Target="../media/image36.png"/><Relationship Id="rId21" Type="http://schemas.openxmlformats.org/officeDocument/2006/relationships/image" Target="../media/image11.png"/><Relationship Id="rId34" Type="http://schemas.openxmlformats.org/officeDocument/2006/relationships/image" Target="../media/image6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4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3.png"/><Relationship Id="rId24" Type="http://schemas.openxmlformats.org/officeDocument/2006/relationships/image" Target="../media/image3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23" Type="http://schemas.openxmlformats.org/officeDocument/2006/relationships/image" Target="../media/image53.png"/><Relationship Id="rId28" Type="http://schemas.openxmlformats.org/officeDocument/2006/relationships/image" Target="../media/image24.png"/><Relationship Id="rId36" Type="http://schemas.openxmlformats.org/officeDocument/2006/relationships/image" Target="../media/image64.png"/><Relationship Id="rId10" Type="http://schemas.openxmlformats.org/officeDocument/2006/relationships/image" Target="../media/image42.png"/><Relationship Id="rId19" Type="http://schemas.openxmlformats.org/officeDocument/2006/relationships/image" Target="../media/image13.png"/><Relationship Id="rId31" Type="http://schemas.openxmlformats.org/officeDocument/2006/relationships/image" Target="../media/image59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2.png"/><Relationship Id="rId27" Type="http://schemas.openxmlformats.org/officeDocument/2006/relationships/image" Target="../media/image56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microsoft.com/office/2007/relationships/hdphoto" Target="../media/hdphoto2.wdp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Таблиця множення і ділення </a:t>
            </a:r>
            <a:r>
              <a:rPr lang="uk-UA" sz="4000" b="1" dirty="0" smtClean="0">
                <a:solidFill>
                  <a:srgbClr val="7030A0"/>
                </a:solidFill>
              </a:rPr>
              <a:t>на 8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583089"/>
            <a:ext cx="10153128" cy="6864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</a:t>
            </a:r>
            <a:r>
              <a:rPr lang="ru-RU" sz="4000" b="1" dirty="0" err="1">
                <a:solidFill>
                  <a:schemeClr val="bg1"/>
                </a:solidFill>
                <a:sym typeface="Symbol" panose="05050102010706020507" pitchFamily="18" charset="2"/>
              </a:rPr>
              <a:t>яжи</a:t>
            </a:r>
            <a:r>
              <a:rPr lang="ru-RU" sz="4000" b="1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задачу </a:t>
            </a:r>
            <a:r>
              <a:rPr lang="ru-RU" sz="4000" b="1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07" y="1331182"/>
            <a:ext cx="5653198" cy="421838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15" y="2061558"/>
            <a:ext cx="1734034" cy="1001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978" y="2820876"/>
            <a:ext cx="1730287" cy="10000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062" y="1701602"/>
            <a:ext cx="1730287" cy="10000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047" y="3641186"/>
            <a:ext cx="1730287" cy="1000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471" y="3940405"/>
            <a:ext cx="1730287" cy="10000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343" y="2641123"/>
            <a:ext cx="1730287" cy="1000063"/>
          </a:xfrm>
          <a:prstGeom prst="rect">
            <a:avLst/>
          </a:prstGeom>
        </p:spPr>
      </p:pic>
      <p:sp>
        <p:nvSpPr>
          <p:cNvPr id="2" name="Округлений прямокутник 1"/>
          <p:cNvSpPr/>
          <p:nvPr/>
        </p:nvSpPr>
        <p:spPr>
          <a:xfrm>
            <a:off x="907455" y="1527574"/>
            <a:ext cx="4564193" cy="17213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На </a:t>
            </a:r>
            <a:r>
              <a:rPr lang="ru-RU" sz="3200" b="1" dirty="0" err="1">
                <a:solidFill>
                  <a:srgbClr val="0070C0"/>
                </a:solidFill>
              </a:rPr>
              <a:t>павутинні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гойдалося</a:t>
            </a:r>
            <a:r>
              <a:rPr lang="ru-RU" sz="3200" b="1" dirty="0">
                <a:solidFill>
                  <a:srgbClr val="0070C0"/>
                </a:solidFill>
              </a:rPr>
              <a:t> 6 </a:t>
            </a:r>
            <a:r>
              <a:rPr lang="ru-RU" sz="3200" b="1" dirty="0" err="1">
                <a:solidFill>
                  <a:srgbClr val="0070C0"/>
                </a:solidFill>
              </a:rPr>
              <a:t>павуків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 err="1">
                <a:solidFill>
                  <a:srgbClr val="0070C0"/>
                </a:solidFill>
              </a:rPr>
              <a:t>Скільки</a:t>
            </a:r>
            <a:r>
              <a:rPr lang="ru-RU" sz="3200" b="1" dirty="0">
                <a:solidFill>
                  <a:srgbClr val="0070C0"/>
                </a:solidFill>
              </a:rPr>
              <a:t> лап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у </a:t>
            </a:r>
            <a:r>
              <a:rPr lang="ru-RU" sz="3200" b="1" dirty="0" err="1">
                <a:solidFill>
                  <a:srgbClr val="0070C0"/>
                </a:solidFill>
              </a:rPr>
              <a:t>цих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павуків</a:t>
            </a:r>
            <a:r>
              <a:rPr lang="ru-RU" sz="3200" b="1" dirty="0">
                <a:solidFill>
                  <a:srgbClr val="0070C0"/>
                </a:solidFill>
              </a:rPr>
              <a:t>?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738" y="3556443"/>
            <a:ext cx="24737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8 · 6 = 48 ( л.)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9463" y="4365898"/>
            <a:ext cx="47525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Відповідь: 48 лап у шести павуків.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№336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9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задачу 337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7775" y="5778847"/>
            <a:ext cx="7071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ліхтариків для 3 таких гірлянд. </a:t>
            </a:r>
            <a:endParaRPr lang="uk-UA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5487" y="2205658"/>
            <a:ext cx="2654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г. – 36 л.</a:t>
            </a:r>
          </a:p>
          <a:p>
            <a:r>
              <a:rPr lang="uk-UA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г. – ? л.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2555" y="3672459"/>
            <a:ext cx="32696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1 гірлянди.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№337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6063288" y="1305442"/>
            <a:ext cx="5438746" cy="2355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Для </a:t>
            </a:r>
            <a:r>
              <a:rPr lang="uk-UA" sz="3200" b="1" dirty="0">
                <a:solidFill>
                  <a:srgbClr val="FF0000"/>
                </a:solidFill>
              </a:rPr>
              <a:t>чотирьох</a:t>
            </a:r>
            <a:r>
              <a:rPr lang="uk-UA" sz="3200" b="1" dirty="0"/>
              <a:t> гірлянд використали </a:t>
            </a:r>
            <a:r>
              <a:rPr lang="uk-UA" sz="3200" b="1" dirty="0">
                <a:solidFill>
                  <a:srgbClr val="FF0000"/>
                </a:solidFill>
              </a:rPr>
              <a:t>36 ліхтариків</a:t>
            </a:r>
            <a:r>
              <a:rPr lang="uk-UA" sz="3200" b="1" dirty="0"/>
              <a:t>. </a:t>
            </a:r>
            <a:r>
              <a:rPr lang="uk-UA" sz="3200" b="1" dirty="0">
                <a:solidFill>
                  <a:srgbClr val="FF0000"/>
                </a:solidFill>
              </a:rPr>
              <a:t>Скільки ліхтариків </a:t>
            </a:r>
            <a:r>
              <a:rPr lang="uk-UA" sz="3200" b="1" dirty="0"/>
              <a:t>потрібно для </a:t>
            </a:r>
            <a:r>
              <a:rPr lang="uk-UA" sz="3200" b="1" dirty="0">
                <a:solidFill>
                  <a:srgbClr val="FF0000"/>
                </a:solidFill>
              </a:rPr>
              <a:t>трьох</a:t>
            </a:r>
            <a:r>
              <a:rPr lang="uk-UA" sz="3200" b="1" dirty="0"/>
              <a:t> таких гірлянд?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50982" y="3647438"/>
            <a:ext cx="1960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4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88299" y="3672459"/>
            <a:ext cx="11074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(л.)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0982" y="4941962"/>
            <a:ext cx="2102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: 4 ∙ 3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47105" y="4303480"/>
            <a:ext cx="18441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9 ∙ 3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91255" y="4290126"/>
            <a:ext cx="14710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(л.)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53529" y="4966366"/>
            <a:ext cx="14137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(л.)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90" y="3721523"/>
            <a:ext cx="3395684" cy="16618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463" y="5516611"/>
            <a:ext cx="2985354" cy="11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9" grpId="0" animBg="1"/>
      <p:bldP spid="35" grpId="0" animBg="1"/>
      <p:bldP spid="36" grpId="0" animBg="1"/>
      <p:bldP spid="37" grpId="0" animBg="1"/>
      <p:bldP spid="40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463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Творча робота над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задачею 337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7775" y="5778847"/>
            <a:ext cx="730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ліхтариків для __ таких гірлянд. </a:t>
            </a:r>
            <a:endParaRPr lang="uk-UA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5487" y="2205658"/>
            <a:ext cx="205652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г. – 36 л.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г. – ? л.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№337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7100143" y="1305442"/>
            <a:ext cx="4401890" cy="1592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Утворіть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нові</a:t>
            </a:r>
            <a:r>
              <a:rPr lang="ru-RU" sz="2800" b="1" dirty="0">
                <a:solidFill>
                  <a:schemeClr val="bg1"/>
                </a:solidFill>
              </a:rPr>
              <a:t> задачі, </a:t>
            </a:r>
            <a:r>
              <a:rPr lang="ru-RU" sz="2800" b="1" dirty="0" err="1">
                <a:solidFill>
                  <a:schemeClr val="bg1"/>
                </a:solidFill>
              </a:rPr>
              <a:t>замінивши</a:t>
            </a:r>
            <a:r>
              <a:rPr lang="ru-RU" sz="2800" b="1" dirty="0">
                <a:solidFill>
                  <a:schemeClr val="bg1"/>
                </a:solidFill>
              </a:rPr>
              <a:t> число 3 в </a:t>
            </a:r>
            <a:r>
              <a:rPr lang="ru-RU" sz="2800" b="1" dirty="0" err="1">
                <a:solidFill>
                  <a:schemeClr val="bg1"/>
                </a:solidFill>
              </a:rPr>
              <a:t>запитанні</a:t>
            </a:r>
            <a:r>
              <a:rPr lang="ru-RU" sz="2800" b="1" dirty="0">
                <a:solidFill>
                  <a:schemeClr val="bg1"/>
                </a:solidFill>
              </a:rPr>
              <a:t> на число </a:t>
            </a:r>
            <a:r>
              <a:rPr lang="ru-RU" sz="2800" b="1" dirty="0" smtClean="0">
                <a:solidFill>
                  <a:schemeClr val="bg1"/>
                </a:solidFill>
              </a:rPr>
              <a:t>5, 6, 7.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7157" y="3305761"/>
            <a:ext cx="2102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: 4 ∙ 5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13450" y="3318594"/>
            <a:ext cx="14137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(л.)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79" y="4403436"/>
            <a:ext cx="3395684" cy="16618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463" y="5516611"/>
            <a:ext cx="2985354" cy="11708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00143" y="2918485"/>
            <a:ext cx="451994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Розв’яжіть</a:t>
            </a:r>
            <a:r>
              <a:rPr lang="ru-RU" sz="2800" b="1" dirty="0"/>
              <a:t> </a:t>
            </a:r>
            <a:r>
              <a:rPr lang="ru-RU" sz="2800" b="1" dirty="0" err="1"/>
              <a:t>утворені</a:t>
            </a:r>
            <a:r>
              <a:rPr lang="ru-RU" sz="2800" b="1" dirty="0"/>
              <a:t> задачі. Як змінюється </a:t>
            </a:r>
            <a:r>
              <a:rPr lang="ru-RU" sz="2800" b="1" dirty="0" err="1"/>
              <a:t>відповідь</a:t>
            </a:r>
            <a:r>
              <a:rPr lang="ru-RU" sz="2800" b="1" dirty="0"/>
              <a:t>? Зробіть </a:t>
            </a:r>
            <a:r>
              <a:rPr lang="ru-RU" sz="2800" b="1" dirty="0" err="1"/>
              <a:t>висновок</a:t>
            </a:r>
            <a:r>
              <a:rPr lang="ru-RU" sz="2800" b="1" dirty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24238" y="2257669"/>
            <a:ext cx="19755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г. – 36 л.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г. – ? л.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19740" y="3933850"/>
            <a:ext cx="2102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: 4 ∙ 6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6033" y="3946683"/>
            <a:ext cx="14137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(л.)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83201" y="3992849"/>
            <a:ext cx="19755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г. – 36 л.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г. – ? л.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60725" y="5070067"/>
            <a:ext cx="2102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: 4 ∙ 7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78052" y="5070067"/>
            <a:ext cx="14137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(л.)</a:t>
            </a:r>
          </a:p>
        </p:txBody>
      </p:sp>
    </p:spTree>
    <p:extLst>
      <p:ext uri="{BB962C8B-B14F-4D97-AF65-F5344CB8AC3E}">
        <p14:creationId xmlns:p14="http://schemas.microsoft.com/office/powerpoint/2010/main" val="71928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37" grpId="0" animBg="1"/>
      <p:bldP spid="44" grpId="0" animBg="1"/>
      <p:bldP spid="39" grpId="0" animBg="1"/>
      <p:bldP spid="45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986688" y="449449"/>
            <a:ext cx="10051101" cy="76389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Розв’яжи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рівняння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87" y="1213340"/>
            <a:ext cx="10278148" cy="548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215852" y="2148112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471" y="2448383"/>
            <a:ext cx="328999" cy="2195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818" y="2680811"/>
            <a:ext cx="919977" cy="11769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96" y="3138840"/>
            <a:ext cx="328999" cy="2195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298" y="2967260"/>
            <a:ext cx="450849" cy="567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18" y="3408647"/>
            <a:ext cx="919977" cy="11769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43" y="3912953"/>
            <a:ext cx="328999" cy="219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79252" y="2318116"/>
            <a:ext cx="454720" cy="5677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611" y="2299270"/>
            <a:ext cx="450849" cy="5671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358" y="4612089"/>
            <a:ext cx="328999" cy="21952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63" y="5330687"/>
            <a:ext cx="328999" cy="219526"/>
          </a:xfrm>
          <a:prstGeom prst="rect">
            <a:avLst/>
          </a:prstGeom>
        </p:spPr>
      </p:pic>
      <p:cxnSp>
        <p:nvCxnSpPr>
          <p:cNvPr id="46" name="Пряма сполучна лінія 45"/>
          <p:cNvCxnSpPr/>
          <p:nvPr/>
        </p:nvCxnSpPr>
        <p:spPr>
          <a:xfrm>
            <a:off x="2010015" y="4161150"/>
            <a:ext cx="22201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63026" y="2146712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953" y="2509032"/>
            <a:ext cx="328999" cy="219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665" y="4436219"/>
            <a:ext cx="456942" cy="56710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0288" y="2995914"/>
            <a:ext cx="450849" cy="5671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7080" y="2673198"/>
            <a:ext cx="919977" cy="117690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996" y="3177621"/>
            <a:ext cx="328999" cy="21952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6788" y="2299356"/>
            <a:ext cx="456942" cy="56710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1795" y="2263047"/>
            <a:ext cx="450849" cy="56710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3493" y="3468213"/>
            <a:ext cx="919977" cy="117690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390" y="3873959"/>
            <a:ext cx="328999" cy="21952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56732" y="2306397"/>
            <a:ext cx="454720" cy="56779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06218" y="4421366"/>
            <a:ext cx="456942" cy="56710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438" y="4632248"/>
            <a:ext cx="328999" cy="21952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953" y="3688384"/>
            <a:ext cx="456942" cy="56710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1769" y="2313681"/>
            <a:ext cx="450849" cy="56710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4335" y="4443487"/>
            <a:ext cx="456942" cy="56710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41524" y="5330168"/>
            <a:ext cx="328999" cy="21952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8949" y="3009266"/>
            <a:ext cx="456942" cy="56710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7654" y="2365727"/>
            <a:ext cx="396016" cy="35977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93611" y="2293762"/>
            <a:ext cx="456942" cy="56710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33329" y="2261175"/>
            <a:ext cx="450849" cy="56710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2582" y="2482368"/>
            <a:ext cx="328999" cy="21952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57603" y="2339466"/>
            <a:ext cx="420547" cy="53472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9810" y="3177621"/>
            <a:ext cx="328999" cy="2195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7241" y="3902100"/>
            <a:ext cx="328999" cy="21952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91146" y="3051493"/>
            <a:ext cx="383167" cy="48719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05978" y="2455409"/>
            <a:ext cx="439856" cy="28899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67635" y="2992960"/>
            <a:ext cx="456942" cy="567108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1883" y="3727779"/>
            <a:ext cx="454720" cy="56779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01646" y="2957866"/>
            <a:ext cx="450849" cy="567108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9494" y="4487303"/>
            <a:ext cx="396016" cy="35977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89255" y="3715609"/>
            <a:ext cx="456942" cy="56710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75997" y="4632248"/>
            <a:ext cx="328999" cy="2195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31827" y="4470533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72934" y="5317058"/>
            <a:ext cx="328999" cy="2195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83783" y="4414959"/>
            <a:ext cx="450849" cy="567108"/>
          </a:xfrm>
          <a:prstGeom prst="rect">
            <a:avLst/>
          </a:prstGeom>
        </p:spPr>
      </p:pic>
      <p:cxnSp>
        <p:nvCxnSpPr>
          <p:cNvPr id="41" name="Пряма сполучна лінія 40"/>
          <p:cNvCxnSpPr/>
          <p:nvPr/>
        </p:nvCxnSpPr>
        <p:spPr>
          <a:xfrm>
            <a:off x="5220730" y="4166315"/>
            <a:ext cx="2185675" cy="3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>
            <a:off x="8694821" y="4153757"/>
            <a:ext cx="3065685" cy="72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05635" y="2157138"/>
            <a:ext cx="357557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-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04009" y="2985708"/>
            <a:ext cx="456942" cy="567108"/>
          </a:xfrm>
          <a:prstGeom prst="rect">
            <a:avLst/>
          </a:prstGeom>
        </p:spPr>
      </p:pic>
      <p:sp>
        <p:nvSpPr>
          <p:cNvPr id="44" name="Прямокутник 43"/>
          <p:cNvSpPr/>
          <p:nvPr/>
        </p:nvSpPr>
        <p:spPr>
          <a:xfrm>
            <a:off x="3563292" y="2843398"/>
            <a:ext cx="357557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dirty="0">
                <a:solidFill>
                  <a:prstClr val="black"/>
                </a:solidFill>
              </a:rPr>
              <a:t>-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9597" y="3015492"/>
            <a:ext cx="450849" cy="56710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11895" y="2999101"/>
            <a:ext cx="456942" cy="56710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63620" y="3727778"/>
            <a:ext cx="454743" cy="56533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41790" y="4444828"/>
            <a:ext cx="454720" cy="56779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976" y="4146564"/>
            <a:ext cx="840773" cy="117690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81647" y="4456670"/>
            <a:ext cx="456942" cy="56710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88998" y="4451462"/>
            <a:ext cx="450849" cy="56710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6767" y="4438297"/>
            <a:ext cx="450849" cy="56710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02085" y="4456670"/>
            <a:ext cx="456942" cy="567108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13944" y="5149804"/>
            <a:ext cx="450849" cy="567108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102283" y="5140673"/>
            <a:ext cx="450849" cy="567108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600945" y="5137773"/>
            <a:ext cx="456942" cy="56710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75552" y="5157068"/>
            <a:ext cx="456942" cy="56710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546430" y="3047175"/>
            <a:ext cx="420386" cy="53052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860512" y="3727778"/>
            <a:ext cx="420386" cy="53052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20226" y="2339465"/>
            <a:ext cx="420386" cy="530521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89611" y="2705959"/>
            <a:ext cx="846865" cy="1183001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37149" y="4438297"/>
            <a:ext cx="450849" cy="567108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47352" y="4459441"/>
            <a:ext cx="450849" cy="56710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28251" y="4626425"/>
            <a:ext cx="439856" cy="28899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61527" y="4441397"/>
            <a:ext cx="420386" cy="530521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023667" y="4449006"/>
            <a:ext cx="420386" cy="530521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914294" y="5181245"/>
            <a:ext cx="420386" cy="530521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802046" y="5207427"/>
            <a:ext cx="420386" cy="530521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7034" y="5134958"/>
            <a:ext cx="456942" cy="567108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565" y="5143268"/>
            <a:ext cx="456942" cy="567108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9386238" y="2241878"/>
            <a:ext cx="426442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234632" y="2322602"/>
            <a:ext cx="420386" cy="530521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702326" y="3154620"/>
            <a:ext cx="438664" cy="286603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166481" y="3017393"/>
            <a:ext cx="420386" cy="530521"/>
          </a:xfrm>
          <a:prstGeom prst="rect">
            <a:avLst/>
          </a:prstGeom>
        </p:spPr>
      </p:pic>
      <p:sp>
        <p:nvSpPr>
          <p:cNvPr id="136" name="Прямокутник 135"/>
          <p:cNvSpPr/>
          <p:nvPr/>
        </p:nvSpPr>
        <p:spPr>
          <a:xfrm>
            <a:off x="9338420" y="2947631"/>
            <a:ext cx="4152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кутник 136"/>
          <p:cNvSpPr/>
          <p:nvPr/>
        </p:nvSpPr>
        <p:spPr>
          <a:xfrm>
            <a:off x="9352521" y="3660212"/>
            <a:ext cx="4152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504524" y="3744935"/>
            <a:ext cx="420386" cy="530521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1719" y="4438296"/>
            <a:ext cx="456942" cy="567108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781546" y="4471419"/>
            <a:ext cx="420386" cy="530521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120575" y="5183577"/>
            <a:ext cx="420386" cy="530521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86238" y="5161561"/>
            <a:ext cx="420386" cy="530521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539104" y="4471419"/>
            <a:ext cx="420386" cy="530521"/>
          </a:xfrm>
          <a:prstGeom prst="rect">
            <a:avLst/>
          </a:prstGeom>
        </p:spPr>
      </p:pic>
      <p:sp>
        <p:nvSpPr>
          <p:cNvPr id="10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№338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0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763439" y="477466"/>
            <a:ext cx="1053449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Геометрична</a:t>
            </a:r>
            <a:r>
              <a:rPr lang="ru-RU" sz="4000" b="1" dirty="0" smtClean="0">
                <a:solidFill>
                  <a:schemeClr val="bg1"/>
                </a:solidFill>
              </a:rPr>
              <a:t> задача 339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668095" y="1311134"/>
            <a:ext cx="4755974" cy="28103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прямокутнику</a:t>
            </a:r>
            <a:r>
              <a:rPr lang="ru-RU" sz="2800" b="1" dirty="0"/>
              <a:t> ABCD сторона </a:t>
            </a:r>
            <a:r>
              <a:rPr lang="ru-RU" sz="2800" b="1" dirty="0">
                <a:solidFill>
                  <a:srgbClr val="FFFF00"/>
                </a:solidFill>
              </a:rPr>
              <a:t>AB </a:t>
            </a:r>
            <a:r>
              <a:rPr lang="ru-RU" sz="2800" b="1" dirty="0" err="1" smtClean="0">
                <a:solidFill>
                  <a:srgbClr val="FFFF00"/>
                </a:solidFill>
              </a:rPr>
              <a:t>дорівнює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8 </a:t>
            </a:r>
            <a:r>
              <a:rPr lang="ru-RU" sz="2800" b="1" dirty="0">
                <a:solidFill>
                  <a:srgbClr val="FFFF00"/>
                </a:solidFill>
              </a:rPr>
              <a:t>см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/>
              <a:t>сторона </a:t>
            </a:r>
            <a:r>
              <a:rPr lang="ru-RU" sz="2800" b="1" dirty="0">
                <a:solidFill>
                  <a:srgbClr val="FFFF00"/>
                </a:solidFill>
              </a:rPr>
              <a:t>BC — </a:t>
            </a:r>
            <a:r>
              <a:rPr lang="ru-RU" sz="2800" b="1" dirty="0" err="1">
                <a:solidFill>
                  <a:srgbClr val="FFFF00"/>
                </a:solidFill>
              </a:rPr>
              <a:t>удвічі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коротша</a:t>
            </a:r>
            <a:r>
              <a:rPr lang="ru-RU" sz="2800" b="1" dirty="0"/>
              <a:t>. </a:t>
            </a:r>
            <a:r>
              <a:rPr lang="ru-RU" sz="2800" b="1" dirty="0" err="1"/>
              <a:t>Побудуй</a:t>
            </a:r>
            <a:endParaRPr lang="ru-RU" sz="2800" b="1" dirty="0"/>
          </a:p>
          <a:p>
            <a:pPr algn="ctr"/>
            <a:r>
              <a:rPr lang="ru-RU" sz="2800" b="1" dirty="0" err="1"/>
              <a:t>прямокутник</a:t>
            </a:r>
            <a:r>
              <a:rPr lang="ru-RU" sz="2800" b="1" dirty="0"/>
              <a:t> ABCD й </a:t>
            </a:r>
            <a:r>
              <a:rPr lang="ru-RU" sz="2800" b="1" dirty="0">
                <a:solidFill>
                  <a:srgbClr val="FFFF00"/>
                </a:solidFill>
              </a:rPr>
              <a:t>обчисли його </a:t>
            </a:r>
            <a:r>
              <a:rPr lang="ru-RU" sz="2800" b="1" dirty="0" smtClean="0">
                <a:solidFill>
                  <a:srgbClr val="FFFF00"/>
                </a:solidFill>
              </a:rPr>
              <a:t>периметр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1109493" y="3037414"/>
            <a:ext cx="4458537" cy="1597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644301" y="2590097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7938" y="271424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5952" y="4128626"/>
            <a:ext cx="43124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С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556455" y="4121526"/>
            <a:ext cx="41396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5656" y="2494404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8 </a:t>
            </a:r>
            <a:r>
              <a:rPr lang="uk-UA" sz="3200" b="1" dirty="0">
                <a:solidFill>
                  <a:srgbClr val="7030A0"/>
                </a:solidFill>
              </a:rPr>
              <a:t>см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8030" y="3543851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4 см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№339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439" y="1341562"/>
            <a:ext cx="72008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Р =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010" y="1985503"/>
            <a:ext cx="357338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 (см) – ширина ВС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439" y="2000383"/>
            <a:ext cx="165618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1) 8 : 2 =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519" y="1341562"/>
            <a:ext cx="205222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а ∙ 2 + в ∙ 2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3519" y="4775107"/>
            <a:ext cx="230425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8 ∙ 2 + 4 ∙ 2 =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086" y="4768006"/>
            <a:ext cx="72008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Р =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7113" y="4791428"/>
            <a:ext cx="1517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24 (см) 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8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6" grpId="0" animBg="1"/>
      <p:bldP spid="17" grpId="0" animBg="1"/>
      <p:bldP spid="18" grpId="0" animBg="1"/>
      <p:bldP spid="19" grpId="0" animBg="1"/>
      <p:bldP spid="22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58 рівняння № 340;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задача </a:t>
            </a:r>
            <a:r>
              <a:rPr lang="uk-UA" sz="3600" b="1" dirty="0" smtClean="0">
                <a:solidFill>
                  <a:schemeClr val="bg1"/>
                </a:solidFill>
              </a:rPr>
              <a:t>№ 341</a:t>
            </a:r>
          </a:p>
        </p:txBody>
      </p:sp>
      <p:pic>
        <p:nvPicPr>
          <p:cNvPr id="2" name="Picture 2" descr="D:\3 клас\03 МАТЕМ\1 Листопад\3 Табличне множення і ділення 7_9\№041 - Таблиця множення і ділення числа 8\2025-10-27_122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1" y="2930359"/>
            <a:ext cx="8698644" cy="21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Яка перша дія в задачах на зведення до одиниці?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59" y="2864437"/>
            <a:ext cx="5421405" cy="1220718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Закінчи речення </a:t>
            </a:r>
          </a:p>
          <a:p>
            <a:pPr lvl="0" algn="ctr"/>
            <a:r>
              <a:rPr lang="uk-UA" sz="3200" b="1" dirty="0" smtClean="0"/>
              <a:t>«Периметр – це…»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377" y="547179"/>
            <a:ext cx="9943067" cy="72024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540536" y="2047381"/>
            <a:ext cx="2291118" cy="24271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491185" y="2014255"/>
            <a:ext cx="2291118" cy="25830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79" y="2046233"/>
            <a:ext cx="2164570" cy="2519896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3000" y="4711773"/>
            <a:ext cx="2675853" cy="1532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0336" y="4711773"/>
            <a:ext cx="291984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09178" y="4566129"/>
            <a:ext cx="2834922" cy="15326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1472" y="1363091"/>
            <a:ext cx="10192628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Отже</a:t>
            </a:r>
            <a:r>
              <a:rPr lang="ru-RU" sz="2800" b="1" dirty="0" smtClean="0">
                <a:solidFill>
                  <a:srgbClr val="7030A0"/>
                </a:solidFill>
              </a:rPr>
              <a:t>, урок </a:t>
            </a:r>
            <a:r>
              <a:rPr lang="ru-RU" sz="2800" b="1" dirty="0" err="1" smtClean="0">
                <a:solidFill>
                  <a:srgbClr val="7030A0"/>
                </a:solidFill>
              </a:rPr>
              <a:t>закінчено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Оціни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свою роботу на </a:t>
            </a:r>
            <a:r>
              <a:rPr lang="ru-RU" sz="2800" b="1" dirty="0" smtClean="0">
                <a:solidFill>
                  <a:srgbClr val="7030A0"/>
                </a:solidFill>
              </a:rPr>
              <a:t>уроці ромашкою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D:\Картинки Мудрість дня\photo_2025-06-18_17-56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7" y="2746716"/>
            <a:ext cx="2672940" cy="30961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6-19_10-46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740767"/>
            <a:ext cx="2592288" cy="31021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06-30_12-47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09" y="2709714"/>
            <a:ext cx="2713958" cy="30892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1051470" y="1269553"/>
            <a:ext cx="10053817" cy="136815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Розглянь зображення. Що їх об’єднує? Яке почуття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передають</a:t>
            </a:r>
            <a:r>
              <a:rPr lang="ru-RU" sz="2800" b="1" dirty="0" smtClean="0">
                <a:solidFill>
                  <a:srgbClr val="7030A0"/>
                </a:solidFill>
              </a:rPr>
              <a:t> символом «</a:t>
            </a:r>
            <a:r>
              <a:rPr lang="ru-RU" sz="2800" b="1" dirty="0" err="1" smtClean="0">
                <a:solidFill>
                  <a:srgbClr val="7030A0"/>
                </a:solidFill>
              </a:rPr>
              <a:t>серце</a:t>
            </a:r>
            <a:r>
              <a:rPr lang="ru-RU" sz="2800" b="1" dirty="0" smtClean="0">
                <a:solidFill>
                  <a:srgbClr val="7030A0"/>
                </a:solidFill>
              </a:rPr>
              <a:t>»? </a:t>
            </a:r>
            <a:r>
              <a:rPr lang="ru-RU" sz="2800" b="1" dirty="0">
                <a:solidFill>
                  <a:srgbClr val="7030A0"/>
                </a:solidFill>
              </a:rPr>
              <a:t>Коли ми </a:t>
            </a:r>
            <a:r>
              <a:rPr lang="ru-RU" sz="2800" b="1" dirty="0" err="1">
                <a:solidFill>
                  <a:srgbClr val="7030A0"/>
                </a:solidFill>
              </a:rPr>
              <a:t>бачимо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серце</a:t>
            </a:r>
            <a:r>
              <a:rPr lang="ru-RU" sz="2800" b="1" dirty="0">
                <a:solidFill>
                  <a:srgbClr val="7030A0"/>
                </a:solidFill>
              </a:rPr>
              <a:t> – </a:t>
            </a:r>
            <a:r>
              <a:rPr lang="ru-RU" sz="2800" b="1" dirty="0" err="1">
                <a:solidFill>
                  <a:srgbClr val="7030A0"/>
                </a:solidFill>
              </a:rPr>
              <a:t>щось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всередині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теплішає</a:t>
            </a:r>
            <a:r>
              <a:rPr lang="ru-RU" sz="2800" b="1" dirty="0">
                <a:solidFill>
                  <a:srgbClr val="7030A0"/>
                </a:solidFill>
              </a:rPr>
              <a:t>. І наше </a:t>
            </a:r>
            <a:r>
              <a:rPr lang="ru-RU" sz="2800" b="1" dirty="0" err="1">
                <a:solidFill>
                  <a:srgbClr val="7030A0"/>
                </a:solidFill>
              </a:rPr>
              <a:t>власне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серце</a:t>
            </a:r>
            <a:r>
              <a:rPr lang="ru-RU" sz="2800" b="1" dirty="0">
                <a:solidFill>
                  <a:srgbClr val="7030A0"/>
                </a:solidFill>
              </a:rPr>
              <a:t> стає </a:t>
            </a:r>
            <a:r>
              <a:rPr lang="ru-RU" sz="2800" b="1" dirty="0" err="1">
                <a:solidFill>
                  <a:srgbClr val="7030A0"/>
                </a:solidFill>
              </a:rPr>
              <a:t>більш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відчутним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034" name="Picture 10" descr="D:\Картинки Мудрість дня\photo_2025-06-23_18-01-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2740767"/>
            <a:ext cx="2499859" cy="30581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/>
          <p:nvPr/>
        </p:nvSpPr>
        <p:spPr>
          <a:xfrm>
            <a:off x="2498457" y="5917308"/>
            <a:ext cx="7337990" cy="60850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Яка </a:t>
            </a:r>
            <a:r>
              <a:rPr lang="ru-RU" sz="2800" b="1" dirty="0" smtClean="0">
                <a:solidFill>
                  <a:srgbClr val="7030A0"/>
                </a:solidFill>
              </a:rPr>
              <a:t>картинка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притягує</a:t>
            </a:r>
            <a:r>
              <a:rPr lang="ru-RU" sz="2800" b="1" dirty="0" smtClean="0">
                <a:solidFill>
                  <a:srgbClr val="7030A0"/>
                </a:solidFill>
              </a:rPr>
              <a:t> тебе зараз? Чому?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11524038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144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58088" y="3989591"/>
            <a:ext cx="35283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344" y="549474"/>
            <a:ext cx="10441160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вираз і поясни розв’язання кожної задачі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3719" y="1869425"/>
            <a:ext cx="369377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7308" y="2077673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 ?см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29225" y="2077673"/>
            <a:ext cx="379409" cy="770335"/>
            <a:chOff x="6204741" y="3069117"/>
            <a:chExt cx="669139" cy="1047747"/>
          </a:xfrm>
        </p:grpSpPr>
        <p:sp>
          <p:nvSpPr>
            <p:cNvPr id="11" name="Полилиния 10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442579" y="1860100"/>
            <a:ext cx="37489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298562" y="4109377"/>
            <a:ext cx="288032" cy="83764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92231" y="4296769"/>
            <a:ext cx="113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?см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06784" y="2027419"/>
            <a:ext cx="1275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 ?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153048" y="2021378"/>
            <a:ext cx="327987" cy="758779"/>
            <a:chOff x="6204741" y="3069117"/>
            <a:chExt cx="669139" cy="1047747"/>
          </a:xfrm>
        </p:grpSpPr>
        <p:sp>
          <p:nvSpPr>
            <p:cNvPr id="19" name="Полилиния 18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95653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+ 3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50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: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3888" y="5328728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12 - 3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1671" y="1242004"/>
            <a:ext cx="427085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Різницеве порівняння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897" y="1299484"/>
            <a:ext cx="360491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Кратне порівняння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287" y="3357786"/>
            <a:ext cx="36141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Знаходження суми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1527E-7 -3.7037E-6 L -0.43929 -0.31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5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533E-6 1.48148E-6 L 0.25235 -0.303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53946"/>
            <a:ext cx="3456385" cy="9316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Вставте знак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b="-349"/>
          <a:stretch/>
        </p:blipFill>
        <p:spPr>
          <a:xfrm>
            <a:off x="4795887" y="324000"/>
            <a:ext cx="6866056" cy="6433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8664" y="125367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9607" y="1726693"/>
            <a:ext cx="32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∙</a:t>
            </a:r>
            <a:endParaRPr lang="uk-UA" sz="4400" dirty="0">
              <a:solidFill>
                <a:srgbClr val="FF00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3" y="1607353"/>
            <a:ext cx="3605815" cy="46504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63690" y="585054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5307" y="2275939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–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9180" y="3780441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: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2134" y="4364062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–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7064" y="5362480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–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7161" y="4888540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–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2955" y="2755983"/>
            <a:ext cx="32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∙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5259" y="3285778"/>
            <a:ext cx="32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∙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1927" y="1726692"/>
            <a:ext cx="739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/: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63690" y="3285777"/>
            <a:ext cx="739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/:</a:t>
            </a:r>
            <a:endParaRPr lang="uk-U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19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Усне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обчислення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2391750" y="367539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№333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3187302" y="299728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63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850880" y="372407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5407311" y="296781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21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6105064" y="369861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8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6812111" y="292466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35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4579863" y="296065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</a:t>
            </a:r>
            <a:endParaRPr lang="uk-UA" sz="40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7604199" y="369937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</a:t>
            </a:r>
            <a:endParaRPr lang="uk-UA" sz="4000" b="1" dirty="0"/>
          </a:p>
        </p:txBody>
      </p:sp>
      <p:sp>
        <p:nvSpPr>
          <p:cNvPr id="25" name="Прямоугольник 4"/>
          <p:cNvSpPr/>
          <p:nvPr/>
        </p:nvSpPr>
        <p:spPr>
          <a:xfrm>
            <a:off x="2411780" y="1315226"/>
            <a:ext cx="6984776" cy="84480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Кожне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непарне</a:t>
            </a:r>
            <a:r>
              <a:rPr lang="ru-RU" sz="2800" b="1" dirty="0">
                <a:solidFill>
                  <a:srgbClr val="7030A0"/>
                </a:solidFill>
              </a:rPr>
              <a:t> число </a:t>
            </a:r>
            <a:r>
              <a:rPr lang="ru-RU" sz="2800" b="1" dirty="0" err="1">
                <a:solidFill>
                  <a:srgbClr val="7030A0"/>
                </a:solidFill>
              </a:rPr>
              <a:t>збільш</a:t>
            </a:r>
            <a:r>
              <a:rPr lang="ru-RU" sz="2800" b="1" dirty="0">
                <a:solidFill>
                  <a:srgbClr val="7030A0"/>
                </a:solidFill>
              </a:rPr>
              <a:t> у 7 </a:t>
            </a:r>
            <a:r>
              <a:rPr lang="ru-RU" sz="2800" b="1" dirty="0" err="1">
                <a:solidFill>
                  <a:srgbClr val="7030A0"/>
                </a:solidFill>
              </a:rPr>
              <a:t>разів</a:t>
            </a:r>
            <a:r>
              <a:rPr lang="ru-RU" sz="2800" b="1" dirty="0">
                <a:solidFill>
                  <a:srgbClr val="7030A0"/>
                </a:solidFill>
              </a:rPr>
              <a:t>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кожне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парне число </a:t>
            </a:r>
            <a:r>
              <a:rPr lang="ru-RU" sz="2800" b="1" dirty="0" err="1">
                <a:solidFill>
                  <a:srgbClr val="7030A0"/>
                </a:solidFill>
              </a:rPr>
              <a:t>зменш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удвічі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2411780" y="2185740"/>
            <a:ext cx="698477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6, </a:t>
            </a:r>
            <a:r>
              <a:rPr lang="ru-RU" sz="4000" b="1" dirty="0" smtClean="0"/>
              <a:t> 9,  </a:t>
            </a:r>
            <a:r>
              <a:rPr lang="ru-RU" sz="4000" b="1" dirty="0"/>
              <a:t>12, </a:t>
            </a:r>
            <a:r>
              <a:rPr lang="ru-RU" sz="4000" b="1" dirty="0" smtClean="0"/>
              <a:t> 1</a:t>
            </a:r>
            <a:r>
              <a:rPr lang="ru-RU" sz="4000" b="1" dirty="0"/>
              <a:t>, </a:t>
            </a:r>
            <a:r>
              <a:rPr lang="ru-RU" sz="4000" b="1" dirty="0" smtClean="0"/>
              <a:t> 3</a:t>
            </a:r>
            <a:r>
              <a:rPr lang="ru-RU" sz="4000" b="1" dirty="0"/>
              <a:t>, </a:t>
            </a:r>
            <a:r>
              <a:rPr lang="ru-RU" sz="4000" b="1" dirty="0" smtClean="0"/>
              <a:t> 16</a:t>
            </a:r>
            <a:r>
              <a:rPr lang="ru-RU" sz="4000" b="1" dirty="0"/>
              <a:t>, </a:t>
            </a:r>
            <a:r>
              <a:rPr lang="ru-RU" sz="4000" b="1" dirty="0" smtClean="0"/>
              <a:t> 5</a:t>
            </a:r>
            <a:r>
              <a:rPr lang="ru-RU" sz="4000" b="1" dirty="0"/>
              <a:t>, </a:t>
            </a:r>
            <a:r>
              <a:rPr lang="ru-RU" sz="4000" b="1" dirty="0" smtClean="0"/>
              <a:t> 10</a:t>
            </a:r>
            <a:r>
              <a:rPr lang="ru-RU" sz="4000" b="1" dirty="0"/>
              <a:t>, </a:t>
            </a:r>
            <a:r>
              <a:rPr lang="ru-RU" sz="4000" b="1" dirty="0" smtClean="0"/>
              <a:t> 7</a:t>
            </a:r>
            <a:r>
              <a:rPr lang="ru-RU" sz="4000" b="1" dirty="0"/>
              <a:t>.</a:t>
            </a:r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8450510" y="296428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49</a:t>
            </a:r>
            <a:endParaRPr lang="uk-UA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9214" y="4077866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2311" y="3255075"/>
            <a:ext cx="3278537" cy="33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Усне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обчислення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483519" y="270971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16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№334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3199041" y="270971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24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4839817" y="270971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32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8252271" y="270971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48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9908455" y="270971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56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763439" y="4624153"/>
            <a:ext cx="8411239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8 ∙ </a:t>
            </a:r>
            <a:r>
              <a:rPr lang="ru-RU" sz="4000" b="1" dirty="0">
                <a:solidFill>
                  <a:srgbClr val="FFFF00"/>
                </a:solidFill>
              </a:rPr>
              <a:t>8</a:t>
            </a:r>
            <a:r>
              <a:rPr lang="ru-RU" sz="4000" b="1" dirty="0"/>
              <a:t> = 8 ∙ </a:t>
            </a:r>
            <a:r>
              <a:rPr lang="ru-RU" sz="4000" b="1" dirty="0">
                <a:solidFill>
                  <a:srgbClr val="FFFF00"/>
                </a:solidFill>
              </a:rPr>
              <a:t>7 + 8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             </a:t>
            </a:r>
            <a:r>
              <a:rPr lang="ru-RU" sz="4000" b="1" dirty="0" smtClean="0"/>
              <a:t>8 </a:t>
            </a:r>
            <a:r>
              <a:rPr lang="ru-RU" sz="4000" b="1" dirty="0"/>
              <a:t>∙ </a:t>
            </a:r>
            <a:r>
              <a:rPr lang="ru-RU" sz="4000" b="1" dirty="0">
                <a:solidFill>
                  <a:srgbClr val="FFFF00"/>
                </a:solidFill>
              </a:rPr>
              <a:t>9</a:t>
            </a:r>
            <a:r>
              <a:rPr lang="ru-RU" sz="4000" b="1" dirty="0"/>
              <a:t> = </a:t>
            </a:r>
            <a:r>
              <a:rPr lang="ru-RU" sz="4000" b="1" dirty="0">
                <a:solidFill>
                  <a:srgbClr val="FFFF00"/>
                </a:solidFill>
              </a:rPr>
              <a:t>8 ∙ 8 + 8</a:t>
            </a:r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6587320" y="2709715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40</a:t>
            </a:r>
            <a:endParaRPr lang="uk-UA" sz="4000" b="1" dirty="0"/>
          </a:p>
        </p:txBody>
      </p:sp>
      <p:sp>
        <p:nvSpPr>
          <p:cNvPr id="25" name="Прямоугольник 4"/>
          <p:cNvSpPr/>
          <p:nvPr/>
        </p:nvSpPr>
        <p:spPr>
          <a:xfrm>
            <a:off x="1005020" y="1315226"/>
            <a:ext cx="10225136" cy="5303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1) Обчисли, </a:t>
            </a:r>
            <a:r>
              <a:rPr lang="ru-RU" sz="28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переставним</a:t>
            </a:r>
            <a:r>
              <a:rPr lang="ru-RU" sz="2800" b="1" dirty="0">
                <a:solidFill>
                  <a:srgbClr val="7030A0"/>
                </a:solidFill>
              </a:rPr>
              <a:t> законом </a:t>
            </a:r>
            <a:r>
              <a:rPr lang="ru-RU" sz="2800" b="1" dirty="0" err="1">
                <a:solidFill>
                  <a:srgbClr val="7030A0"/>
                </a:solidFill>
              </a:rPr>
              <a:t>множення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1087475" y="1917626"/>
            <a:ext cx="1004511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8 ∙ </a:t>
            </a:r>
            <a:r>
              <a:rPr lang="ru-RU" sz="4000" b="1" dirty="0" smtClean="0"/>
              <a:t>2       8 </a:t>
            </a:r>
            <a:r>
              <a:rPr lang="ru-RU" sz="4000" b="1" dirty="0"/>
              <a:t>∙ </a:t>
            </a:r>
            <a:r>
              <a:rPr lang="ru-RU" sz="4000" b="1" dirty="0" smtClean="0"/>
              <a:t>3       8 </a:t>
            </a:r>
            <a:r>
              <a:rPr lang="ru-RU" sz="4000" b="1" dirty="0"/>
              <a:t>∙ </a:t>
            </a:r>
            <a:r>
              <a:rPr lang="ru-RU" sz="4000" b="1" dirty="0" smtClean="0"/>
              <a:t>4       8 </a:t>
            </a:r>
            <a:r>
              <a:rPr lang="ru-RU" sz="4000" b="1" dirty="0"/>
              <a:t>∙ 5 </a:t>
            </a:r>
            <a:r>
              <a:rPr lang="ru-RU" sz="4000" b="1" dirty="0" smtClean="0"/>
              <a:t>      8 </a:t>
            </a:r>
            <a:r>
              <a:rPr lang="ru-RU" sz="4000" b="1" dirty="0"/>
              <a:t>∙ 6 </a:t>
            </a:r>
            <a:r>
              <a:rPr lang="ru-RU" sz="4000" b="1" dirty="0" smtClean="0"/>
              <a:t>      8 </a:t>
            </a:r>
            <a:r>
              <a:rPr lang="ru-RU" sz="4000" b="1" dirty="0"/>
              <a:t>∙ 7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4359" y="3427264"/>
            <a:ext cx="3009385" cy="3101362"/>
          </a:xfrm>
          <a:prstGeom prst="rect">
            <a:avLst/>
          </a:prstGeom>
        </p:spPr>
      </p:pic>
      <p:sp>
        <p:nvSpPr>
          <p:cNvPr id="22" name="Прямоугольник 4"/>
          <p:cNvSpPr/>
          <p:nvPr/>
        </p:nvSpPr>
        <p:spPr>
          <a:xfrm>
            <a:off x="763439" y="3633322"/>
            <a:ext cx="8411239" cy="84750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2) Знайди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використавши</a:t>
            </a:r>
            <a:r>
              <a:rPr lang="ru-RU" sz="2800" b="1" dirty="0">
                <a:solidFill>
                  <a:srgbClr val="7030A0"/>
                </a:solidFill>
              </a:rPr>
              <a:t> щоразу </a:t>
            </a:r>
            <a:r>
              <a:rPr lang="ru-RU" sz="2800" b="1" dirty="0" err="1">
                <a:solidFill>
                  <a:srgbClr val="7030A0"/>
                </a:solidFill>
              </a:rPr>
              <a:t>відповідь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попереднього</a:t>
            </a:r>
            <a:r>
              <a:rPr lang="ru-RU" sz="2800" b="1" dirty="0">
                <a:solidFill>
                  <a:srgbClr val="7030A0"/>
                </a:solidFill>
              </a:rPr>
              <a:t> завдання. Запам’ятай </a:t>
            </a:r>
            <a:r>
              <a:rPr lang="ru-RU" sz="2800" b="1" dirty="0" err="1">
                <a:solidFill>
                  <a:srgbClr val="7030A0"/>
                </a:solidFill>
              </a:rPr>
              <a:t>результати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256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1750" y="-67692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71750" y="1197546"/>
            <a:ext cx="503255" cy="628396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689845" y="1641154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83839" y="2780255"/>
            <a:ext cx="786676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8   16   24   32   40   48   56   64   72   80</a:t>
            </a:r>
            <a:endParaRPr lang="ru-RU" sz="36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5276" y="3573810"/>
            <a:ext cx="788533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Знайдіть </a:t>
            </a:r>
            <a:r>
              <a:rPr lang="uk-UA" sz="3200" b="1" dirty="0" err="1" smtClean="0"/>
              <a:t>закономірніть</a:t>
            </a:r>
            <a:r>
              <a:rPr lang="uk-UA" sz="3200" b="1" dirty="0" smtClean="0"/>
              <a:t> між числами. </a:t>
            </a:r>
            <a:endParaRPr lang="uk-UA" sz="3200" b="1" dirty="0" smtClean="0"/>
          </a:p>
          <a:p>
            <a:r>
              <a:rPr lang="uk-UA" sz="3200" b="1" dirty="0"/>
              <a:t>Запишіть ряд чисел з пам’яті. </a:t>
            </a:r>
            <a:endParaRPr lang="uk-UA" sz="3200" b="1" dirty="0" smtClean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104000" y="1332000"/>
            <a:ext cx="2988000" cy="792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29084" y="4725938"/>
            <a:ext cx="90551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Назвіть </a:t>
            </a:r>
            <a:r>
              <a:rPr lang="uk-UA" sz="3200" b="1" dirty="0" smtClean="0"/>
              <a:t>непарні числа серед них. </a:t>
            </a:r>
          </a:p>
          <a:p>
            <a:r>
              <a:rPr lang="uk-UA" sz="3200" b="1" dirty="0" smtClean="0"/>
              <a:t>Назвіть число, сума цифр якого дорівнює 10, 5, 9</a:t>
            </a:r>
            <a:r>
              <a:rPr lang="uk-UA" sz="3200" b="1" dirty="0" smtClean="0"/>
              <a:t>.</a:t>
            </a:r>
            <a:endParaRPr lang="uk-U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4"/>
            <a:ext cx="10225136" cy="10662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Склади </a:t>
            </a:r>
            <a:r>
              <a:rPr lang="ru-RU" sz="3200" b="1" dirty="0" err="1"/>
              <a:t>добутки</a:t>
            </a:r>
            <a:r>
              <a:rPr lang="ru-RU" sz="3200" b="1" dirty="0"/>
              <a:t> із </a:t>
            </a:r>
            <a:r>
              <a:rPr lang="ru-RU" sz="3200" b="1" dirty="0" err="1"/>
              <a:t>множником</a:t>
            </a:r>
            <a:r>
              <a:rPr lang="ru-RU" sz="3200" b="1" dirty="0"/>
              <a:t> </a:t>
            </a:r>
            <a:r>
              <a:rPr lang="ru-RU" sz="3200" b="1" dirty="0" smtClean="0"/>
              <a:t>8 </a:t>
            </a:r>
            <a:r>
              <a:rPr lang="ru-RU" sz="3200" b="1" dirty="0"/>
              <a:t>і </a:t>
            </a:r>
            <a:r>
              <a:rPr lang="ru-RU" sz="3200" b="1" dirty="0" err="1"/>
              <a:t>частки</a:t>
            </a:r>
            <a:r>
              <a:rPr lang="ru-RU" sz="3200" b="1" dirty="0"/>
              <a:t> з </a:t>
            </a:r>
            <a:r>
              <a:rPr lang="ru-RU" sz="3200" b="1" dirty="0" err="1" smtClean="0"/>
              <a:t>дільником</a:t>
            </a:r>
            <a:r>
              <a:rPr lang="ru-RU" sz="3200" b="1" dirty="0" smtClean="0"/>
              <a:t> 8,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схемою. 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№335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407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1484" y="4247485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72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72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5647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47225" y="4258087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48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48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5887" y="4224840"/>
            <a:ext cx="22172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45 </a:t>
            </a:r>
            <a:r>
              <a:rPr lang="ru-RU" sz="3600" b="1" dirty="0"/>
              <a:t>– </a:t>
            </a:r>
            <a:r>
              <a:rPr lang="ru-RU" sz="3600" b="1" dirty="0" smtClean="0"/>
              <a:t>8 </a:t>
            </a:r>
            <a:r>
              <a:rPr lang="ru-RU" sz="3600" b="1" dirty="0"/>
              <a:t>∙ 5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 smtClean="0">
                <a:solidFill>
                  <a:schemeClr val="bg1"/>
                </a:solidFill>
              </a:rPr>
              <a:t>+ </a:t>
            </a:r>
            <a:r>
              <a:rPr lang="uk-UA" sz="3600" b="1" dirty="0" smtClean="0">
                <a:solidFill>
                  <a:schemeClr val="bg1"/>
                </a:solidFill>
              </a:rPr>
              <a:t>58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3161" y="4230085"/>
            <a:ext cx="576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2231" y="4250049"/>
            <a:ext cx="315655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8 </a:t>
            </a:r>
            <a:r>
              <a:rPr lang="ru-RU" sz="3600" b="1" dirty="0"/>
              <a:t>∙ </a:t>
            </a:r>
            <a:r>
              <a:rPr lang="ru-RU" sz="3600" b="1" dirty="0" smtClean="0"/>
              <a:t>8 </a:t>
            </a:r>
            <a:r>
              <a:rPr lang="ru-RU" sz="3600" b="1" dirty="0"/>
              <a:t>+ </a:t>
            </a:r>
            <a:r>
              <a:rPr lang="ru-RU" sz="3600" b="1" dirty="0" smtClean="0"/>
              <a:t>4 </a:t>
            </a:r>
            <a:r>
              <a:rPr lang="ru-RU" sz="3600" b="1" dirty="0"/>
              <a:t>∙ </a:t>
            </a:r>
            <a:r>
              <a:rPr lang="ru-RU" sz="3600" b="1" dirty="0" smtClean="0"/>
              <a:t>4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 smtClean="0"/>
              <a:t>72 </a:t>
            </a:r>
            <a:r>
              <a:rPr lang="ru-RU" sz="3600" b="1" dirty="0"/>
              <a:t>: </a:t>
            </a:r>
            <a:r>
              <a:rPr lang="ru-RU" sz="3600" b="1" dirty="0" smtClean="0"/>
              <a:t>8 </a:t>
            </a:r>
            <a:r>
              <a:rPr lang="ru-RU" sz="3600" b="1" dirty="0"/>
              <a:t>+ </a:t>
            </a:r>
            <a:r>
              <a:rPr lang="ru-RU" sz="3600" b="1" dirty="0" smtClean="0"/>
              <a:t>32 </a:t>
            </a:r>
            <a:r>
              <a:rPr lang="ru-RU" sz="3600" b="1" dirty="0"/>
              <a:t>: </a:t>
            </a:r>
            <a:r>
              <a:rPr lang="ru-RU" sz="3600" b="1" dirty="0" smtClean="0"/>
              <a:t>8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48786" y="4250048"/>
            <a:ext cx="6468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80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8951" y="4825005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6247" y="376867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0383" y="376867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9903" y="5429662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9188" y="542516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0423" y="5423818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3 клас\03 МАТЕМ\1 Листопад\3 Табличне множення і ділення 7_9\№041 - Застосування таблиці множ і ділення на 8\2025-10-23_104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47" y="1651622"/>
            <a:ext cx="64484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794</Words>
  <Application>Microsoft Office PowerPoint</Application>
  <PresentationFormat>Произвольный</PresentationFormat>
  <Paragraphs>185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282</cp:revision>
  <dcterms:created xsi:type="dcterms:W3CDTF">2025-08-27T14:01:18Z</dcterms:created>
  <dcterms:modified xsi:type="dcterms:W3CDTF">2025-11-03T09:45:12Z</dcterms:modified>
</cp:coreProperties>
</file>