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2" r:id="rId2"/>
    <p:sldId id="475" r:id="rId3"/>
    <p:sldId id="539" r:id="rId4"/>
    <p:sldId id="543" r:id="rId5"/>
    <p:sldId id="326" r:id="rId6"/>
    <p:sldId id="544" r:id="rId7"/>
    <p:sldId id="537" r:id="rId8"/>
    <p:sldId id="565" r:id="rId9"/>
    <p:sldId id="566" r:id="rId10"/>
    <p:sldId id="567" r:id="rId11"/>
    <p:sldId id="568" r:id="rId12"/>
    <p:sldId id="569" r:id="rId13"/>
    <p:sldId id="570" r:id="rId14"/>
    <p:sldId id="572" r:id="rId15"/>
    <p:sldId id="540" r:id="rId16"/>
    <p:sldId id="574" r:id="rId17"/>
    <p:sldId id="573" r:id="rId18"/>
    <p:sldId id="557" r:id="rId19"/>
    <p:sldId id="558" r:id="rId20"/>
    <p:sldId id="432" r:id="rId21"/>
    <p:sldId id="433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971" y="909514"/>
            <a:ext cx="9549628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Найкращий песик на світі. М. Морозенко «Руде цуценятко і різдвяний ангел»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4163683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41-42</a:t>
            </a:r>
          </a:p>
        </p:txBody>
      </p:sp>
      <p:pic>
        <p:nvPicPr>
          <p:cNvPr id="9" name="Picture 2" descr="Vertep | Ukrainian christmas, Christmas art, Christmas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2925738"/>
            <a:ext cx="2304256" cy="282897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462918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4 Здійсниться все\№041-42-М.Морозенко. Руде цуценят і різдв ангел\2025-11-21_193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36" y="1162359"/>
            <a:ext cx="7920637" cy="55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собака, щенок, обои для рабочего ст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16642"/>
          <a:stretch/>
        </p:blipFill>
        <p:spPr bwMode="auto">
          <a:xfrm>
            <a:off x="907455" y="1269553"/>
            <a:ext cx="2592288" cy="29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2888" y="4279404"/>
            <a:ext cx="26642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«</a:t>
            </a:r>
            <a:r>
              <a:rPr lang="uk-UA" sz="2400" b="1" dirty="0" err="1" smtClean="0">
                <a:solidFill>
                  <a:schemeClr val="bg1"/>
                </a:solidFill>
              </a:rPr>
              <a:t>тужливо</a:t>
            </a:r>
            <a:r>
              <a:rPr lang="uk-UA" sz="2400" b="1" dirty="0" smtClean="0">
                <a:solidFill>
                  <a:schemeClr val="bg1"/>
                </a:solidFill>
              </a:rPr>
              <a:t> завила мама»?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96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462918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2 ЧИТАННЯ\1 Савченко уроки\4 Здійсниться все\№041-42-М.Морозенко. Руде цуценят і різдв ангел\2025-11-21_194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1197546"/>
            <a:ext cx="7898252" cy="21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3 клас\02 ЧИТАННЯ\1 Савченко уроки\4 Здійсниться все\№041-42-М.Морозенко. Руде цуценят і різдв ангел\2025-11-21_195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69" y="3295857"/>
            <a:ext cx="7895634" cy="32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6109" y="4158918"/>
            <a:ext cx="266429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описано переживання цуценятка, коли воно залишилося саме-самісіньке? </a:t>
            </a:r>
          </a:p>
        </p:txBody>
      </p:sp>
      <p:pic>
        <p:nvPicPr>
          <p:cNvPr id="10" name="Picture 2" descr="500+ лучших изображений доски «Собаки» в 2020 г | собаки, собачки, животны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9" b="4411"/>
          <a:stretch/>
        </p:blipFill>
        <p:spPr bwMode="auto">
          <a:xfrm>
            <a:off x="1053414" y="1206590"/>
            <a:ext cx="22669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640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462918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2 ЧИТАННЯ\1 Савченко уроки\4 Здійсниться все\№041-42-М.Морозенко. Руде цуценят і різдв ангел\2025-11-21_1955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b="877"/>
          <a:stretch/>
        </p:blipFill>
        <p:spPr bwMode="auto">
          <a:xfrm>
            <a:off x="3139391" y="1188000"/>
            <a:ext cx="8527249" cy="54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 by marjorie mizuno on Pejsci | Cute dog drawing, Adorable cute animals,  Cutest puppy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1" y="1188000"/>
            <a:ext cx="2261670" cy="30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665" y="4509914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наснилося самотньому цуценяті?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67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462918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73-74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2 ЧИТАННЯ\1 Савченко уроки\4 Здійсниться все\№041-42-М.Морозенко. Руде цуценят і різдв ангел\2025-11-21_195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6" y="1197546"/>
            <a:ext cx="74485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3 клас\02 ЧИТАННЯ\1 Савченко уроки\4 Здійсниться все\№041-42-М.Морозенко. Руде цуценят і різдв ангел\2025-11-21_195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16" y="3969321"/>
            <a:ext cx="74485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odles – Smart Active and Proud | Fluffy dogs, Dogs and puppies, Puppies  and kitti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7" b="3099"/>
          <a:stretch/>
        </p:blipFill>
        <p:spPr bwMode="auto">
          <a:xfrm>
            <a:off x="674254" y="1019844"/>
            <a:ext cx="2970871" cy="29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9287" y="3972436"/>
            <a:ext cx="322105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Що відчував цуценятко при зустрічі з дівчинкою спочатку? Після </a:t>
            </a:r>
            <a:r>
              <a:rPr lang="uk-UA" sz="2400" b="1" dirty="0" err="1" smtClean="0">
                <a:solidFill>
                  <a:schemeClr val="bg1"/>
                </a:solidFill>
              </a:rPr>
              <a:t>іі</a:t>
            </a:r>
            <a:r>
              <a:rPr lang="uk-UA" sz="2400" b="1" dirty="0" smtClean="0">
                <a:solidFill>
                  <a:schemeClr val="bg1"/>
                </a:solidFill>
              </a:rPr>
              <a:t> слів і обіймів?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6192" y="5553410"/>
            <a:ext cx="27363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Яким зображено різдвяного ангела? </a:t>
            </a:r>
          </a:p>
        </p:txBody>
      </p:sp>
    </p:spTree>
    <p:extLst>
      <p:ext uri="{BB962C8B-B14F-4D97-AF65-F5344CB8AC3E}">
        <p14:creationId xmlns:p14="http://schemas.microsoft.com/office/powerpoint/2010/main" val="3783222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94643"/>
            <a:ext cx="10626053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з текстом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27" y="1197546"/>
            <a:ext cx="714658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Знайдіть </a:t>
            </a:r>
            <a:r>
              <a:rPr lang="uk-UA" sz="3200" b="1" dirty="0">
                <a:solidFill>
                  <a:schemeClr val="bg1"/>
                </a:solidFill>
              </a:rPr>
              <a:t>місця, коли різдвяний ангел з’являється, а коли — зникає?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439" y="2330668"/>
            <a:ext cx="714659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/>
              <a:t>Як цуценятко відчувало присутність і захист різдвяного ангела?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781" y="3454038"/>
            <a:ext cx="714659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Як могла </a:t>
            </a:r>
            <a:r>
              <a:rPr lang="ru-RU" sz="3200" b="1" dirty="0" err="1"/>
              <a:t>закінчитись</a:t>
            </a:r>
            <a:r>
              <a:rPr lang="ru-RU" sz="3200" b="1" dirty="0"/>
              <a:t> описана </a:t>
            </a:r>
            <a:r>
              <a:rPr lang="ru-RU" sz="3200" b="1" dirty="0" err="1"/>
              <a:t>історія</a:t>
            </a:r>
            <a:r>
              <a:rPr lang="ru-RU" sz="3200" b="1" dirty="0"/>
              <a:t> </a:t>
            </a:r>
            <a:r>
              <a:rPr lang="ru-RU" sz="3200" b="1" dirty="0" err="1"/>
              <a:t>інакше</a:t>
            </a:r>
            <a:r>
              <a:rPr lang="ru-RU" sz="3200" b="1" dirty="0"/>
              <a:t>? Чому?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131" y="4581922"/>
            <a:ext cx="88178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Чи стала </a:t>
            </a:r>
            <a:r>
              <a:rPr lang="ru-RU" sz="3200" b="1" dirty="0" err="1"/>
              <a:t>дівчинка</a:t>
            </a:r>
            <a:r>
              <a:rPr lang="ru-RU" sz="3200" b="1" dirty="0"/>
              <a:t> для цуцика </a:t>
            </a:r>
            <a:r>
              <a:rPr lang="ru-RU" sz="3200" b="1" dirty="0" err="1"/>
              <a:t>реальним</a:t>
            </a:r>
            <a:r>
              <a:rPr lang="ru-RU" sz="3200" b="1" dirty="0"/>
              <a:t> ангелом-</a:t>
            </a:r>
            <a:r>
              <a:rPr lang="ru-RU" sz="3200" b="1" dirty="0" err="1"/>
              <a:t>охоронцем</a:t>
            </a:r>
            <a:r>
              <a:rPr lang="ru-RU" sz="3200" b="1" dirty="0"/>
              <a:t>? У чому це </a:t>
            </a:r>
            <a:r>
              <a:rPr lang="ru-RU" sz="3200" b="1" dirty="0" err="1"/>
              <a:t>проявилося</a:t>
            </a:r>
            <a:r>
              <a:rPr lang="ru-RU" sz="3200" b="1" dirty="0"/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268532"/>
            <a:ext cx="3353245" cy="30253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1331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7455" y="405458"/>
            <a:ext cx="1033579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Аналізуємо розуміння прочитаного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399" y="1269554"/>
            <a:ext cx="776292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Це казка чи оповідання?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Опис подій: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достовірний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вигаданий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Час: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конкретний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довготривалий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Персонажі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реальні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вигадані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Описи: мало чи багато?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Розповідь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: від головного героя чи від 3-ї особи?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Puppy Art PNG Clipart | Puppy art, Puppy photos, 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2565698"/>
            <a:ext cx="2812664" cy="40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81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28" y="494643"/>
            <a:ext cx="10223179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Проблемна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ситуація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3428" y="1322398"/>
            <a:ext cx="68388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Чому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хатня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тварина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стає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безпритульною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3410" y="1917626"/>
            <a:ext cx="59027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Байдужість</a:t>
            </a:r>
            <a:r>
              <a:rPr lang="ru-RU" sz="2800" b="1" dirty="0"/>
              <a:t> господаря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8143" y="2520941"/>
            <a:ext cx="59879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Нелюбов до тварин</a:t>
            </a:r>
          </a:p>
        </p:txBody>
      </p:sp>
      <p:pic>
        <p:nvPicPr>
          <p:cNvPr id="7" name="Picture 2" descr="Мэн остаться золотым, щенки, золотые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948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6262" r="16409" b="3767"/>
          <a:stretch/>
        </p:blipFill>
        <p:spPr bwMode="auto">
          <a:xfrm>
            <a:off x="8728860" y="1200795"/>
            <a:ext cx="25477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0593" y="3069754"/>
            <a:ext cx="59755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Недостатньо</a:t>
            </a:r>
            <a:r>
              <a:rPr lang="ru-RU" sz="2800" b="1" dirty="0"/>
              <a:t> </a:t>
            </a:r>
            <a:r>
              <a:rPr lang="ru-RU" sz="2800" b="1" dirty="0" err="1"/>
              <a:t>коштів</a:t>
            </a:r>
            <a:r>
              <a:rPr lang="ru-RU" sz="2800" b="1" dirty="0"/>
              <a:t> на </a:t>
            </a:r>
            <a:r>
              <a:rPr lang="ru-RU" sz="2800" b="1" dirty="0" err="1" smtClean="0"/>
              <a:t>утримання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8396" y="3645818"/>
            <a:ext cx="59755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Не </a:t>
            </a:r>
            <a:r>
              <a:rPr lang="ru-RU" sz="2800" b="1" dirty="0"/>
              <a:t>схоже на інших (бо </a:t>
            </a:r>
            <a:r>
              <a:rPr lang="ru-RU" sz="2800" b="1" dirty="0" err="1"/>
              <a:t>браковане</a:t>
            </a:r>
            <a:r>
              <a:rPr lang="ru-RU" sz="2800" b="1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396" y="4221882"/>
            <a:ext cx="597553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Небажання</a:t>
            </a:r>
            <a:r>
              <a:rPr lang="ru-RU" sz="2800" b="1" dirty="0" smtClean="0"/>
              <a:t> </a:t>
            </a:r>
            <a:r>
              <a:rPr lang="ru-RU" sz="2800" b="1" dirty="0" err="1"/>
              <a:t>доглядати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0593" y="4771377"/>
            <a:ext cx="935991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Висновок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ставитися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безпритульних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хатніх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тварин?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0594" y="5294597"/>
            <a:ext cx="669561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Проявляти</a:t>
            </a:r>
            <a:r>
              <a:rPr lang="ru-RU" sz="2800" b="1" dirty="0" smtClean="0"/>
              <a:t> </a:t>
            </a:r>
            <a:r>
              <a:rPr lang="ru-RU" sz="2800" b="1" dirty="0" err="1"/>
              <a:t>милосердя</a:t>
            </a:r>
            <a:r>
              <a:rPr lang="ru-RU" sz="2800" b="1" dirty="0"/>
              <a:t>, </a:t>
            </a:r>
            <a:r>
              <a:rPr lang="ru-RU" sz="2800" b="1" dirty="0" err="1"/>
              <a:t>чуйність</a:t>
            </a:r>
            <a:r>
              <a:rPr lang="ru-RU" sz="2800" b="1" dirty="0"/>
              <a:t>, </a:t>
            </a:r>
            <a:r>
              <a:rPr lang="ru-RU" sz="2800" b="1" dirty="0" smtClean="0"/>
              <a:t>турботу</a:t>
            </a:r>
            <a:r>
              <a:rPr lang="ru-RU" sz="2800" b="1" dirty="0"/>
              <a:t>, любов, </a:t>
            </a:r>
            <a:r>
              <a:rPr lang="ru-RU" sz="2800" b="1" dirty="0" err="1"/>
              <a:t>терпіння</a:t>
            </a:r>
            <a:r>
              <a:rPr lang="ru-RU" sz="2800" b="1" dirty="0"/>
              <a:t> до тварин.</a:t>
            </a:r>
          </a:p>
        </p:txBody>
      </p:sp>
    </p:spTree>
    <p:extLst>
      <p:ext uri="{BB962C8B-B14F-4D97-AF65-F5344CB8AC3E}">
        <p14:creationId xmlns:p14="http://schemas.microsoft.com/office/powerpoint/2010/main" val="15230212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1" grpId="0" animBg="1"/>
      <p:bldP spid="12" grpId="0" animBg="1"/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28" y="494643"/>
            <a:ext cx="10223179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 над «секретом» цієї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Мэн остаться золотым, щенки, золотые png | PNGEg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948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6262" r="16409" b="3767"/>
          <a:stretch/>
        </p:blipFill>
        <p:spPr bwMode="auto">
          <a:xfrm>
            <a:off x="9260383" y="1350092"/>
            <a:ext cx="2231936" cy="27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3411" y="1341562"/>
            <a:ext cx="6573447" cy="52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ви зрозуміли «секрет» цієї казки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463" y="1915212"/>
            <a:ext cx="81369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З </a:t>
            </a:r>
            <a:r>
              <a:rPr lang="ru-RU" sz="2800" b="1" dirty="0" err="1"/>
              <a:t>народження</a:t>
            </a:r>
            <a:r>
              <a:rPr lang="ru-RU" sz="2800" b="1" dirty="0"/>
              <a:t> перед </a:t>
            </a:r>
            <a:r>
              <a:rPr lang="ru-RU" sz="2800" b="1" dirty="0" err="1"/>
              <a:t>людиною</a:t>
            </a:r>
            <a:r>
              <a:rPr lang="ru-RU" sz="2800" b="1" dirty="0"/>
              <a:t> </a:t>
            </a:r>
            <a:r>
              <a:rPr lang="ru-RU" sz="2800" b="1" dirty="0" err="1"/>
              <a:t>відкривається</a:t>
            </a:r>
            <a:r>
              <a:rPr lang="ru-RU" sz="2800" b="1" dirty="0"/>
              <a:t> </a:t>
            </a:r>
            <a:r>
              <a:rPr lang="ru-RU" sz="2800" b="1" dirty="0" err="1"/>
              <a:t>дивовижний</a:t>
            </a:r>
            <a:r>
              <a:rPr lang="ru-RU" sz="2800" b="1" dirty="0"/>
              <a:t> </a:t>
            </a:r>
            <a:r>
              <a:rPr lang="ru-RU" sz="2800" b="1" dirty="0" err="1"/>
              <a:t>навколишній</a:t>
            </a:r>
            <a:r>
              <a:rPr lang="ru-RU" sz="2800" b="1" dirty="0"/>
              <a:t> світ. </a:t>
            </a:r>
            <a:r>
              <a:rPr lang="ru-RU" sz="2800" b="1" dirty="0" err="1"/>
              <a:t>Материнська</a:t>
            </a:r>
            <a:r>
              <a:rPr lang="ru-RU" sz="2800" b="1" dirty="0"/>
              <a:t> любов допомагає </a:t>
            </a:r>
            <a:r>
              <a:rPr lang="ru-RU" sz="2800" b="1" dirty="0" err="1"/>
              <a:t>зорієнтуватись</a:t>
            </a:r>
            <a:r>
              <a:rPr lang="ru-RU" sz="2800" b="1" dirty="0"/>
              <a:t> у цьому світі, </a:t>
            </a:r>
            <a:r>
              <a:rPr lang="ru-RU" sz="2800" b="1" dirty="0" err="1"/>
              <a:t>захищає</a:t>
            </a:r>
            <a:r>
              <a:rPr lang="ru-RU" sz="2800" b="1" dirty="0"/>
              <a:t>, </a:t>
            </a:r>
            <a:r>
              <a:rPr lang="ru-RU" sz="2800" b="1" dirty="0" err="1"/>
              <a:t>навчає</a:t>
            </a:r>
            <a:r>
              <a:rPr lang="ru-RU" sz="2800" b="1" dirty="0"/>
              <a:t> і </a:t>
            </a:r>
            <a:r>
              <a:rPr lang="ru-RU" sz="2800" b="1" dirty="0" err="1"/>
              <a:t>підтримує</a:t>
            </a:r>
            <a:r>
              <a:rPr lang="ru-RU" sz="2800" b="1" dirty="0"/>
              <a:t>. Та </a:t>
            </a:r>
            <a:r>
              <a:rPr lang="ru-RU" sz="2800" b="1" dirty="0" err="1"/>
              <a:t>іноді</a:t>
            </a:r>
            <a:r>
              <a:rPr lang="ru-RU" sz="2800" b="1" dirty="0"/>
              <a:t> </a:t>
            </a:r>
            <a:r>
              <a:rPr lang="ru-RU" sz="2800" b="1" dirty="0" err="1"/>
              <a:t>жорстокість</a:t>
            </a:r>
            <a:r>
              <a:rPr lang="ru-RU" sz="2800" b="1" dirty="0"/>
              <a:t> світу </a:t>
            </a:r>
            <a:r>
              <a:rPr lang="ru-RU" sz="2800" b="1" dirty="0" err="1"/>
              <a:t>призводить</a:t>
            </a:r>
            <a:r>
              <a:rPr lang="ru-RU" sz="2800" b="1" dirty="0"/>
              <a:t> до </a:t>
            </a:r>
            <a:r>
              <a:rPr lang="ru-RU" sz="2800" b="1" dirty="0" err="1"/>
              <a:t>самотності</a:t>
            </a:r>
            <a:r>
              <a:rPr lang="ru-RU" sz="2800" b="1" dirty="0"/>
              <a:t>, </a:t>
            </a:r>
            <a:r>
              <a:rPr lang="ru-RU" sz="2800" b="1" dirty="0" err="1"/>
              <a:t>страждань</a:t>
            </a:r>
            <a:r>
              <a:rPr lang="ru-RU" sz="2800" b="1" dirty="0"/>
              <a:t> і </a:t>
            </a:r>
            <a:r>
              <a:rPr lang="ru-RU" sz="2800" b="1" dirty="0" err="1"/>
              <a:t>поневірянь</a:t>
            </a:r>
            <a:r>
              <a:rPr lang="ru-RU" sz="2800" b="1" dirty="0"/>
              <a:t>. І лише </a:t>
            </a:r>
            <a:r>
              <a:rPr lang="ru-RU" sz="2800" b="1" dirty="0" err="1"/>
              <a:t>миттєва</a:t>
            </a:r>
            <a:r>
              <a:rPr lang="ru-RU" sz="2800" b="1" dirty="0"/>
              <a:t> </a:t>
            </a:r>
            <a:r>
              <a:rPr lang="ru-RU" sz="2800" b="1" dirty="0" err="1"/>
              <a:t>зустріч</a:t>
            </a:r>
            <a:r>
              <a:rPr lang="ru-RU" sz="2800" b="1" dirty="0"/>
              <a:t> добра творить чудеса і </a:t>
            </a:r>
            <a:r>
              <a:rPr lang="ru-RU" sz="2800" b="1" dirty="0" err="1"/>
              <a:t>продовжує</a:t>
            </a:r>
            <a:r>
              <a:rPr lang="ru-RU" sz="2800" b="1" dirty="0"/>
              <a:t> </a:t>
            </a:r>
            <a:r>
              <a:rPr lang="ru-RU" sz="2800" b="1" dirty="0" err="1"/>
              <a:t>хвилини</a:t>
            </a:r>
            <a:r>
              <a:rPr lang="ru-RU" sz="2800" b="1" dirty="0"/>
              <a:t> </a:t>
            </a:r>
            <a:r>
              <a:rPr lang="ru-RU" sz="2800" b="1" dirty="0" err="1"/>
              <a:t>щастя</a:t>
            </a:r>
            <a:r>
              <a:rPr lang="ru-RU" sz="2800" b="1" dirty="0"/>
              <a:t>. </a:t>
            </a:r>
            <a:r>
              <a:rPr lang="ru-RU" sz="2800" b="1" dirty="0" err="1"/>
              <a:t>Достатньо</a:t>
            </a:r>
            <a:r>
              <a:rPr lang="ru-RU" sz="2800" b="1" dirty="0"/>
              <a:t> </a:t>
            </a:r>
            <a:r>
              <a:rPr lang="ru-RU" sz="2800" b="1" dirty="0" err="1"/>
              <a:t>протягнути</a:t>
            </a:r>
            <a:r>
              <a:rPr lang="ru-RU" sz="2800" b="1" dirty="0"/>
              <a:t> руку </a:t>
            </a:r>
            <a:r>
              <a:rPr lang="ru-RU" sz="2800" b="1" dirty="0" err="1"/>
              <a:t>допомоги</a:t>
            </a:r>
            <a:r>
              <a:rPr lang="ru-RU" sz="2800" b="1" dirty="0"/>
              <a:t> — і світ знову стає </a:t>
            </a:r>
            <a:r>
              <a:rPr lang="ru-RU" sz="2800" b="1" dirty="0" err="1"/>
              <a:t>дивовижним</a:t>
            </a:r>
            <a:r>
              <a:rPr lang="ru-RU" sz="2800" b="1" dirty="0"/>
              <a:t> для тебе, для мене, для нас, для всіх.</a:t>
            </a:r>
          </a:p>
        </p:txBody>
      </p:sp>
    </p:spTree>
    <p:extLst>
      <p:ext uri="{BB962C8B-B14F-4D97-AF65-F5344CB8AC3E}">
        <p14:creationId xmlns:p14="http://schemas.microsoft.com/office/powerpoint/2010/main" val="1176062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4754" y="494645"/>
            <a:ext cx="10135191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Знайдіть</a:t>
            </a:r>
            <a:r>
              <a:rPr lang="ru-RU" sz="3600" b="1" dirty="0"/>
              <a:t> </a:t>
            </a:r>
            <a:r>
              <a:rPr lang="ru-RU" sz="3600" b="1" dirty="0" err="1" smtClean="0"/>
              <a:t>частини</a:t>
            </a:r>
            <a:r>
              <a:rPr lang="ru-RU" sz="3600" b="1" dirty="0" smtClean="0"/>
              <a:t>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951" y="1305217"/>
            <a:ext cx="306057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Зачин</a:t>
            </a:r>
            <a:r>
              <a:rPr lang="ru-RU" sz="2800" dirty="0" smtClean="0"/>
              <a:t> </a:t>
            </a:r>
          </a:p>
          <a:p>
            <a:r>
              <a:rPr lang="ru-RU" sz="2800" b="1" dirty="0" err="1" smtClean="0"/>
              <a:t>Повідомляє</a:t>
            </a:r>
            <a:r>
              <a:rPr lang="ru-RU" sz="2800" b="1" dirty="0" smtClean="0"/>
              <a:t> </a:t>
            </a:r>
            <a:r>
              <a:rPr lang="ru-RU" sz="2800" b="1" dirty="0"/>
              <a:t>про... 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2951" y="2259324"/>
            <a:ext cx="41971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Основна </a:t>
            </a:r>
            <a:r>
              <a:rPr lang="uk-UA" sz="2800" b="1" dirty="0" smtClean="0">
                <a:solidFill>
                  <a:srgbClr val="FFFF00"/>
                </a:solidFill>
              </a:rPr>
              <a:t>частина</a:t>
            </a:r>
            <a:r>
              <a:rPr lang="uk-UA" sz="2800" b="1" dirty="0" smtClean="0">
                <a:solidFill>
                  <a:srgbClr val="295FFF"/>
                </a:solidFill>
              </a:rPr>
              <a:t>.</a:t>
            </a:r>
          </a:p>
          <a:p>
            <a:r>
              <a:rPr lang="ru-RU" sz="2800" b="1" dirty="0" err="1" smtClean="0"/>
              <a:t>Розкривається</a:t>
            </a:r>
            <a:r>
              <a:rPr lang="ru-RU" sz="2800" b="1" dirty="0" smtClean="0"/>
              <a:t> </a:t>
            </a:r>
            <a:r>
              <a:rPr lang="ru-RU" sz="2800" b="1" dirty="0"/>
              <a:t>тема про...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49305" y="1305217"/>
            <a:ext cx="576064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Як можна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назвати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кожну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частин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754" y="3213431"/>
            <a:ext cx="424847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FFFF00"/>
                </a:solidFill>
              </a:rPr>
              <a:t>Кінцівка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err="1" smtClean="0"/>
              <a:t>Завершуються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 про...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2221" y="1856811"/>
            <a:ext cx="614205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Руде цуценятко і різдвяний ангел</a:t>
            </a:r>
          </a:p>
          <a:p>
            <a:pPr algn="ctr"/>
            <a:r>
              <a:rPr lang="uk-UA" sz="2800" b="1" dirty="0" smtClean="0"/>
              <a:t>План</a:t>
            </a:r>
          </a:p>
          <a:p>
            <a:pPr marL="361950" indent="-361950">
              <a:buAutoNum type="arabicPeriod"/>
            </a:pPr>
            <a:r>
              <a:rPr lang="ru-RU" sz="2800" b="1" dirty="0" smtClean="0"/>
              <a:t>Перший </a:t>
            </a:r>
            <a:r>
              <a:rPr lang="ru-RU" sz="2800" b="1" dirty="0" err="1" smtClean="0"/>
              <a:t>тиждень</a:t>
            </a:r>
            <a:r>
              <a:rPr lang="ru-RU" sz="2800" b="1" dirty="0" smtClean="0"/>
              <a:t> життя рудого </a:t>
            </a:r>
            <a:r>
              <a:rPr lang="ru-RU" sz="2800" b="1" dirty="0" err="1" smtClean="0"/>
              <a:t>цуценяти</a:t>
            </a:r>
            <a:r>
              <a:rPr lang="uk-UA" sz="2800" b="1" dirty="0" smtClean="0"/>
              <a:t>.</a:t>
            </a:r>
            <a:endParaRPr lang="uk-UA" sz="2800" b="1" dirty="0"/>
          </a:p>
          <a:p>
            <a:pPr marL="361950" indent="-361950">
              <a:buAutoNum type="arabicPeriod"/>
            </a:pPr>
            <a:r>
              <a:rPr lang="ru-RU" sz="2800" b="1" dirty="0" err="1" smtClean="0"/>
              <a:t>Розставання</a:t>
            </a:r>
            <a:r>
              <a:rPr lang="ru-RU" sz="2800" b="1" dirty="0" smtClean="0"/>
              <a:t> з мамою</a:t>
            </a:r>
            <a:r>
              <a:rPr lang="uk-UA" sz="2800" b="1" dirty="0" smtClean="0"/>
              <a:t>.</a:t>
            </a:r>
            <a:endParaRPr lang="uk-UA" sz="2800" b="1" dirty="0"/>
          </a:p>
          <a:p>
            <a:pPr marL="361950" indent="-361950">
              <a:buAutoNum type="arabicPeriod"/>
            </a:pPr>
            <a:r>
              <a:rPr lang="uk-UA" sz="2800" b="1" dirty="0" smtClean="0"/>
              <a:t>Сон покинутого песика.</a:t>
            </a:r>
            <a:endParaRPr lang="uk-UA" sz="2800" b="1" dirty="0"/>
          </a:p>
          <a:p>
            <a:pPr marL="361950" indent="-361950">
              <a:buAutoNum type="arabicPeriod"/>
            </a:pPr>
            <a:r>
              <a:rPr lang="ru-RU" sz="2800" b="1" dirty="0" err="1"/>
              <a:t>Щаслива</a:t>
            </a:r>
            <a:r>
              <a:rPr lang="ru-RU" sz="2800" b="1" dirty="0"/>
              <a:t> </a:t>
            </a:r>
            <a:r>
              <a:rPr lang="ru-RU" sz="2800" b="1" dirty="0" err="1"/>
              <a:t>зустріч</a:t>
            </a:r>
            <a:r>
              <a:rPr lang="ru-RU" sz="2800" b="1" dirty="0"/>
              <a:t> — </a:t>
            </a:r>
            <a:r>
              <a:rPr lang="ru-RU" sz="2800" b="1" dirty="0" err="1"/>
              <a:t>дарунок</a:t>
            </a:r>
            <a:r>
              <a:rPr lang="ru-RU" sz="2800" b="1" dirty="0"/>
              <a:t> ангела?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75680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96979"/>
            <a:ext cx="10079176" cy="72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3 клас\02 ЧИТАННЯ\1 Савченко уроки\4 Здійсниться все\№041-42-М.Морозенко. Руде цуценят і різдв ангел\2025-11-21_20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1413570"/>
            <a:ext cx="8413612" cy="50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418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«Моя історія»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0"/>
            <a:ext cx="4496793" cy="156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Роздивись ілюстрації. Яка з них відгукується з твоїм серцем? Кому сьогодні хочеш виразити вдячність? 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Картинки Мудрість дня\photo_2025-06-19_10-2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413570"/>
            <a:ext cx="2938540" cy="31295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Картинки Мудрість дня\photo_2025-06-04_19-4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3" y="3645818"/>
            <a:ext cx="2898851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Картинки Мудрість дня\photo_2025-06-09_11-04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413570"/>
            <a:ext cx="3043240" cy="29168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Картинки Мудрість дня\photo_2025-06-12_16-25-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645818"/>
            <a:ext cx="2664296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1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3719" y="1141498"/>
            <a:ext cx="8064896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чули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про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ситуації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зрозуміли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«секрет» цієї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казки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Яке враження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залишила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прочитана нова казка?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візьмете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із собою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реальний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світ?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3" y="1157288"/>
            <a:ext cx="2308756" cy="2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3559" y="4744669"/>
            <a:ext cx="950505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с.71-74. </a:t>
            </a:r>
            <a:r>
              <a:rPr lang="uk-UA" sz="2800" b="1" dirty="0" smtClean="0">
                <a:solidFill>
                  <a:srgbClr val="002060"/>
                </a:solidFill>
              </a:rPr>
              <a:t>Прочитайте казку Марії Морозенко «Руде </a:t>
            </a:r>
            <a:r>
              <a:rPr lang="uk-UA" sz="2800" b="1" dirty="0">
                <a:solidFill>
                  <a:srgbClr val="002060"/>
                </a:solidFill>
              </a:rPr>
              <a:t>цуценятко і різдвяний </a:t>
            </a:r>
            <a:r>
              <a:rPr lang="uk-UA" sz="2800" b="1" dirty="0" smtClean="0">
                <a:solidFill>
                  <a:srgbClr val="002060"/>
                </a:solidFill>
              </a:rPr>
              <a:t>ангел» своїм рідним. Придумайте, </a:t>
            </a:r>
            <a:r>
              <a:rPr lang="uk-UA" sz="2800" b="1" dirty="0">
                <a:solidFill>
                  <a:srgbClr val="002060"/>
                </a:solidFill>
              </a:rPr>
              <a:t>яким може бути продовження </a:t>
            </a:r>
            <a:r>
              <a:rPr lang="uk-UA" sz="2800" b="1" dirty="0" smtClean="0">
                <a:solidFill>
                  <a:srgbClr val="002060"/>
                </a:solidFill>
              </a:rPr>
              <a:t>історії.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799" y="4040963"/>
            <a:ext cx="5493620" cy="676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7375" y="2997746"/>
            <a:ext cx="79792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Милосердя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чуйність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турботу, любов,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терпіння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 тварин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співчуття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342807"/>
            <a:ext cx="484077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Перекажіть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стисло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Тетяни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Череп-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Пероганич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«Колядка»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16" y="1293995"/>
            <a:ext cx="4941667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/>
              <a:t>дійові </a:t>
            </a:r>
            <a:r>
              <a:rPr lang="ru-RU" sz="2800" b="1" dirty="0" smtClean="0"/>
              <a:t>особи твору?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Це </a:t>
            </a:r>
            <a:r>
              <a:rPr lang="ru-RU" sz="2800" b="1" dirty="0"/>
              <a:t>казка чи </a:t>
            </a:r>
            <a:r>
              <a:rPr lang="ru-RU" sz="2800" b="1" dirty="0" smtClean="0"/>
              <a:t>оповідання?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Розповідь</a:t>
            </a:r>
            <a:r>
              <a:rPr lang="ru-RU" sz="2800" b="1" dirty="0"/>
              <a:t>: від головного героя чи від 3-ї 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81" y="3213770"/>
            <a:ext cx="43204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вплинула</a:t>
            </a:r>
            <a:r>
              <a:rPr lang="ru-RU" sz="2800" b="1" dirty="0"/>
              <a:t> на </a:t>
            </a:r>
            <a:r>
              <a:rPr lang="ru-RU" sz="2800" b="1" dirty="0" err="1"/>
              <a:t>Марічку</a:t>
            </a:r>
            <a:r>
              <a:rPr lang="ru-RU" sz="2800" b="1" dirty="0"/>
              <a:t> </a:t>
            </a:r>
            <a:r>
              <a:rPr lang="ru-RU" sz="2800" b="1" dirty="0" err="1"/>
              <a:t>розмова</a:t>
            </a:r>
            <a:r>
              <a:rPr lang="ru-RU" sz="2800" b="1" dirty="0"/>
              <a:t> з Оксаною?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111" y="477466"/>
            <a:ext cx="10142480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111" y="1312856"/>
            <a:ext cx="5400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Сторож хвостиком махає,</a:t>
            </a:r>
            <a:b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дім чужих не пропускає.</a:t>
            </a:r>
            <a:b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й гарчить задля порядку.</a:t>
            </a:r>
            <a:b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маленьке...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796" y="2711975"/>
            <a:ext cx="242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цуценятко.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8913" y="3987855"/>
            <a:ext cx="749240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Про що вам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говорять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слова: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РУДЕ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ЦУЦЕНЯТКО і РІЗДВЯНИЙ АНГЕЛ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20" y="1296019"/>
            <a:ext cx="3744416" cy="26710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1" y="1296018"/>
            <a:ext cx="3064264" cy="26710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57720" y="5229994"/>
            <a:ext cx="73448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Опишіть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передчуття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реальне</a:t>
            </a:r>
            <a:r>
              <a:rPr lang="ru-RU" sz="3200" b="1" dirty="0" smtClean="0"/>
              <a:t> </a:t>
            </a:r>
            <a:r>
              <a:rPr lang="ru-RU" sz="3200" b="1" dirty="0"/>
              <a:t>і </a:t>
            </a:r>
            <a:r>
              <a:rPr lang="ru-RU" sz="3200" b="1" dirty="0" err="1" smtClean="0"/>
              <a:t>казкове</a:t>
            </a:r>
            <a:r>
              <a:rPr lang="ru-RU" sz="32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01743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2717" y="1485578"/>
            <a:ext cx="618611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Сьогодні ми </a:t>
            </a:r>
            <a:r>
              <a:rPr lang="ru-RU" sz="2800" b="1" dirty="0" err="1">
                <a:solidFill>
                  <a:schemeClr val="bg1"/>
                </a:solidFill>
              </a:rPr>
              <a:t>познайомимось</a:t>
            </a:r>
            <a:r>
              <a:rPr lang="ru-RU" sz="2800" b="1" dirty="0">
                <a:solidFill>
                  <a:schemeClr val="bg1"/>
                </a:solidFill>
              </a:rPr>
              <a:t> з новою для нас </a:t>
            </a:r>
            <a:r>
              <a:rPr lang="ru-RU" sz="2800" b="1" dirty="0" err="1" smtClean="0">
                <a:solidFill>
                  <a:schemeClr val="bg1"/>
                </a:solidFill>
              </a:rPr>
              <a:t>письменницею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Марією Морозенко і героями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її твору «</a:t>
            </a:r>
            <a:r>
              <a:rPr lang="uk-UA" sz="2800" b="1" dirty="0">
                <a:solidFill>
                  <a:schemeClr val="bg1"/>
                </a:solidFill>
              </a:rPr>
              <a:t>Руде цуценятко і різдвяний ангел</a:t>
            </a:r>
            <a:r>
              <a:rPr lang="ru-RU" sz="2800" b="1" dirty="0" smtClean="0">
                <a:solidFill>
                  <a:schemeClr val="bg1"/>
                </a:solidFill>
              </a:rPr>
              <a:t>».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1897" y="3429794"/>
            <a:ext cx="6176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Ангел</a:t>
            </a:r>
            <a:r>
              <a:rPr lang="ru-RU" sz="2800" b="1" dirty="0" smtClean="0"/>
              <a:t> – </a:t>
            </a:r>
            <a:r>
              <a:rPr lang="ru-RU" sz="2800" b="1" dirty="0"/>
              <a:t>духовна </a:t>
            </a:r>
            <a:r>
              <a:rPr lang="ru-RU" sz="2800" b="1" dirty="0" err="1"/>
              <a:t>істота</a:t>
            </a:r>
            <a:r>
              <a:rPr lang="ru-RU" sz="2800" b="1" dirty="0"/>
              <a:t>, </a:t>
            </a:r>
            <a:r>
              <a:rPr lang="ru-RU" sz="2800" b="1" dirty="0" err="1"/>
              <a:t>посередник</a:t>
            </a:r>
            <a:r>
              <a:rPr lang="ru-RU" sz="2800" b="1" dirty="0"/>
              <a:t> між Богом і людьми, що </a:t>
            </a:r>
            <a:r>
              <a:rPr lang="ru-RU" sz="2800" b="1" dirty="0" err="1"/>
              <a:t>виконує</a:t>
            </a:r>
            <a:r>
              <a:rPr lang="ru-RU" sz="2800" b="1" dirty="0"/>
              <a:t> волю Бога.</a:t>
            </a:r>
            <a:r>
              <a:rPr lang="ru-RU" sz="2800" b="1" dirty="0" smtClean="0"/>
              <a:t> Ангел </a:t>
            </a:r>
            <a:r>
              <a:rPr lang="ru-RU" sz="2800" b="1" dirty="0" err="1" smtClean="0"/>
              <a:t>символізує</a:t>
            </a:r>
            <a:r>
              <a:rPr lang="ru-RU" sz="2800" b="1" dirty="0" smtClean="0"/>
              <a:t>:</a:t>
            </a:r>
            <a:r>
              <a:rPr lang="ru-RU" sz="2800" b="1" dirty="0"/>
              <a:t> </a:t>
            </a:r>
            <a:r>
              <a:rPr lang="ru-RU" sz="2800" b="1" dirty="0" smtClean="0">
                <a:solidFill>
                  <a:srgbClr val="FFFF00"/>
                </a:solidFill>
              </a:rPr>
              <a:t>добро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світло</a:t>
            </a:r>
            <a:r>
              <a:rPr lang="ru-RU" sz="2800" b="1" dirty="0">
                <a:solidFill>
                  <a:srgbClr val="FFFF00"/>
                </a:solidFill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</a:rPr>
              <a:t>справедливість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8408" y="405458"/>
            <a:ext cx="10022175" cy="675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</a:t>
            </a:r>
            <a:r>
              <a:rPr lang="uk-UA" sz="4000" b="1" dirty="0" smtClean="0">
                <a:solidFill>
                  <a:schemeClr val="bg1"/>
                </a:solidFill>
              </a:rPr>
              <a:t>– письменниця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439" y="1269555"/>
            <a:ext cx="648072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Марія</a:t>
            </a:r>
            <a:r>
              <a:rPr lang="ru-RU" sz="2800" b="1" dirty="0">
                <a:solidFill>
                  <a:srgbClr val="FFFF00"/>
                </a:solidFill>
              </a:rPr>
              <a:t> Морозенко </a:t>
            </a:r>
            <a:r>
              <a:rPr lang="ru-RU" sz="2800" b="1" dirty="0" smtClean="0">
                <a:solidFill>
                  <a:schemeClr val="bg1"/>
                </a:solidFill>
              </a:rPr>
              <a:t>– </a:t>
            </a:r>
            <a:r>
              <a:rPr lang="ru-RU" sz="2800" b="1" dirty="0" err="1" smtClean="0">
                <a:solidFill>
                  <a:schemeClr val="bg1"/>
                </a:solidFill>
              </a:rPr>
              <a:t>сучасна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українська </a:t>
            </a:r>
            <a:r>
              <a:rPr lang="uk-UA" sz="2800" b="1" dirty="0">
                <a:solidFill>
                  <a:schemeClr val="bg1"/>
                </a:solidFill>
              </a:rPr>
              <a:t>письменниця, поетеса, член Національної спілки письменників </a:t>
            </a:r>
            <a:r>
              <a:rPr lang="uk-UA" sz="2800" b="1" dirty="0" smtClean="0">
                <a:solidFill>
                  <a:schemeClr val="bg1"/>
                </a:solidFill>
              </a:rPr>
              <a:t>України, лауреат </a:t>
            </a:r>
            <a:r>
              <a:rPr lang="uk-UA" sz="2800" b="1" dirty="0">
                <a:solidFill>
                  <a:schemeClr val="bg1"/>
                </a:solidFill>
              </a:rPr>
              <a:t>премії ім. Лесі Українки, </a:t>
            </a:r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народилася</a:t>
            </a:r>
            <a:r>
              <a:rPr lang="ru-RU" sz="2800" b="1" dirty="0">
                <a:solidFill>
                  <a:schemeClr val="bg1"/>
                </a:solidFill>
              </a:rPr>
              <a:t> 1969 року на </a:t>
            </a:r>
            <a:r>
              <a:rPr lang="ru-RU" sz="2800" b="1" dirty="0" err="1">
                <a:solidFill>
                  <a:schemeClr val="bg1"/>
                </a:solidFill>
              </a:rPr>
              <a:t>Рівненщині</a:t>
            </a:r>
            <a:r>
              <a:rPr lang="ru-RU" sz="2800" b="1" dirty="0">
                <a:solidFill>
                  <a:schemeClr val="bg1"/>
                </a:solidFill>
              </a:rPr>
              <a:t>. Вона </a:t>
            </a:r>
            <a:r>
              <a:rPr lang="ru-RU" sz="2800" b="1" dirty="0" err="1">
                <a:solidFill>
                  <a:schemeClr val="bg1"/>
                </a:solidFill>
              </a:rPr>
              <a:t>створює</a:t>
            </a:r>
            <a:r>
              <a:rPr lang="ru-RU" sz="2800" b="1" dirty="0">
                <a:solidFill>
                  <a:schemeClr val="bg1"/>
                </a:solidFill>
              </a:rPr>
              <a:t> книжки для дітей і </a:t>
            </a:r>
            <a:r>
              <a:rPr lang="ru-RU" sz="2800" b="1" dirty="0" err="1">
                <a:solidFill>
                  <a:schemeClr val="bg1"/>
                </a:solidFill>
              </a:rPr>
              <a:t>дорослих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 </a:t>
            </a:r>
            <a:r>
              <a:rPr lang="ru-RU" sz="2800" b="1" dirty="0">
                <a:solidFill>
                  <a:schemeClr val="bg1"/>
                </a:solidFill>
              </a:rPr>
              <a:t>своїх </a:t>
            </a:r>
            <a:r>
              <a:rPr lang="ru-RU" sz="2800" b="1" dirty="0" err="1">
                <a:solidFill>
                  <a:schemeClr val="bg1"/>
                </a:solidFill>
              </a:rPr>
              <a:t>читачів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звертається </a:t>
            </a:r>
            <a:r>
              <a:rPr lang="ru-RU" sz="2800" b="1" dirty="0">
                <a:solidFill>
                  <a:schemeClr val="bg1"/>
                </a:solidFill>
              </a:rPr>
              <a:t>так: «</a:t>
            </a:r>
            <a:r>
              <a:rPr lang="ru-RU" sz="2800" b="1" dirty="0">
                <a:solidFill>
                  <a:srgbClr val="FFFF00"/>
                </a:solidFill>
              </a:rPr>
              <a:t>Я хочу, щоб </a:t>
            </a:r>
            <a:r>
              <a:rPr lang="ru-RU" sz="2800" b="1" dirty="0" err="1">
                <a:solidFill>
                  <a:srgbClr val="FFFF00"/>
                </a:solidFill>
              </a:rPr>
              <a:t>читаючи</a:t>
            </a:r>
            <a:r>
              <a:rPr lang="ru-RU" sz="2800" b="1" dirty="0">
                <a:solidFill>
                  <a:srgbClr val="FFFF00"/>
                </a:solidFill>
              </a:rPr>
              <a:t> книжку, ви </a:t>
            </a:r>
            <a:r>
              <a:rPr lang="ru-RU" sz="2800" b="1" dirty="0" err="1" smtClean="0">
                <a:solidFill>
                  <a:srgbClr val="FFFF00"/>
                </a:solidFill>
              </a:rPr>
              <a:t>знаходили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заховані</a:t>
            </a:r>
            <a:r>
              <a:rPr lang="ru-RU" sz="2800" b="1" dirty="0">
                <a:solidFill>
                  <a:srgbClr val="FFFF00"/>
                </a:solidFill>
              </a:rPr>
              <a:t> в ній </a:t>
            </a:r>
            <a:r>
              <a:rPr lang="ru-RU" sz="2800" b="1" dirty="0" err="1">
                <a:solidFill>
                  <a:srgbClr val="FFFF00"/>
                </a:solidFill>
              </a:rPr>
              <a:t>секрети</a:t>
            </a:r>
            <a:r>
              <a:rPr lang="ru-RU" sz="2800" b="1" dirty="0">
                <a:solidFill>
                  <a:schemeClr val="bg1"/>
                </a:solidFill>
              </a:rPr>
              <a:t>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Марія Морозенко. Твори для дітей - Мала Сторі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r="32192" b="42938"/>
          <a:stretch/>
        </p:blipFill>
        <p:spPr bwMode="auto">
          <a:xfrm flipH="1">
            <a:off x="7244159" y="1269554"/>
            <a:ext cx="4049903" cy="35506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220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279947"/>
            <a:ext cx="2941883" cy="41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788102" y="1313038"/>
            <a:ext cx="3369944" cy="4980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 err="1" smtClean="0"/>
              <a:t>ш</a:t>
            </a:r>
            <a:r>
              <a:rPr lang="ru-RU" sz="3600" b="1" dirty="0" err="1" smtClean="0">
                <a:solidFill>
                  <a:srgbClr val="FFFF00"/>
                </a:solidFill>
              </a:rPr>
              <a:t>е</a:t>
            </a:r>
            <a:r>
              <a:rPr lang="ru-RU" sz="3600" b="1" dirty="0" err="1" smtClean="0"/>
              <a:t>рстці</a:t>
            </a:r>
            <a:r>
              <a:rPr lang="ru-RU" sz="3600" b="1" dirty="0" smtClean="0"/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зак</a:t>
            </a:r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</a:rPr>
              <a:t>дланій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неаб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як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заскавул</a:t>
            </a:r>
            <a:r>
              <a:rPr lang="uk-UA" sz="3600" b="1" dirty="0" smtClean="0">
                <a:solidFill>
                  <a:srgbClr val="FFFF00"/>
                </a:solidFill>
              </a:rPr>
              <a:t>і</a:t>
            </a:r>
            <a:r>
              <a:rPr lang="uk-UA" sz="3600" b="1" dirty="0" smtClean="0">
                <a:solidFill>
                  <a:schemeClr val="bg1"/>
                </a:solidFill>
              </a:rPr>
              <a:t>ло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перепол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шену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пригорн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неспод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вано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безпер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чно</a:t>
            </a:r>
          </a:p>
          <a:p>
            <a:pPr algn="ctr" eaLnBrk="0" hangingPunct="0">
              <a:defRPr/>
            </a:pPr>
            <a:r>
              <a:rPr lang="ru-RU" sz="3600" b="1" dirty="0" err="1"/>
              <a:t>перестр</a:t>
            </a:r>
            <a:r>
              <a:rPr lang="ru-RU" sz="3600" b="1" dirty="0" err="1">
                <a:solidFill>
                  <a:srgbClr val="FFFF00"/>
                </a:solidFill>
              </a:rPr>
              <a:t>à</a:t>
            </a:r>
            <a:r>
              <a:rPr lang="ru-RU" sz="3600" b="1" dirty="0" err="1"/>
              <a:t>шене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915827" y="1290656"/>
            <a:ext cx="3904395" cy="50029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 err="1">
                <a:solidFill>
                  <a:schemeClr val="bg1"/>
                </a:solidFill>
              </a:rPr>
              <a:t>Найпрекр</a:t>
            </a:r>
            <a:r>
              <a:rPr lang="ru-RU" sz="3600" b="1" dirty="0" err="1">
                <a:solidFill>
                  <a:srgbClr val="FFFF00"/>
                </a:solidFill>
              </a:rPr>
              <a:t>à</a:t>
            </a:r>
            <a:r>
              <a:rPr lang="ru-RU" sz="3600" b="1" dirty="0" err="1">
                <a:solidFill>
                  <a:schemeClr val="bg1"/>
                </a:solidFill>
              </a:rPr>
              <a:t>сніший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настор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</a:rPr>
              <a:t>жилося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досер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дини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тремтл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шено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стила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закол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суючи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Різдв</a:t>
            </a:r>
            <a:r>
              <a:rPr lang="uk-UA" sz="3600" b="1" dirty="0" smtClean="0">
                <a:solidFill>
                  <a:srgbClr val="FFFF00"/>
                </a:solidFill>
              </a:rPr>
              <a:t>я</a:t>
            </a:r>
            <a:r>
              <a:rPr lang="uk-UA" sz="3600" b="1" dirty="0" smtClean="0">
                <a:solidFill>
                  <a:schemeClr val="bg1"/>
                </a:solidFill>
              </a:rPr>
              <a:t>ний</a:t>
            </a:r>
          </a:p>
          <a:p>
            <a:pPr algn="ctr" eaLnBrk="0" hangingPunct="0">
              <a:defRPr/>
            </a:pPr>
            <a:r>
              <a:rPr lang="ru-RU" sz="3600" b="1" dirty="0" err="1" smtClean="0"/>
              <a:t>стрив</a:t>
            </a:r>
            <a:r>
              <a:rPr lang="ru-RU" sz="3600" b="1" dirty="0" err="1" smtClean="0">
                <a:solidFill>
                  <a:srgbClr val="FFFF00"/>
                </a:solidFill>
              </a:rPr>
              <a:t>о</a:t>
            </a:r>
            <a:r>
              <a:rPr lang="ru-RU" sz="3600" b="1" dirty="0" err="1" smtClean="0"/>
              <a:t>жене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18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333450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4 Здійсниться все\№041-42-М.Морозенко. Руде цуценят і різдв ангел\2025-11-21_193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89" y="980756"/>
            <a:ext cx="8251455" cy="53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1" y="996070"/>
            <a:ext cx="1885557" cy="26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182" y="3537390"/>
            <a:ext cx="2736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Коли </a:t>
            </a:r>
            <a:r>
              <a:rPr lang="uk-UA" sz="2400" b="1" dirty="0">
                <a:solidFill>
                  <a:schemeClr val="bg1"/>
                </a:solidFill>
              </a:rPr>
              <a:t>народилось руде цуценятко? Як воно відчуло любов матері?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399" y="5081571"/>
            <a:ext cx="28360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щеня побачило уві сні? Яким </a:t>
            </a:r>
            <a:r>
              <a:rPr lang="uk-UA" sz="2400" b="1" dirty="0">
                <a:solidFill>
                  <a:schemeClr val="bg1"/>
                </a:solidFill>
              </a:rPr>
              <a:t>зображено різдвяного ангела? </a:t>
            </a:r>
          </a:p>
        </p:txBody>
      </p:sp>
    </p:spTree>
    <p:extLst>
      <p:ext uri="{BB962C8B-B14F-4D97-AF65-F5344CB8AC3E}">
        <p14:creationId xmlns:p14="http://schemas.microsoft.com/office/powerpoint/2010/main" val="35434969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888" y="462918"/>
            <a:ext cx="1087320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Марія Морозенко. Руде цуценятко і різдвяний ангел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4 Здійсниться все\№041-42-М.Морозенко. Руде цуценят і різдв ангел\2025-11-21_193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15" y="1263222"/>
            <a:ext cx="8628548" cy="8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2 ЧИТАННЯ\1 Савченко уроки\4 Здійсниться все\№041-42-М.Морозенко. Руде цуценят і різдв ангел\2025-11-21_193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51" y="2061642"/>
            <a:ext cx="8644112" cy="40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762" y="3704160"/>
            <a:ext cx="266429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Яким песик уявляв себе, побачивши свою маму і старших братиків?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5687" y="6106553"/>
            <a:ext cx="86732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Поміркуйте, ч</a:t>
            </a:r>
            <a:r>
              <a:rPr lang="uk-UA" sz="2400" b="1" dirty="0">
                <a:solidFill>
                  <a:schemeClr val="bg1"/>
                </a:solidFill>
              </a:rPr>
              <a:t>ому господар цуценятка назвав його бракованим</a:t>
            </a:r>
          </a:p>
        </p:txBody>
      </p:sp>
      <p:pic>
        <p:nvPicPr>
          <p:cNvPr id="1026" name="Picture 2" descr="Найкращі породи собак для охорон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2945"/>
          <a:stretch/>
        </p:blipFill>
        <p:spPr bwMode="auto">
          <a:xfrm flipH="1">
            <a:off x="514414" y="1247094"/>
            <a:ext cx="2593613" cy="24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919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853</Words>
  <Application>Microsoft Office PowerPoint</Application>
  <PresentationFormat>Произвольный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Налаштування на урок «Моя історія»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236</cp:revision>
  <dcterms:created xsi:type="dcterms:W3CDTF">2025-08-27T14:01:18Z</dcterms:created>
  <dcterms:modified xsi:type="dcterms:W3CDTF">2025-11-27T11:24:33Z</dcterms:modified>
</cp:coreProperties>
</file>