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564" r:id="rId3"/>
    <p:sldId id="455" r:id="rId4"/>
    <p:sldId id="575" r:id="rId5"/>
    <p:sldId id="581" r:id="rId6"/>
    <p:sldId id="584" r:id="rId7"/>
    <p:sldId id="526" r:id="rId8"/>
    <p:sldId id="492" r:id="rId9"/>
    <p:sldId id="582" r:id="rId10"/>
    <p:sldId id="563" r:id="rId11"/>
    <p:sldId id="560" r:id="rId12"/>
    <p:sldId id="583" r:id="rId13"/>
    <p:sldId id="292" r:id="rId14"/>
    <p:sldId id="567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09514"/>
            <a:ext cx="9289032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Спостерігаю за вживанням апострофа після префіксів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42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77466"/>
            <a:ext cx="10603237" cy="7464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/>
              <a:t>слова з </a:t>
            </a:r>
            <a:r>
              <a:rPr lang="ru-RU" sz="4000" b="1" dirty="0" smtClean="0"/>
              <a:t>апострофом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446" y="1372339"/>
            <a:ext cx="1060323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dirty="0" err="1" smtClean="0"/>
              <a:t>М’яч</a:t>
            </a:r>
            <a:r>
              <a:rPr lang="ru-RU" sz="3600" b="1" dirty="0"/>
              <a:t>, </a:t>
            </a:r>
            <a:r>
              <a:rPr lang="ru-RU" sz="3600" b="1" dirty="0" err="1"/>
              <a:t>під’їзд</a:t>
            </a:r>
            <a:r>
              <a:rPr lang="ru-RU" sz="3600" b="1" dirty="0"/>
              <a:t>, </a:t>
            </a:r>
            <a:r>
              <a:rPr lang="ru-RU" sz="3600" b="1" dirty="0" err="1"/>
              <a:t>об’єднати</a:t>
            </a:r>
            <a:r>
              <a:rPr lang="ru-RU" sz="3600" b="1" dirty="0"/>
              <a:t>, </a:t>
            </a:r>
            <a:r>
              <a:rPr lang="ru-RU" sz="3600" b="1" dirty="0" err="1"/>
              <a:t>пір’я</a:t>
            </a:r>
            <a:r>
              <a:rPr lang="ru-RU" sz="3600" b="1" dirty="0"/>
              <a:t>, </a:t>
            </a:r>
            <a:r>
              <a:rPr lang="ru-RU" sz="3600" b="1" dirty="0" err="1"/>
              <a:t>м’який</a:t>
            </a:r>
            <a:r>
              <a:rPr lang="ru-RU" sz="3600" b="1" dirty="0"/>
              <a:t>, </a:t>
            </a:r>
            <a:r>
              <a:rPr lang="ru-RU" sz="3600" b="1" dirty="0" err="1"/>
              <a:t>рум’яний</a:t>
            </a:r>
            <a:r>
              <a:rPr lang="ru-RU" sz="3600" b="1" dirty="0"/>
              <a:t>, </a:t>
            </a:r>
            <a:r>
              <a:rPr lang="ru-RU" sz="3600" b="1" dirty="0" err="1"/>
              <a:t>п’ять</a:t>
            </a:r>
            <a:r>
              <a:rPr lang="ru-RU" sz="3600" b="1" dirty="0"/>
              <a:t>, </a:t>
            </a:r>
            <a:r>
              <a:rPr lang="ru-RU" sz="3600" b="1" dirty="0" err="1"/>
              <a:t>без’язикий</a:t>
            </a:r>
            <a:r>
              <a:rPr lang="ru-RU" sz="3600" b="1" dirty="0"/>
              <a:t>, </a:t>
            </a:r>
            <a:r>
              <a:rPr lang="ru-RU" sz="3600" b="1" dirty="0" err="1"/>
              <a:t>роз’яснити</a:t>
            </a:r>
            <a:r>
              <a:rPr lang="ru-RU" sz="3600" b="1" dirty="0"/>
              <a:t>, </a:t>
            </a:r>
            <a:r>
              <a:rPr lang="ru-RU" sz="3600" b="1" dirty="0" err="1"/>
              <a:t>прив’язати</a:t>
            </a:r>
            <a:r>
              <a:rPr lang="ru-RU" sz="3600" b="1" dirty="0"/>
              <a:t>, </a:t>
            </a:r>
            <a:r>
              <a:rPr lang="ru-RU" sz="3600" b="1" dirty="0" err="1"/>
              <a:t>з’їсти</a:t>
            </a:r>
            <a:r>
              <a:rPr lang="ru-RU" sz="3600" b="1" dirty="0"/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5807" y="2813675"/>
            <a:ext cx="723053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Випишіть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ті</a:t>
            </a:r>
            <a:r>
              <a:rPr lang="ru-RU" sz="2800" b="1" dirty="0" smtClean="0">
                <a:solidFill>
                  <a:srgbClr val="0070C0"/>
                </a:solidFill>
              </a:rPr>
              <a:t> слова, </a:t>
            </a:r>
            <a:r>
              <a:rPr lang="ru-RU" sz="2800" b="1" dirty="0">
                <a:solidFill>
                  <a:srgbClr val="0070C0"/>
                </a:solidFill>
              </a:rPr>
              <a:t>у яких </a:t>
            </a:r>
            <a:r>
              <a:rPr lang="ru-RU" sz="2800" b="1" dirty="0" smtClean="0">
                <a:solidFill>
                  <a:srgbClr val="0070C0"/>
                </a:solidFill>
              </a:rPr>
              <a:t>апостроф </a:t>
            </a:r>
            <a:r>
              <a:rPr lang="ru-RU" sz="2800" b="1" dirty="0" err="1">
                <a:solidFill>
                  <a:srgbClr val="0070C0"/>
                </a:solidFill>
              </a:rPr>
              <a:t>стоїть</a:t>
            </a:r>
            <a:r>
              <a:rPr lang="ru-RU" sz="2800" b="1" dirty="0">
                <a:solidFill>
                  <a:srgbClr val="0070C0"/>
                </a:solidFill>
              </a:rPr>
              <a:t> після </a:t>
            </a:r>
            <a:r>
              <a:rPr lang="ru-RU" sz="2800" b="1" dirty="0" err="1">
                <a:solidFill>
                  <a:srgbClr val="0070C0"/>
                </a:solidFill>
              </a:rPr>
              <a:t>префікса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Позначте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у них </a:t>
            </a:r>
            <a:r>
              <a:rPr lang="ru-RU" sz="2800" b="1" dirty="0" err="1">
                <a:solidFill>
                  <a:srgbClr val="0070C0"/>
                </a:solidFill>
              </a:rPr>
              <a:t>префікс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908449" y="1710966"/>
            <a:ext cx="100711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6288953" y="1724823"/>
            <a:ext cx="95520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604199" y="1710966"/>
            <a:ext cx="1440160" cy="1385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9332391" y="1724823"/>
            <a:ext cx="187220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922654" y="2349674"/>
            <a:ext cx="99291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075807" y="3920182"/>
            <a:ext cx="712888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Пригадайте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після яких </a:t>
            </a:r>
            <a:r>
              <a:rPr lang="ru-RU" sz="2800" b="1" dirty="0" err="1" smtClean="0">
                <a:solidFill>
                  <a:srgbClr val="0070C0"/>
                </a:solidFill>
              </a:rPr>
              <a:t>префіксів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ставимо</a:t>
            </a:r>
            <a:r>
              <a:rPr lang="ru-RU" sz="2800" b="1" dirty="0" smtClean="0">
                <a:solidFill>
                  <a:srgbClr val="0070C0"/>
                </a:solidFill>
              </a:rPr>
              <a:t> апостроф. Перед </a:t>
            </a:r>
            <a:r>
              <a:rPr lang="ru-RU" sz="2800" b="1" dirty="0" err="1" smtClean="0">
                <a:solidFill>
                  <a:srgbClr val="0070C0"/>
                </a:solidFill>
              </a:rPr>
              <a:t>якими</a:t>
            </a:r>
            <a:r>
              <a:rPr lang="ru-RU" sz="2800" b="1" dirty="0" smtClean="0">
                <a:solidFill>
                  <a:srgbClr val="0070C0"/>
                </a:solidFill>
              </a:rPr>
              <a:t> буквами?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9" name="Группа 16"/>
          <p:cNvGrpSpPr>
            <a:grpSpLocks/>
          </p:cNvGrpSpPr>
          <p:nvPr/>
        </p:nvGrpSpPr>
        <p:grpSpPr bwMode="auto">
          <a:xfrm>
            <a:off x="835446" y="2732888"/>
            <a:ext cx="2620963" cy="3257550"/>
            <a:chOff x="3023059" y="2428868"/>
            <a:chExt cx="2969472" cy="3757558"/>
          </a:xfrm>
        </p:grpSpPr>
        <p:pic>
          <p:nvPicPr>
            <p:cNvPr id="20" name="Рисунок 19" descr="Рис 1-01 Язык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3059" y="2428868"/>
              <a:ext cx="2969472" cy="3757558"/>
            </a:xfrm>
            <a:prstGeom prst="roundRect">
              <a:avLst/>
            </a:prstGeom>
          </p:spPr>
        </p:pic>
        <p:sp>
          <p:nvSpPr>
            <p:cNvPr id="21" name="Скругленный прямоугольник 20"/>
            <p:cNvSpPr/>
            <p:nvPr/>
          </p:nvSpPr>
          <p:spPr>
            <a:xfrm rot="19043338">
              <a:off x="3165148" y="2970894"/>
              <a:ext cx="1465850" cy="4999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419110" y="2997746"/>
            <a:ext cx="520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8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’</a:t>
            </a:r>
            <a:endParaRPr lang="ru-RU" sz="8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941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549474"/>
            <a:ext cx="1007736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вірш </a:t>
            </a:r>
            <a:r>
              <a:rPr lang="ru-RU" sz="4000" b="1" dirty="0" err="1"/>
              <a:t>Анатолія</a:t>
            </a:r>
            <a:r>
              <a:rPr lang="ru-RU" sz="4000" b="1" dirty="0"/>
              <a:t> </a:t>
            </a:r>
            <a:r>
              <a:rPr lang="ru-RU" sz="4000" b="1" dirty="0" smtClean="0"/>
              <a:t>Камінчука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3 Будова слова\№042-Вживанням апострофа після префіксів\2025-11-20_212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34" y="1856272"/>
            <a:ext cx="9632333" cy="45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5712" y="1330905"/>
            <a:ext cx="89959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Пригадайте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після яких </a:t>
            </a:r>
            <a:r>
              <a:rPr lang="ru-RU" sz="2800" b="1" dirty="0" err="1" smtClean="0">
                <a:solidFill>
                  <a:srgbClr val="0070C0"/>
                </a:solidFill>
              </a:rPr>
              <a:t>префіксів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ставимо</a:t>
            </a:r>
            <a:r>
              <a:rPr lang="ru-RU" sz="2800" b="1" dirty="0" smtClean="0">
                <a:solidFill>
                  <a:srgbClr val="0070C0"/>
                </a:solidFill>
              </a:rPr>
              <a:t> апостроф.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3679" y="2493690"/>
            <a:ext cx="1872208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під’ї</a:t>
            </a:r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хали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5647" y="3069754"/>
            <a:ext cx="2232248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переїхали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2899" y="3645818"/>
            <a:ext cx="1656184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заїхали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9175" y="4171385"/>
            <a:ext cx="1766671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виїхали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1631" y="4747553"/>
            <a:ext cx="1512168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з’ї</a:t>
            </a:r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хали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7735" y="5299103"/>
            <a:ext cx="1800200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об’ї</a:t>
            </a:r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хали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9783" y="5778186"/>
            <a:ext cx="1800200" cy="602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наїхали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7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9973" y="494642"/>
            <a:ext cx="10508642" cy="782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</a:t>
            </a:r>
            <a:r>
              <a:rPr lang="ru-RU" sz="4000" b="1" dirty="0"/>
              <a:t>пари </a:t>
            </a:r>
            <a:r>
              <a:rPr lang="ru-RU" sz="4000" b="1" dirty="0" err="1"/>
              <a:t>сполучень</a:t>
            </a:r>
            <a:r>
              <a:rPr lang="ru-RU" sz="4000" b="1" dirty="0"/>
              <a:t> </a:t>
            </a:r>
            <a:r>
              <a:rPr lang="ru-RU" sz="4000" b="1" dirty="0" smtClean="0"/>
              <a:t>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0989" y="1992536"/>
            <a:ext cx="859981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46088" indent="-446088">
              <a:buAutoNum type="arabicPeriod"/>
            </a:pPr>
            <a:r>
              <a:rPr lang="ru-RU" sz="3200" b="1" dirty="0" err="1" smtClean="0"/>
              <a:t>З’юрбилися</a:t>
            </a:r>
            <a:r>
              <a:rPr lang="ru-RU" sz="3200" b="1" dirty="0" smtClean="0"/>
              <a:t> </a:t>
            </a:r>
            <a:r>
              <a:rPr lang="ru-RU" sz="3200" b="1" dirty="0"/>
              <a:t>біля </a:t>
            </a:r>
            <a:r>
              <a:rPr lang="ru-RU" sz="3200" b="1" dirty="0" err="1"/>
              <a:t>ялинки</a:t>
            </a:r>
            <a:r>
              <a:rPr lang="ru-RU" sz="3200" b="1" dirty="0"/>
              <a:t>; </a:t>
            </a:r>
            <a:r>
              <a:rPr lang="ru-RU" sz="3200" b="1" dirty="0" err="1"/>
              <a:t>з’їжджають</a:t>
            </a:r>
            <a:r>
              <a:rPr lang="ru-RU" sz="3200" b="1" dirty="0"/>
              <a:t> з гірки. </a:t>
            </a:r>
            <a:endParaRPr lang="ru-RU" sz="3200" b="1" dirty="0" smtClean="0"/>
          </a:p>
          <a:p>
            <a:pPr marL="446088" indent="-446088">
              <a:buAutoNum type="arabicPeriod"/>
            </a:pPr>
            <a:r>
              <a:rPr lang="ru-RU" sz="3200" b="1" dirty="0" err="1" smtClean="0"/>
              <a:t>Об’їдають</a:t>
            </a:r>
            <a:r>
              <a:rPr lang="ru-RU" sz="3200" b="1" dirty="0" smtClean="0"/>
              <a:t> </a:t>
            </a:r>
            <a:r>
              <a:rPr lang="ru-RU" sz="3200" b="1" dirty="0"/>
              <a:t>ягоди; </a:t>
            </a:r>
            <a:r>
              <a:rPr lang="ru-RU" sz="3200" b="1" dirty="0" err="1"/>
              <a:t>злітаються</a:t>
            </a:r>
            <a:r>
              <a:rPr lang="ru-RU" sz="3200" b="1" dirty="0"/>
              <a:t> до </a:t>
            </a:r>
            <a:r>
              <a:rPr lang="ru-RU" sz="3200" b="1" dirty="0" err="1"/>
              <a:t>годівниць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77391" y="1395643"/>
            <a:ext cx="8527008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Поясніть</a:t>
            </a:r>
            <a:r>
              <a:rPr lang="ru-RU" sz="2800" b="1" dirty="0">
                <a:solidFill>
                  <a:srgbClr val="0070C0"/>
                </a:solidFill>
              </a:rPr>
              <a:t>, про кого можна </a:t>
            </a:r>
            <a:r>
              <a:rPr lang="ru-RU" sz="2800" b="1" dirty="0" err="1" smtClean="0">
                <a:solidFill>
                  <a:srgbClr val="0070C0"/>
                </a:solidFill>
              </a:rPr>
              <a:t>розповісти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кожною парою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7391" y="3141762"/>
            <a:ext cx="5299761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70C0"/>
                </a:solidFill>
              </a:rPr>
              <a:t>Складіть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текст (3–4 речення) про те, кому зима приносить </a:t>
            </a:r>
            <a:r>
              <a:rPr lang="ru-RU" sz="2800" b="1" dirty="0" err="1">
                <a:solidFill>
                  <a:srgbClr val="0070C0"/>
                </a:solidFill>
              </a:rPr>
              <a:t>радість</a:t>
            </a:r>
            <a:r>
              <a:rPr lang="ru-RU" sz="2800" b="1" dirty="0">
                <a:solidFill>
                  <a:srgbClr val="0070C0"/>
                </a:solidFill>
              </a:rPr>
              <a:t>, а кому — </a:t>
            </a:r>
            <a:r>
              <a:rPr lang="ru-RU" sz="2800" b="1" dirty="0" err="1" smtClean="0">
                <a:solidFill>
                  <a:srgbClr val="0070C0"/>
                </a:solidFill>
              </a:rPr>
              <a:t>клопіт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 smtClean="0">
                <a:solidFill>
                  <a:srgbClr val="0070C0"/>
                </a:solidFill>
              </a:rPr>
              <a:t>Скористайтеся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сполученнями</a:t>
            </a:r>
            <a:r>
              <a:rPr lang="ru-RU" sz="2800" b="1" dirty="0">
                <a:solidFill>
                  <a:srgbClr val="0070C0"/>
                </a:solidFill>
              </a:rPr>
              <a:t> слів з </a:t>
            </a:r>
            <a:r>
              <a:rPr lang="ru-RU" sz="2800" b="1" dirty="0" err="1">
                <a:solidFill>
                  <a:srgbClr val="0070C0"/>
                </a:solidFill>
              </a:rPr>
              <a:t>попереднього</a:t>
            </a:r>
            <a:r>
              <a:rPr lang="ru-RU" sz="2800" b="1" dirty="0">
                <a:solidFill>
                  <a:srgbClr val="0070C0"/>
                </a:solidFill>
              </a:rPr>
              <a:t> завдання.</a:t>
            </a:r>
          </a:p>
        </p:txBody>
      </p:sp>
      <p:pic>
        <p:nvPicPr>
          <p:cNvPr id="1026" name="Picture 2" descr="Ранкові зустрічі.Тиждень 13 &quot;Зим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6340" r="11735" b="14583"/>
          <a:stretch/>
        </p:blipFill>
        <p:spPr bwMode="auto">
          <a:xfrm>
            <a:off x="6300424" y="3161681"/>
            <a:ext cx="5055322" cy="25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13152" r="11315" b="3889"/>
          <a:stretch/>
        </p:blipFill>
        <p:spPr bwMode="auto">
          <a:xfrm flipH="1">
            <a:off x="9485000" y="1359737"/>
            <a:ext cx="1939764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038302" y="5867348"/>
            <a:ext cx="8870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Зима приносить </a:t>
            </a:r>
            <a:r>
              <a:rPr lang="uk-UA" sz="3200" b="1" dirty="0">
                <a:solidFill>
                  <a:schemeClr val="bg1"/>
                </a:solidFill>
              </a:rPr>
              <a:t>дітям радість, </a:t>
            </a:r>
            <a:r>
              <a:rPr lang="uk-UA" sz="3200" b="1" dirty="0" smtClean="0">
                <a:solidFill>
                  <a:schemeClr val="bg1"/>
                </a:solidFill>
              </a:rPr>
              <a:t>а птахам – клопіт.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7391" y="5344128"/>
            <a:ext cx="52997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chemeClr val="bg1"/>
                </a:solidFill>
              </a:rPr>
              <a:t>Запишіть</a:t>
            </a:r>
            <a:r>
              <a:rPr lang="ru-RU" sz="2800" b="1" dirty="0" smtClean="0">
                <a:solidFill>
                  <a:schemeClr val="bg1"/>
                </a:solidFill>
              </a:rPr>
              <a:t> речення під диктовку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696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3 Будова слова\№042-Вживанням апострофа після префіксів\2025-11-20_211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341562"/>
            <a:ext cx="87076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2" y="2828274"/>
            <a:ext cx="3409831" cy="340983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73947" y="1323388"/>
            <a:ext cx="8787291" cy="5942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Обери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</a:t>
            </a:r>
            <a:r>
              <a:rPr lang="uk-UA" sz="2800" b="1" dirty="0" smtClean="0">
                <a:solidFill>
                  <a:srgbClr val="0070C0"/>
                </a:solidFill>
              </a:rPr>
              <a:t>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86530" y="4611011"/>
            <a:ext cx="2502086" cy="1190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650320"/>
            <a:ext cx="2230119" cy="1123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622984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7" y="2241049"/>
            <a:ext cx="2716342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4" y="2241048"/>
            <a:ext cx="2349313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1361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9" y="2292507"/>
            <a:ext cx="2104474" cy="21063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650320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63639" y="2159558"/>
            <a:ext cx="6573905" cy="1211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3200" b="1" dirty="0">
                <a:solidFill>
                  <a:schemeClr val="bg1"/>
                </a:solidFill>
              </a:rPr>
              <a:t>Яку тему вивчали на уроці?</a:t>
            </a:r>
          </a:p>
          <a:p>
            <a:pPr marL="265113" lvl="0" indent="-265113">
              <a:buFontTx/>
              <a:buChar char="-"/>
            </a:pPr>
            <a:r>
              <a:rPr lang="ru-RU" sz="3200" b="1" dirty="0" smtClean="0"/>
              <a:t>Які </a:t>
            </a:r>
            <a:r>
              <a:rPr lang="ru-RU" sz="3200" b="1" dirty="0" err="1" smtClean="0"/>
              <a:t>префікси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запам’ятали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42712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876225" y="1347964"/>
            <a:ext cx="8295808" cy="9177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Назви позитивні якості, що </a:t>
            </a:r>
            <a:r>
              <a:rPr lang="uk-UA" sz="2800" b="1" dirty="0">
                <a:solidFill>
                  <a:srgbClr val="0070C0"/>
                </a:solidFill>
              </a:rPr>
              <a:t>відчуваєш </a:t>
            </a:r>
            <a:r>
              <a:rPr lang="uk-UA" sz="2800" b="1" dirty="0" smtClean="0">
                <a:solidFill>
                  <a:srgbClr val="0070C0"/>
                </a:solidFill>
              </a:rPr>
              <a:t>у </a:t>
            </a:r>
            <a:r>
              <a:rPr lang="uk-UA" sz="2800" b="1" dirty="0">
                <a:solidFill>
                  <a:srgbClr val="0070C0"/>
                </a:solidFill>
              </a:rPr>
              <a:t>собі.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Чим вони тобі допомагають у навчанні?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907455" y="520960"/>
            <a:ext cx="10297144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«Самореклама»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687690" y="2440157"/>
            <a:ext cx="2601430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Доброта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923679" y="2440158"/>
            <a:ext cx="235520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Сила </a:t>
            </a:r>
            <a:r>
              <a:rPr lang="ru-RU" sz="3600" b="1" dirty="0" err="1" smtClean="0"/>
              <a:t>волі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803999" y="4184312"/>
            <a:ext cx="2520280" cy="858857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Рівновага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5663664" y="3325455"/>
            <a:ext cx="2609806" cy="858857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Скромність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2923679" y="4208661"/>
            <a:ext cx="2456059" cy="858857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Щирість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8662841" y="4178941"/>
            <a:ext cx="2520280" cy="858857"/>
          </a:xfrm>
          <a:prstGeom prst="horizontalScroll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Чесність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2876225" y="3320084"/>
            <a:ext cx="2402663" cy="858857"/>
          </a:xfrm>
          <a:prstGeom prst="horizontalScroll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Відвага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5637585" y="2440156"/>
            <a:ext cx="2692795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Старанність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8687690" y="3299014"/>
            <a:ext cx="2601430" cy="858857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Мудрість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4967758" y="5134982"/>
            <a:ext cx="4032448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Відповідальність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331391" y="3805725"/>
            <a:ext cx="2257380" cy="24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9720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5883" y="4466197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я</a:t>
            </a:r>
            <a:endParaRPr lang="ru-RU" sz="32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450908" y="4736473"/>
            <a:ext cx="792821" cy="201516"/>
            <a:chOff x="7877060" y="2340837"/>
            <a:chExt cx="2170323" cy="1820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1450908" y="5270136"/>
            <a:ext cx="792821" cy="201516"/>
            <a:chOff x="7877060" y="2340837"/>
            <a:chExt cx="2170323" cy="182026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3589149" y="4867739"/>
            <a:ext cx="2138839" cy="342650"/>
            <a:chOff x="7877060" y="2340837"/>
            <a:chExt cx="2170323" cy="18202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Прямоугольник 33"/>
          <p:cNvSpPr/>
          <p:nvPr/>
        </p:nvSpPr>
        <p:spPr>
          <a:xfrm>
            <a:off x="2361170" y="5025588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е</a:t>
            </a:r>
            <a:endParaRPr lang="ru-RU" sz="3200" b="1" dirty="0"/>
          </a:p>
        </p:txBody>
      </p:sp>
      <p:sp>
        <p:nvSpPr>
          <p:cNvPr id="3" name="Дуга 2"/>
          <p:cNvSpPr/>
          <p:nvPr/>
        </p:nvSpPr>
        <p:spPr>
          <a:xfrm rot="19779348">
            <a:off x="4071305" y="4588279"/>
            <a:ext cx="1732235" cy="1038885"/>
          </a:xfrm>
          <a:prstGeom prst="arc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92955" y="4689510"/>
            <a:ext cx="700260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ти</a:t>
            </a:r>
            <a:endParaRPr lang="ru-RU" sz="3200" b="1" dirty="0"/>
          </a:p>
        </p:txBody>
      </p:sp>
      <p:grpSp>
        <p:nvGrpSpPr>
          <p:cNvPr id="30" name="Группа 29"/>
          <p:cNvGrpSpPr/>
          <p:nvPr/>
        </p:nvGrpSpPr>
        <p:grpSpPr>
          <a:xfrm rot="10800000">
            <a:off x="3571751" y="4514999"/>
            <a:ext cx="1036024" cy="166243"/>
            <a:chOff x="7873821" y="2366745"/>
            <a:chExt cx="5125684" cy="18202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Прямоугольник 39"/>
          <p:cNvSpPr/>
          <p:nvPr/>
        </p:nvSpPr>
        <p:spPr>
          <a:xfrm>
            <a:off x="3680147" y="4629863"/>
            <a:ext cx="827708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з/с</a:t>
            </a:r>
            <a:endParaRPr lang="ru-RU" sz="3200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3628506" y="5910882"/>
            <a:ext cx="2138839" cy="342650"/>
            <a:chOff x="7877060" y="2340837"/>
            <a:chExt cx="2170323" cy="182026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7877060" y="2511847"/>
              <a:ext cx="2170323" cy="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7877060" y="2340838"/>
              <a:ext cx="0" cy="1710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0047383" y="2340837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Дуга 44"/>
          <p:cNvSpPr/>
          <p:nvPr/>
        </p:nvSpPr>
        <p:spPr>
          <a:xfrm rot="19779348">
            <a:off x="4110662" y="5631422"/>
            <a:ext cx="1732235" cy="1038885"/>
          </a:xfrm>
          <a:prstGeom prst="arc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832312" y="5732653"/>
            <a:ext cx="660904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/>
              <a:t>ий</a:t>
            </a:r>
            <a:endParaRPr lang="ru-RU" sz="3200" b="1" dirty="0"/>
          </a:p>
        </p:txBody>
      </p:sp>
      <p:grpSp>
        <p:nvGrpSpPr>
          <p:cNvPr id="47" name="Группа 46"/>
          <p:cNvGrpSpPr/>
          <p:nvPr/>
        </p:nvGrpSpPr>
        <p:grpSpPr>
          <a:xfrm rot="10800000">
            <a:off x="3611108" y="5558142"/>
            <a:ext cx="1036024" cy="166243"/>
            <a:chOff x="7873821" y="2366745"/>
            <a:chExt cx="5125684" cy="182026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>
          <a:xfrm>
            <a:off x="3719504" y="5673006"/>
            <a:ext cx="827708" cy="500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з/с</a:t>
            </a:r>
            <a:endParaRPr lang="ru-RU" sz="3200" b="1" dirty="0"/>
          </a:p>
        </p:txBody>
      </p:sp>
      <p:pic>
        <p:nvPicPr>
          <p:cNvPr id="36" name="Picture 2" descr="D:\3 клас\01 УКР МОВА\1 Пономарьова\3 Будова слова\№041-Написання слів із префіксами з-, с-\2025-11-20_205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07" y="1214263"/>
            <a:ext cx="854833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329" y="4004241"/>
            <a:ext cx="2542838" cy="254283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" grpId="0" animBg="1"/>
      <p:bldP spid="35" grpId="0" animBg="1"/>
      <p:bldP spid="40" grpId="0" animBg="1"/>
      <p:bldP spid="45" grpId="0" animBg="1"/>
      <p:bldP spid="46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речення про частини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3" y="1343722"/>
            <a:ext cx="7059256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Спільна частина споріднених слів – це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13930" y="4653930"/>
            <a:ext cx="6762278" cy="60231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Частина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слова перед </a:t>
            </a: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коренем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ru-RU" altLang="ru-RU" b="1" dirty="0" err="1">
                <a:solidFill>
                  <a:schemeClr val="bg1"/>
                </a:solidFill>
                <a:latin typeface="+mn-lt"/>
              </a:rPr>
              <a:t>це</a:t>
            </a:r>
            <a:r>
              <a:rPr lang="ru-RU" altLang="ru-RU" b="1" dirty="0">
                <a:solidFill>
                  <a:schemeClr val="bg1"/>
                </a:solidFill>
                <a:latin typeface="+mn-lt"/>
              </a:rPr>
              <a:t> …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58892" y="2101722"/>
            <a:ext cx="6213259" cy="10083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Слова, що мають спільну частину і спільне значення – це …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58892" y="3294131"/>
            <a:ext cx="6164922" cy="555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  <a:latin typeface="+mn-lt"/>
              </a:rPr>
              <a:t>Змінна частина слова – це …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3929" y="3981696"/>
            <a:ext cx="6762279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 err="1">
                <a:solidFill>
                  <a:schemeClr val="bg1"/>
                </a:solidFill>
                <a:latin typeface="+mn-lt"/>
              </a:rPr>
              <a:t>Чатина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 слова без закінчення – це …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396286" y="1334438"/>
            <a:ext cx="1991902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корінь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001236" y="2176368"/>
            <a:ext cx="2748364" cy="665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споріднені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001236" y="3294131"/>
            <a:ext cx="2826952" cy="551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4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396286" y="4010433"/>
            <a:ext cx="2095481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основа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8396286" y="4653930"/>
            <a:ext cx="2095481" cy="663874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>
                <a:solidFill>
                  <a:schemeClr val="bg1"/>
                </a:solidFill>
                <a:latin typeface="+mn-lt"/>
              </a:rPr>
              <a:t>префікс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94813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081120" cy="720263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Закінчіть речення про </a:t>
            </a:r>
            <a:r>
              <a:rPr lang="uk-UA" sz="4000" b="1" dirty="0">
                <a:solidFill>
                  <a:schemeClr val="bg1"/>
                </a:solidFill>
              </a:rPr>
              <a:t>частини слова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9463" y="1343722"/>
            <a:ext cx="6192688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3200" b="1" dirty="0" err="1">
                <a:solidFill>
                  <a:schemeClr val="bg1"/>
                </a:solidFill>
              </a:rPr>
              <a:t>Обов’язкова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частина</a:t>
            </a:r>
            <a:r>
              <a:rPr lang="ru-RU" altLang="ru-RU" sz="3200" b="1" dirty="0">
                <a:solidFill>
                  <a:schemeClr val="bg1"/>
                </a:solidFill>
              </a:rPr>
              <a:t> слова – це …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13930" y="3851389"/>
            <a:ext cx="7770390" cy="602319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b="1" dirty="0">
                <a:solidFill>
                  <a:schemeClr val="bg1"/>
                </a:solidFill>
              </a:rPr>
              <a:t>Підбираючи споріднені слова, знаходимо 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58892" y="1989634"/>
            <a:ext cx="6717316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altLang="ru-RU" sz="3200" b="1" dirty="0">
                <a:solidFill>
                  <a:schemeClr val="bg1"/>
                </a:solidFill>
              </a:rPr>
              <a:t>Для </a:t>
            </a:r>
            <a:r>
              <a:rPr lang="ru-RU" altLang="ru-RU" sz="3200" b="1" dirty="0" err="1">
                <a:solidFill>
                  <a:schemeClr val="bg1"/>
                </a:solidFill>
              </a:rPr>
              <a:t>зв’язку</a:t>
            </a:r>
            <a:r>
              <a:rPr lang="ru-RU" altLang="ru-RU" sz="3200" b="1" dirty="0">
                <a:solidFill>
                  <a:schemeClr val="bg1"/>
                </a:solidFill>
              </a:rPr>
              <a:t> слів у реченні служить …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928464" y="2637706"/>
            <a:ext cx="6747744" cy="555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altLang="ru-RU" sz="3200" b="1" dirty="0">
                <a:solidFill>
                  <a:schemeClr val="bg1"/>
                </a:solidFill>
              </a:rPr>
              <a:t>Для </a:t>
            </a:r>
            <a:r>
              <a:rPr lang="ru-RU" altLang="ru-RU" sz="3200" b="1" dirty="0" err="1">
                <a:solidFill>
                  <a:schemeClr val="bg1"/>
                </a:solidFill>
              </a:rPr>
              <a:t>утворення</a:t>
            </a:r>
            <a:r>
              <a:rPr lang="ru-RU" altLang="ru-RU" sz="3200" b="1" dirty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</a:rPr>
              <a:t>нових</a:t>
            </a:r>
            <a:r>
              <a:rPr lang="ru-RU" altLang="ru-RU" sz="3200" b="1" dirty="0">
                <a:solidFill>
                  <a:schemeClr val="bg1"/>
                </a:solidFill>
              </a:rPr>
              <a:t> слів служить …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13928" y="3270238"/>
            <a:ext cx="7087307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uk-UA" sz="3200" b="1" dirty="0">
                <a:solidFill>
                  <a:schemeClr val="bg1"/>
                </a:solidFill>
              </a:rPr>
              <a:t>Змінюючи форму слова, знаходимо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612311" y="1333862"/>
            <a:ext cx="1991902" cy="589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  <a:latin typeface="+mn-lt"/>
              </a:rPr>
              <a:t>корінь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252270" y="1989634"/>
            <a:ext cx="2497329" cy="593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8252270" y="2648908"/>
            <a:ext cx="2497329" cy="551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latin typeface="+mn-lt"/>
              </a:rPr>
              <a:t>префікс</a:t>
            </a:r>
            <a:endParaRPr lang="ru-RU" sz="43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52270" y="3270237"/>
            <a:ext cx="2497329" cy="5477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  <a:latin typeface="+mn-lt"/>
              </a:rPr>
              <a:t>закінчення</a:t>
            </a:r>
            <a:endParaRPr 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8828335" y="3789834"/>
            <a:ext cx="1910057" cy="663874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err="1" smtClean="0">
                <a:solidFill>
                  <a:schemeClr val="bg1"/>
                </a:solidFill>
                <a:latin typeface="+mn-lt"/>
              </a:rPr>
              <a:t>корінь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 descr="Рис 7-05 Задумалась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9909" r="18708" b="8973"/>
          <a:stretch/>
        </p:blipFill>
        <p:spPr bwMode="auto">
          <a:xfrm>
            <a:off x="491633" y="4293890"/>
            <a:ext cx="1608137" cy="245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203600" y="4581922"/>
            <a:ext cx="3384376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Поясніть прислів’я. Виберіть в них слова з префіксами. Назвіть префікси.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1992" y="4565108"/>
            <a:ext cx="5400599" cy="15872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200" b="1" dirty="0"/>
              <a:t>Усюди сонце вранці </a:t>
            </a:r>
            <a:r>
              <a:rPr lang="uk-UA" sz="3200" b="1" dirty="0" smtClean="0"/>
              <a:t>сходить. </a:t>
            </a:r>
            <a:r>
              <a:rPr lang="uk-UA" sz="3200" b="1" dirty="0"/>
              <a:t>Спільна біда здружить. </a:t>
            </a:r>
          </a:p>
          <a:p>
            <a:r>
              <a:rPr lang="uk-UA" sz="3200" b="1" dirty="0"/>
              <a:t>Умів узяти, умій і віддати</a:t>
            </a:r>
            <a:r>
              <a:rPr lang="uk-UA" sz="3200" b="1" dirty="0" smtClean="0"/>
              <a:t>. </a:t>
            </a:r>
            <a:endParaRPr lang="ru-RU" sz="32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156421" y="5068328"/>
            <a:ext cx="117597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127178" y="5590034"/>
            <a:ext cx="17812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828335" y="6094090"/>
            <a:ext cx="16220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500934" y="5068328"/>
            <a:ext cx="148292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352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59" y="441317"/>
            <a:ext cx="10066117" cy="64525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cs typeface="Arial" panose="020B0604020202020204" pitchFamily="34" charset="0"/>
              </a:rPr>
              <a:t>Гра «Листоноша»</a:t>
            </a:r>
            <a:endParaRPr lang="ru-RU" sz="4000" b="1" dirty="0"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6858" y="2088811"/>
            <a:ext cx="10020537" cy="13409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…</a:t>
            </a:r>
            <a:r>
              <a:rPr lang="uk-UA" sz="4000" b="1" dirty="0">
                <a:solidFill>
                  <a:schemeClr val="bg1"/>
                </a:solidFill>
              </a:rPr>
              <a:t>бити, …питати, …шити, …варити, …хопити, …кинути, …рвати.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fraze.ru/images/title_poslovitsy/bykva_s/soroka-na-hvos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6" y="3981786"/>
            <a:ext cx="3238833" cy="244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2712" y="4095689"/>
            <a:ext cx="508294" cy="6638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9328" y="4098675"/>
            <a:ext cx="553178" cy="6638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6858" y="2095428"/>
            <a:ext cx="442571" cy="663874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Arial" panose="020B0604020202020204" pitchFamily="34" charset="0"/>
              </a:rPr>
              <a:t>З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1168" y="2067065"/>
            <a:ext cx="463410" cy="663874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16164" y="2057966"/>
            <a:ext cx="442571" cy="663874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Arial" panose="020B0604020202020204" pitchFamily="34" charset="0"/>
              </a:rPr>
              <a:t>З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08827" y="2061642"/>
            <a:ext cx="442571" cy="663874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Arial" panose="020B0604020202020204" pitchFamily="34" charset="0"/>
              </a:rPr>
              <a:t>З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63150" y="2096196"/>
            <a:ext cx="463410" cy="663874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9302" y="2644853"/>
            <a:ext cx="463410" cy="663874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Arial" panose="020B0604020202020204" pitchFamily="34" charset="0"/>
              </a:rPr>
              <a:t>С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67321" y="3256356"/>
            <a:ext cx="1434156" cy="725430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r>
              <a:rPr lang="uk-UA" sz="4000" b="1" dirty="0" err="1" smtClean="0">
                <a:solidFill>
                  <a:srgbClr val="002060"/>
                </a:solidFill>
              </a:rPr>
              <a:t>їзд</a:t>
            </a:r>
            <a:r>
              <a:rPr lang="uk-UA" sz="4000" b="1" dirty="0">
                <a:solidFill>
                  <a:srgbClr val="002060"/>
                </a:solidFill>
              </a:rPr>
              <a:t>,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4331" y="3241698"/>
            <a:ext cx="586841" cy="725430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cs typeface="Arial" panose="020B0604020202020204" pitchFamily="34" charset="0"/>
              </a:rPr>
              <a:t>З'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00466" y="3933850"/>
            <a:ext cx="758362" cy="725430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cs typeface="Arial" panose="020B0604020202020204" pitchFamily="34" charset="0"/>
              </a:rPr>
              <a:t>ви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60884" y="3947790"/>
            <a:ext cx="1245713" cy="725430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r>
              <a:rPr lang="uk-UA" sz="4000" b="1" dirty="0" err="1">
                <a:solidFill>
                  <a:srgbClr val="002060"/>
                </a:solidFill>
              </a:rPr>
              <a:t>їзд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70699" y="3844961"/>
            <a:ext cx="1066751" cy="725430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r>
              <a:rPr lang="uk-UA" sz="4000" b="1" dirty="0" err="1">
                <a:solidFill>
                  <a:srgbClr val="002060"/>
                </a:solidFill>
              </a:rPr>
              <a:t>їзд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54503" y="3311005"/>
            <a:ext cx="1245713" cy="725430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r>
              <a:rPr lang="uk-UA" sz="4000" b="1" dirty="0" err="1">
                <a:solidFill>
                  <a:srgbClr val="002060"/>
                </a:solidFill>
              </a:rPr>
              <a:t>їзд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41124" y="4565280"/>
            <a:ext cx="593253" cy="725430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cs typeface="Arial" panose="020B0604020202020204" pitchFamily="34" charset="0"/>
              </a:rPr>
              <a:t>в'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95887" y="3861842"/>
            <a:ext cx="1111023" cy="725430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cs typeface="Arial" panose="020B0604020202020204" pitchFamily="34" charset="0"/>
              </a:rPr>
              <a:t>роз'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31172" y="4570391"/>
            <a:ext cx="1245713" cy="725430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r>
              <a:rPr lang="uk-UA" sz="4000" b="1" dirty="0" err="1">
                <a:solidFill>
                  <a:srgbClr val="002060"/>
                </a:solidFill>
              </a:rPr>
              <a:t>їзд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94855" y="3285778"/>
            <a:ext cx="769584" cy="725430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cs typeface="Arial" panose="020B0604020202020204" pitchFamily="34" charset="0"/>
              </a:rPr>
              <a:t>по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91431" y="1125538"/>
            <a:ext cx="10649919" cy="8266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Вставте </a:t>
            </a:r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у слова префікси із запропонованих </a:t>
            </a:r>
            <a:r>
              <a:rPr lang="uk-UA" sz="28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листоношею</a:t>
            </a:r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-сорокою. Для цього </a:t>
            </a:r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пригадайте </a:t>
            </a:r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правило написання префіксів С- З-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473077" y="4648580"/>
            <a:ext cx="1285751" cy="725430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cs typeface="Arial" panose="020B0604020202020204" pitchFamily="34" charset="0"/>
              </a:rPr>
              <a:t>пере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50203" y="4641908"/>
            <a:ext cx="1245713" cy="725430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r>
              <a:rPr lang="uk-UA" sz="4000" b="1" dirty="0" err="1">
                <a:solidFill>
                  <a:srgbClr val="002060"/>
                </a:solidFill>
              </a:rPr>
              <a:t>їзд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9703" y="2721840"/>
            <a:ext cx="566002" cy="663874"/>
          </a:xfrm>
          <a:prstGeom prst="rect">
            <a:avLst/>
          </a:prstGeom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cs typeface="Arial" panose="020B0604020202020204" pitchFamily="34" charset="0"/>
              </a:rPr>
              <a:t>ЗІ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5527" y="4095689"/>
            <a:ext cx="636534" cy="6638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340144" y="5801859"/>
            <a:ext cx="9437182" cy="6057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Утворіть</a:t>
            </a:r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нові слова з коренем </a:t>
            </a:r>
            <a:r>
              <a:rPr lang="uk-UA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uk-UA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їзд</a:t>
            </a:r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. </a:t>
            </a:r>
            <a:r>
              <a:rPr lang="uk-UA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Проведіть </a:t>
            </a:r>
            <a:r>
              <a:rPr lang="uk-UA" sz="2800" b="1" dirty="0">
                <a:solidFill>
                  <a:srgbClr val="0070C0"/>
                </a:solidFill>
                <a:cs typeface="Arial" panose="020B0604020202020204" pitchFamily="34" charset="0"/>
              </a:rPr>
              <a:t>дослідження</a:t>
            </a:r>
            <a:endParaRPr lang="ru-RU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76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763438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91904" y="1536567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57927" y="-663518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42413" y="-738173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793069" y="1545505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88385" y="-693630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7569" y="-64249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13655" y="-718649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7275" y="-718649"/>
            <a:ext cx="578025" cy="721760"/>
          </a:xfrm>
          <a:prstGeom prst="rect">
            <a:avLst/>
          </a:prstGeom>
        </p:spPr>
      </p:pic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68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5371951" y="1616812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452721" y="4296144"/>
            <a:ext cx="8255935" cy="1509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буквосполучення.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 err="1" smtClean="0">
                <a:solidFill>
                  <a:schemeClr val="bg1"/>
                </a:solidFill>
              </a:rPr>
              <a:t>читаються</a:t>
            </a:r>
            <a:r>
              <a:rPr lang="uk-UA" sz="2800" b="1" dirty="0" smtClean="0">
                <a:solidFill>
                  <a:schemeClr val="bg1"/>
                </a:solidFill>
              </a:rPr>
              <a:t> приголосний з голосним, якщо між ними стоїть апостроф? Коли ставимо </a:t>
            </a:r>
            <a:r>
              <a:rPr lang="uk-UA" sz="2800" b="1" dirty="0" smtClean="0">
                <a:solidFill>
                  <a:schemeClr val="bg1"/>
                </a:solidFill>
              </a:rPr>
              <a:t>апостроф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t="39346" r="54374" b="43791"/>
          <a:stretch/>
        </p:blipFill>
        <p:spPr>
          <a:xfrm>
            <a:off x="2131831" y="3328043"/>
            <a:ext cx="146304" cy="1398379"/>
          </a:xfrm>
          <a:prstGeom prst="rect">
            <a:avLst/>
          </a:prstGeom>
        </p:spPr>
      </p:pic>
      <p:sp>
        <p:nvSpPr>
          <p:cNvPr id="40" name="Полилиния 39"/>
          <p:cNvSpPr/>
          <p:nvPr/>
        </p:nvSpPr>
        <p:spPr>
          <a:xfrm rot="232473">
            <a:off x="1825535" y="3449301"/>
            <a:ext cx="358345" cy="595759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6289" h="2494083">
                <a:moveTo>
                  <a:pt x="258490" y="1540525"/>
                </a:moveTo>
                <a:cubicBezTo>
                  <a:pt x="419027" y="1388864"/>
                  <a:pt x="632482" y="1192225"/>
                  <a:pt x="783628" y="1024911"/>
                </a:cubicBezTo>
                <a:cubicBezTo>
                  <a:pt x="934774" y="857597"/>
                  <a:pt x="1076591" y="681641"/>
                  <a:pt x="1165368" y="536639"/>
                </a:cubicBezTo>
                <a:cubicBezTo>
                  <a:pt x="1254145" y="391637"/>
                  <a:pt x="1316289" y="243676"/>
                  <a:pt x="1316289" y="154899"/>
                </a:cubicBezTo>
                <a:cubicBezTo>
                  <a:pt x="1316289" y="66122"/>
                  <a:pt x="1218634" y="11377"/>
                  <a:pt x="1165368" y="3979"/>
                </a:cubicBezTo>
                <a:cubicBezTo>
                  <a:pt x="1112102" y="-3419"/>
                  <a:pt x="1029245" y="-34491"/>
                  <a:pt x="836895" y="323575"/>
                </a:cubicBezTo>
                <a:cubicBezTo>
                  <a:pt x="644545" y="681641"/>
                  <a:pt x="87065" y="1791329"/>
                  <a:pt x="11271" y="2152375"/>
                </a:cubicBezTo>
                <a:cubicBezTo>
                  <a:pt x="-64523" y="2513421"/>
                  <a:pt x="262379" y="2501754"/>
                  <a:pt x="382130" y="2489850"/>
                </a:cubicBezTo>
                <a:cubicBezTo>
                  <a:pt x="501881" y="2477946"/>
                  <a:pt x="643770" y="2358354"/>
                  <a:pt x="729777" y="2080953"/>
                </a:cubicBezTo>
                <a:cubicBezTo>
                  <a:pt x="815784" y="1803552"/>
                  <a:pt x="697302" y="1645490"/>
                  <a:pt x="612425" y="1568391"/>
                </a:cubicBezTo>
                <a:cubicBezTo>
                  <a:pt x="527548" y="1491292"/>
                  <a:pt x="368474" y="1528102"/>
                  <a:pt x="220513" y="161835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45498" r="89367" b="48635"/>
          <a:stretch/>
        </p:blipFill>
        <p:spPr>
          <a:xfrm>
            <a:off x="8684351" y="3633443"/>
            <a:ext cx="288000" cy="504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44399" r="73691" b="47079"/>
          <a:stretch/>
        </p:blipFill>
        <p:spPr>
          <a:xfrm>
            <a:off x="3379569" y="3525647"/>
            <a:ext cx="820132" cy="7494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t="39346" r="54374" b="43791"/>
          <a:stretch/>
        </p:blipFill>
        <p:spPr>
          <a:xfrm>
            <a:off x="3306417" y="3296736"/>
            <a:ext cx="146304" cy="139837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41F9B42-DC9B-4FD3-91F8-4282BC7005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t="14531" r="67726" b="62180"/>
          <a:stretch/>
        </p:blipFill>
        <p:spPr>
          <a:xfrm>
            <a:off x="2779663" y="3756874"/>
            <a:ext cx="551470" cy="650776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0E453B82-CA01-4F14-8E77-22A4DE6153E2}"/>
              </a:ext>
            </a:extLst>
          </p:cNvPr>
          <p:cNvGrpSpPr/>
          <p:nvPr/>
        </p:nvGrpSpPr>
        <p:grpSpPr>
          <a:xfrm>
            <a:off x="5811911" y="3811925"/>
            <a:ext cx="437196" cy="648757"/>
            <a:chOff x="4272372" y="3725445"/>
            <a:chExt cx="2092053" cy="2377064"/>
          </a:xfrm>
        </p:grpSpPr>
        <p:sp>
          <p:nvSpPr>
            <p:cNvPr id="48" name="Полилиния 1">
              <a:extLst>
                <a:ext uri="{FF2B5EF4-FFF2-40B4-BE49-F238E27FC236}">
                  <a16:creationId xmlns:a16="http://schemas.microsoft.com/office/drawing/2014/main" xmlns="" id="{D6EA7721-CD01-4F30-A68A-68E6848F9598}"/>
                </a:ext>
              </a:extLst>
            </p:cNvPr>
            <p:cNvSpPr/>
            <p:nvPr/>
          </p:nvSpPr>
          <p:spPr>
            <a:xfrm>
              <a:off x="4272372" y="3733798"/>
              <a:ext cx="1072882" cy="2368711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  <a:gd name="connsiteX0" fmla="*/ 438364 w 438364"/>
                <a:gd name="connsiteY0" fmla="*/ 0 h 968843"/>
                <a:gd name="connsiteX1" fmla="*/ 0 w 438364"/>
                <a:gd name="connsiteY1" fmla="*/ 968843 h 9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64" h="968843">
                  <a:moveTo>
                    <a:pt x="438364" y="0"/>
                  </a:moveTo>
                  <a:cubicBezTo>
                    <a:pt x="278566" y="349188"/>
                    <a:pt x="159798" y="619655"/>
                    <a:pt x="0" y="968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6">
              <a:extLst>
                <a:ext uri="{FF2B5EF4-FFF2-40B4-BE49-F238E27FC236}">
                  <a16:creationId xmlns:a16="http://schemas.microsoft.com/office/drawing/2014/main" xmlns="" id="{991D6196-943E-4EE2-A80D-FE1CF0D7FBE4}"/>
                </a:ext>
              </a:extLst>
            </p:cNvPr>
            <p:cNvSpPr/>
            <p:nvPr/>
          </p:nvSpPr>
          <p:spPr>
            <a:xfrm>
              <a:off x="5102633" y="3725445"/>
              <a:ext cx="1261792" cy="982530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  <a:gd name="connsiteX0" fmla="*/ 0 w 1296140"/>
                <a:gd name="connsiteY0" fmla="*/ 541679 h 1009277"/>
                <a:gd name="connsiteX1" fmla="*/ 292963 w 1296140"/>
                <a:gd name="connsiteY1" fmla="*/ 186572 h 1009277"/>
                <a:gd name="connsiteX2" fmla="*/ 683580 w 1296140"/>
                <a:gd name="connsiteY2" fmla="*/ 141 h 1009277"/>
                <a:gd name="connsiteX3" fmla="*/ 807868 w 1296140"/>
                <a:gd name="connsiteY3" fmla="*/ 213205 h 1009277"/>
                <a:gd name="connsiteX4" fmla="*/ 550415 w 1296140"/>
                <a:gd name="connsiteY4" fmla="*/ 754743 h 1009277"/>
                <a:gd name="connsiteX5" fmla="*/ 727969 w 1296140"/>
                <a:gd name="connsiteY5" fmla="*/ 1003318 h 1009277"/>
                <a:gd name="connsiteX6" fmla="*/ 1296140 w 1296140"/>
                <a:gd name="connsiteY6" fmla="*/ 523924 h 10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0" h="1009277">
                  <a:moveTo>
                    <a:pt x="0" y="541679"/>
                  </a:moveTo>
                  <a:cubicBezTo>
                    <a:pt x="85817" y="404075"/>
                    <a:pt x="179033" y="276828"/>
                    <a:pt x="292963" y="186572"/>
                  </a:cubicBezTo>
                  <a:cubicBezTo>
                    <a:pt x="406893" y="96316"/>
                    <a:pt x="597762" y="-4298"/>
                    <a:pt x="683580" y="141"/>
                  </a:cubicBezTo>
                  <a:cubicBezTo>
                    <a:pt x="769398" y="4580"/>
                    <a:pt x="830062" y="87438"/>
                    <a:pt x="807868" y="213205"/>
                  </a:cubicBezTo>
                  <a:cubicBezTo>
                    <a:pt x="785674" y="338972"/>
                    <a:pt x="563732" y="623057"/>
                    <a:pt x="550415" y="754743"/>
                  </a:cubicBezTo>
                  <a:cubicBezTo>
                    <a:pt x="537099" y="886428"/>
                    <a:pt x="603682" y="1041788"/>
                    <a:pt x="727969" y="1003318"/>
                  </a:cubicBezTo>
                  <a:cubicBezTo>
                    <a:pt x="852256" y="964848"/>
                    <a:pt x="1074198" y="744386"/>
                    <a:pt x="1296140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DD69D811-8CB7-4A23-9EFF-DDF0552F8D1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32888" r="53233" b="43823"/>
          <a:stretch/>
        </p:blipFill>
        <p:spPr>
          <a:xfrm>
            <a:off x="6033683" y="3681066"/>
            <a:ext cx="906074" cy="7568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t="39346" r="54374" b="43791"/>
          <a:stretch/>
        </p:blipFill>
        <p:spPr>
          <a:xfrm>
            <a:off x="6780184" y="3301785"/>
            <a:ext cx="146304" cy="139837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9" t="44088" r="77332" b="47767"/>
          <a:stretch/>
        </p:blipFill>
        <p:spPr>
          <a:xfrm>
            <a:off x="6900939" y="3524059"/>
            <a:ext cx="461817" cy="687387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>
            <a:off x="7790659" y="3461297"/>
            <a:ext cx="667842" cy="607946"/>
            <a:chOff x="1235675" y="3313597"/>
            <a:chExt cx="782586" cy="691603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1235675" y="3711217"/>
              <a:ext cx="487922" cy="293983"/>
              <a:chOff x="4878560" y="3728480"/>
              <a:chExt cx="1655615" cy="997543"/>
            </a:xfrm>
          </p:grpSpPr>
          <p:sp>
            <p:nvSpPr>
              <p:cNvPr id="87" name="Полилиния 86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олилиния 87"/>
              <p:cNvSpPr/>
              <p:nvPr/>
            </p:nvSpPr>
            <p:spPr>
              <a:xfrm>
                <a:off x="4878560" y="3728480"/>
                <a:ext cx="1655615" cy="997543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0684" h="1024699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85674" y="623057"/>
                      <a:pt x="772357" y="754743"/>
                    </a:cubicBezTo>
                    <a:cubicBezTo>
                      <a:pt x="759041" y="886428"/>
                      <a:pt x="795190" y="1091588"/>
                      <a:pt x="949911" y="1003318"/>
                    </a:cubicBezTo>
                    <a:cubicBezTo>
                      <a:pt x="1104632" y="915048"/>
                      <a:pt x="1520243" y="487084"/>
                      <a:pt x="1700684" y="22512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83"/>
            <p:cNvGrpSpPr/>
            <p:nvPr/>
          </p:nvGrpSpPr>
          <p:grpSpPr>
            <a:xfrm>
              <a:off x="1638875" y="3313597"/>
              <a:ext cx="379386" cy="679763"/>
              <a:chOff x="4282820" y="3693353"/>
              <a:chExt cx="379386" cy="679763"/>
            </a:xfrm>
          </p:grpSpPr>
          <p:sp>
            <p:nvSpPr>
              <p:cNvPr id="85" name="Полилиния 84"/>
              <p:cNvSpPr/>
              <p:nvPr/>
            </p:nvSpPr>
            <p:spPr>
              <a:xfrm>
                <a:off x="4295775" y="4096325"/>
                <a:ext cx="176737" cy="276791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85966 w 205747"/>
                  <a:gd name="connsiteY0" fmla="*/ 0 h 230904"/>
                  <a:gd name="connsiteX1" fmla="*/ 1810 w 205747"/>
                  <a:gd name="connsiteY1" fmla="*/ 181371 h 230904"/>
                  <a:gd name="connsiteX2" fmla="*/ 38834 w 205747"/>
                  <a:gd name="connsiteY2" fmla="*/ 228126 h 230904"/>
                  <a:gd name="connsiteX3" fmla="*/ 205747 w 205747"/>
                  <a:gd name="connsiteY3" fmla="*/ 84097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537 w 183438"/>
                  <a:gd name="connsiteY0" fmla="*/ 0 h 217581"/>
                  <a:gd name="connsiteX1" fmla="*/ 1381 w 183438"/>
                  <a:gd name="connsiteY1" fmla="*/ 181371 h 217581"/>
                  <a:gd name="connsiteX2" fmla="*/ 42382 w 183438"/>
                  <a:gd name="connsiteY2" fmla="*/ 213151 h 217581"/>
                  <a:gd name="connsiteX3" fmla="*/ 183438 w 183438"/>
                  <a:gd name="connsiteY3" fmla="*/ 143996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4" h="217581">
                    <a:moveTo>
                      <a:pt x="85537" y="0"/>
                    </a:moveTo>
                    <a:cubicBezTo>
                      <a:pt x="49024" y="64690"/>
                      <a:pt x="8574" y="145846"/>
                      <a:pt x="1381" y="181371"/>
                    </a:cubicBezTo>
                    <a:cubicBezTo>
                      <a:pt x="-5812" y="216896"/>
                      <a:pt x="16188" y="223470"/>
                      <a:pt x="42382" y="213151"/>
                    </a:cubicBezTo>
                    <a:cubicBezTo>
                      <a:pt x="68576" y="202832"/>
                      <a:pt x="88795" y="184771"/>
                      <a:pt x="147634" y="13463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282820" y="3693353"/>
                <a:ext cx="379386" cy="39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400" dirty="0"/>
                  <a:t>.</a:t>
                </a:r>
                <a:endParaRPr lang="ru-RU" sz="1400" dirty="0"/>
              </a:p>
            </p:txBody>
          </p:sp>
        </p:grpSp>
      </p:grp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12850CEC-9C6A-4E18-A4C0-890DDC7F097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8003081" y="3747180"/>
            <a:ext cx="626093" cy="76522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t="39346" r="54374" b="43791"/>
          <a:stretch/>
        </p:blipFill>
        <p:spPr>
          <a:xfrm>
            <a:off x="8556022" y="3328043"/>
            <a:ext cx="146304" cy="13983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6" t="45498" r="89367" b="48635"/>
          <a:stretch/>
        </p:blipFill>
        <p:spPr>
          <a:xfrm>
            <a:off x="2278135" y="3615752"/>
            <a:ext cx="288000" cy="504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3" t="39346" r="54374" b="43791"/>
          <a:stretch/>
        </p:blipFill>
        <p:spPr>
          <a:xfrm>
            <a:off x="4793069" y="3290233"/>
            <a:ext cx="146304" cy="139837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41F9B42-DC9B-4FD3-91F8-4282BC7005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t="14531" r="67726" b="62180"/>
          <a:stretch/>
        </p:blipFill>
        <p:spPr>
          <a:xfrm>
            <a:off x="4266315" y="3750371"/>
            <a:ext cx="551470" cy="65077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3" t="45566" r="68636" b="48250"/>
          <a:stretch/>
        </p:blipFill>
        <p:spPr>
          <a:xfrm>
            <a:off x="4843728" y="3654956"/>
            <a:ext cx="762933" cy="5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4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11911" y="1557586"/>
            <a:ext cx="6142248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дізнаємось кому зима приносить радість, а кому клопіт</a:t>
            </a:r>
            <a:r>
              <a:rPr lang="uk-UA" sz="3200" b="1" dirty="0" smtClean="0">
                <a:solidFill>
                  <a:srgbClr val="0070C0"/>
                </a:solidFill>
              </a:rPr>
              <a:t>.</a:t>
            </a:r>
            <a:endParaRPr lang="uk-UA" sz="8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Будемо спостерігати за вживанням апострофа після префіксів.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845669" y="1197546"/>
            <a:ext cx="510234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Запишіть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слова з </a:t>
            </a:r>
            <a:r>
              <a:rPr lang="ru-RU" sz="2800" b="1" dirty="0" smtClean="0">
                <a:solidFill>
                  <a:srgbClr val="0070C0"/>
                </a:solidFill>
              </a:rPr>
              <a:t>апострофом. </a:t>
            </a:r>
            <a:r>
              <a:rPr lang="ru-RU" sz="2800" b="1" dirty="0" err="1" smtClean="0">
                <a:solidFill>
                  <a:srgbClr val="0070C0"/>
                </a:solidFill>
              </a:rPr>
              <a:t>Виділіть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префікс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2949" y="405458"/>
            <a:ext cx="10475666" cy="709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пари </a:t>
            </a:r>
            <a:r>
              <a:rPr lang="ru-RU" sz="3600" b="1" dirty="0"/>
              <a:t>слів. </a:t>
            </a:r>
            <a:r>
              <a:rPr lang="ru-RU" sz="3600" b="1" dirty="0" err="1" smtClean="0"/>
              <a:t>Визначте</a:t>
            </a:r>
            <a:r>
              <a:rPr lang="ru-RU" sz="3600" b="1" dirty="0" smtClean="0"/>
              <a:t> </a:t>
            </a:r>
            <a:r>
              <a:rPr lang="ru-RU" sz="3600" b="1" dirty="0"/>
              <a:t>у них </a:t>
            </a:r>
            <a:r>
              <a:rPr lang="ru-RU" sz="3600" b="1" dirty="0" err="1" smtClean="0"/>
              <a:t>префікси</a:t>
            </a:r>
            <a:r>
              <a:rPr lang="ru-RU" sz="3600" b="1" dirty="0" smtClean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2949" y="2205658"/>
            <a:ext cx="5102346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з’явилися — </a:t>
            </a:r>
            <a:r>
              <a:rPr lang="ru-RU" sz="3600" b="1" dirty="0" err="1"/>
              <a:t>виявилися</a:t>
            </a:r>
            <a:r>
              <a:rPr lang="ru-RU" sz="3600" b="1" dirty="0"/>
              <a:t> </a:t>
            </a:r>
            <a:r>
              <a:rPr lang="ru-RU" sz="3600" b="1" dirty="0" err="1"/>
              <a:t>під’їхали</a:t>
            </a:r>
            <a:r>
              <a:rPr lang="ru-RU" sz="3600" b="1" dirty="0"/>
              <a:t> — </a:t>
            </a:r>
            <a:r>
              <a:rPr lang="ru-RU" sz="3600" b="1" dirty="0" err="1"/>
              <a:t>заїхали</a:t>
            </a:r>
            <a:r>
              <a:rPr lang="ru-RU" sz="3600" b="1" dirty="0"/>
              <a:t> </a:t>
            </a:r>
            <a:r>
              <a:rPr lang="ru-RU" sz="3600" b="1" dirty="0" err="1"/>
              <a:t>роз’єднали</a:t>
            </a:r>
            <a:r>
              <a:rPr lang="ru-RU" sz="3600" b="1" dirty="0"/>
              <a:t> — </a:t>
            </a:r>
            <a:r>
              <a:rPr lang="ru-RU" sz="3600" b="1" dirty="0" err="1"/>
              <a:t>розвідали</a:t>
            </a:r>
            <a:r>
              <a:rPr lang="ru-RU" sz="3600" b="1" dirty="0"/>
              <a:t> </a:t>
            </a:r>
            <a:r>
              <a:rPr lang="ru-RU" sz="3600" b="1" dirty="0" err="1"/>
              <a:t>з’юрбилися</a:t>
            </a:r>
            <a:r>
              <a:rPr lang="ru-RU" sz="3600" b="1" dirty="0"/>
              <a:t> — </a:t>
            </a:r>
            <a:r>
              <a:rPr lang="ru-RU" sz="3600" b="1" dirty="0" err="1"/>
              <a:t>злетіли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 rot="10800000">
            <a:off x="971078" y="2294283"/>
            <a:ext cx="203068" cy="157393"/>
            <a:chOff x="7890173" y="2366745"/>
            <a:chExt cx="1880663" cy="18202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 rot="10800000">
            <a:off x="3474829" y="2330783"/>
            <a:ext cx="519551" cy="250250"/>
            <a:chOff x="7890173" y="2366745"/>
            <a:chExt cx="1880663" cy="182026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 rot="10800000">
            <a:off x="953693" y="2776654"/>
            <a:ext cx="631360" cy="208801"/>
            <a:chOff x="7890173" y="2366745"/>
            <a:chExt cx="1880663" cy="18202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 rot="10800000">
            <a:off x="3211711" y="2881054"/>
            <a:ext cx="576064" cy="151662"/>
            <a:chOff x="7890173" y="2366745"/>
            <a:chExt cx="1880663" cy="18202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 rot="10800000">
            <a:off x="1055227" y="3359819"/>
            <a:ext cx="529826" cy="196018"/>
            <a:chOff x="7890173" y="2366745"/>
            <a:chExt cx="1880663" cy="18202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 rot="10800000">
            <a:off x="3773419" y="3359819"/>
            <a:ext cx="707124" cy="163793"/>
            <a:chOff x="7890173" y="2366745"/>
            <a:chExt cx="1880663" cy="182026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 rot="10800000">
            <a:off x="953693" y="4002298"/>
            <a:ext cx="203068" cy="157393"/>
            <a:chOff x="7890173" y="2366745"/>
            <a:chExt cx="1880663" cy="18202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 rot="10800000">
            <a:off x="3931791" y="4002298"/>
            <a:ext cx="203068" cy="157393"/>
            <a:chOff x="7890173" y="2366745"/>
            <a:chExt cx="1880663" cy="18202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rot="10800000" flipH="1">
              <a:off x="7890173" y="2548771"/>
              <a:ext cx="1880663" cy="0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cxnSp>
      </p:grp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0782" y="2709714"/>
            <a:ext cx="5237833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Апостроф </a:t>
            </a:r>
            <a:r>
              <a:rPr lang="ru-RU" sz="3600" b="1" dirty="0" err="1"/>
              <a:t>ставимо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FFFF00"/>
                </a:solidFill>
              </a:rPr>
              <a:t>після </a:t>
            </a:r>
            <a:r>
              <a:rPr lang="ru-RU" sz="3600" b="1" dirty="0" err="1">
                <a:solidFill>
                  <a:srgbClr val="FFFF00"/>
                </a:solidFill>
              </a:rPr>
              <a:t>префіксів</a:t>
            </a:r>
            <a:r>
              <a:rPr lang="ru-RU" sz="3600" b="1" dirty="0"/>
              <a:t>, які </a:t>
            </a:r>
            <a:r>
              <a:rPr lang="ru-RU" sz="3600" b="1" dirty="0" err="1" smtClean="0"/>
              <a:t>закінчуються</a:t>
            </a:r>
            <a:r>
              <a:rPr lang="ru-RU" sz="3600" b="1" dirty="0" smtClean="0"/>
              <a:t> </a:t>
            </a:r>
            <a:r>
              <a:rPr lang="ru-RU" sz="3600" b="1" dirty="0">
                <a:solidFill>
                  <a:srgbClr val="FFFF00"/>
                </a:solidFill>
              </a:rPr>
              <a:t>на </a:t>
            </a:r>
            <a:r>
              <a:rPr lang="ru-RU" sz="3600" b="1" dirty="0" err="1">
                <a:solidFill>
                  <a:srgbClr val="FFFF00"/>
                </a:solidFill>
              </a:rPr>
              <a:t>твердий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приголосний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/>
              <a:t>звук, </a:t>
            </a:r>
            <a:r>
              <a:rPr lang="ru-RU" sz="3600" b="1" dirty="0">
                <a:solidFill>
                  <a:srgbClr val="FFFF00"/>
                </a:solidFill>
              </a:rPr>
              <a:t>перед</a:t>
            </a:r>
            <a:r>
              <a:rPr lang="ru-RU" sz="3600" b="1" dirty="0"/>
              <a:t> буквами </a:t>
            </a:r>
            <a:r>
              <a:rPr lang="ru-RU" sz="3600" b="1" dirty="0" smtClean="0"/>
              <a:t>_________</a:t>
            </a:r>
            <a:endParaRPr lang="ru-RU" sz="3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036247" y="4821080"/>
            <a:ext cx="2007102" cy="663874"/>
          </a:xfrm>
          <a:prstGeom prst="rect">
            <a:avLst/>
          </a:prstGeom>
          <a:ln>
            <a:noFill/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Є  Ї   Ю  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00415" y="1197546"/>
            <a:ext cx="510234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Зробіть </a:t>
            </a:r>
            <a:r>
              <a:rPr lang="ru-RU" sz="2800" b="1" dirty="0" err="1" smtClean="0">
                <a:solidFill>
                  <a:srgbClr val="0070C0"/>
                </a:solidFill>
              </a:rPr>
              <a:t>висновок</a:t>
            </a:r>
            <a:r>
              <a:rPr lang="ru-RU" sz="2800" b="1" dirty="0" smtClean="0">
                <a:solidFill>
                  <a:srgbClr val="0070C0"/>
                </a:solidFill>
              </a:rPr>
              <a:t>, після яких </a:t>
            </a:r>
            <a:r>
              <a:rPr lang="ru-RU" sz="2800" b="1" dirty="0" err="1" smtClean="0">
                <a:solidFill>
                  <a:srgbClr val="0070C0"/>
                </a:solidFill>
              </a:rPr>
              <a:t>префіксів</a:t>
            </a:r>
            <a:r>
              <a:rPr lang="ru-RU" sz="2800" b="1" dirty="0" smtClean="0">
                <a:solidFill>
                  <a:srgbClr val="0070C0"/>
                </a:solidFill>
              </a:rPr>
              <a:t> перед </a:t>
            </a:r>
            <a:r>
              <a:rPr lang="ru-RU" sz="2800" b="1" dirty="0" err="1" smtClean="0">
                <a:solidFill>
                  <a:srgbClr val="0070C0"/>
                </a:solidFill>
              </a:rPr>
              <a:t>якими</a:t>
            </a:r>
            <a:r>
              <a:rPr lang="ru-RU" sz="2800" b="1" dirty="0" smtClean="0">
                <a:solidFill>
                  <a:srgbClr val="0070C0"/>
                </a:solidFill>
              </a:rPr>
              <a:t> буквами </a:t>
            </a:r>
            <a:r>
              <a:rPr lang="ru-RU" sz="2800" b="1" dirty="0" err="1" smtClean="0">
                <a:solidFill>
                  <a:srgbClr val="0070C0"/>
                </a:solidFill>
              </a:rPr>
              <a:t>ставимо</a:t>
            </a:r>
            <a:r>
              <a:rPr lang="ru-RU" sz="2800" b="1" dirty="0" smtClean="0">
                <a:solidFill>
                  <a:srgbClr val="0070C0"/>
                </a:solidFill>
              </a:rPr>
              <a:t> апостроф.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522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8" grpId="0" animBg="1"/>
      <p:bldP spid="40" grpId="0"/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5473</TotalTime>
  <Words>571</Words>
  <Application>Microsoft Office PowerPoint</Application>
  <PresentationFormat>Произвольный</PresentationFormat>
  <Paragraphs>138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Спостерігаю за вживанням апострофа після префіксів</vt:lpstr>
      <vt:lpstr>Презентация PowerPoint</vt:lpstr>
      <vt:lpstr>Презентация PowerPoint</vt:lpstr>
      <vt:lpstr>Закінчіть речення про частини слова</vt:lpstr>
      <vt:lpstr>Закінчіть речення про частини слова</vt:lpstr>
      <vt:lpstr>Гра «Листоноша»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417</cp:revision>
  <dcterms:created xsi:type="dcterms:W3CDTF">2025-08-27T14:01:18Z</dcterms:created>
  <dcterms:modified xsi:type="dcterms:W3CDTF">2025-11-26T10:31:36Z</dcterms:modified>
</cp:coreProperties>
</file>