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487" r:id="rId3"/>
    <p:sldId id="483" r:id="rId4"/>
    <p:sldId id="286" r:id="rId5"/>
    <p:sldId id="489" r:id="rId6"/>
    <p:sldId id="475" r:id="rId7"/>
    <p:sldId id="470" r:id="rId8"/>
    <p:sldId id="476" r:id="rId9"/>
    <p:sldId id="391" r:id="rId10"/>
    <p:sldId id="484" r:id="rId11"/>
    <p:sldId id="486" r:id="rId12"/>
    <p:sldId id="485" r:id="rId13"/>
    <p:sldId id="481" r:id="rId14"/>
    <p:sldId id="412" r:id="rId15"/>
    <p:sldId id="313" r:id="rId16"/>
    <p:sldId id="488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задач на зведення до одиниці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буквеного виразу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Знаходження периметру трикутника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 на таблиці множення і ділення 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4645" custLinFactNeighborX="83736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5723" custLinFactX="138947" custLinFactNeighborX="200000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45461" custLinFactX="-133156" custLinFactNeighborX="-200000" custLinFactNeighborY="2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5638" custLinFactX="11476" custLinFactNeighborX="100000" custLinFactNeighborY="1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710654" y="834286"/>
          <a:ext cx="4273486" cy="260491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 на таблиці множення і ділення </a:t>
          </a:r>
          <a:endParaRPr lang="ru-RU" sz="3200" b="1" kern="1200" dirty="0"/>
        </a:p>
      </dsp:txBody>
      <dsp:txXfrm rot="5400000">
        <a:off x="123633" y="854696"/>
        <a:ext cx="260491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5003358" y="727125"/>
          <a:ext cx="4273486" cy="2819234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Знаходження периметру трикутника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730484" y="854696"/>
        <a:ext cx="2819234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120512" y="729660"/>
          <a:ext cx="4273486" cy="2814165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задач на зведення до одиниці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850173" y="854696"/>
        <a:ext cx="2814165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7659727" y="1018145"/>
          <a:ext cx="4273486" cy="223719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буквеного виразу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8677873" y="854696"/>
        <a:ext cx="223719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119441"/>
            <a:ext cx="885698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</a:rPr>
              <a:t>Творча</a:t>
            </a:r>
            <a:r>
              <a:rPr lang="ru-RU" sz="4000" b="1" dirty="0">
                <a:solidFill>
                  <a:srgbClr val="7030A0"/>
                </a:solidFill>
              </a:rPr>
              <a:t> робота над задачами. Периметр </a:t>
            </a:r>
            <a:r>
              <a:rPr lang="ru-RU" sz="4000" b="1" dirty="0" err="1">
                <a:solidFill>
                  <a:srgbClr val="7030A0"/>
                </a:solidFill>
              </a:rPr>
              <a:t>трикутника</a:t>
            </a:r>
            <a:r>
              <a:rPr lang="ru-RU" sz="4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9989" y="357858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43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78172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4832">
            <a:off x="9982539" y="4343726"/>
            <a:ext cx="1335616" cy="1288786"/>
          </a:xfrm>
          <a:prstGeom prst="rect">
            <a:avLst/>
          </a:prstGeom>
        </p:spPr>
      </p:pic>
      <p:sp>
        <p:nvSpPr>
          <p:cNvPr id="14" name="Прямоугольник 4"/>
          <p:cNvSpPr/>
          <p:nvPr/>
        </p:nvSpPr>
        <p:spPr>
          <a:xfrm>
            <a:off x="862105" y="521501"/>
            <a:ext cx="10450079" cy="6040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Розв</a:t>
            </a:r>
            <a:r>
              <a:rPr lang="ru-RU" sz="4000" b="1" dirty="0" err="1">
                <a:solidFill>
                  <a:schemeClr val="bg1"/>
                </a:solidFill>
                <a:sym typeface="Symbol" panose="05050102010706020507" pitchFamily="18" charset="2"/>
              </a:rPr>
              <a:t>яжи</a:t>
            </a:r>
            <a:r>
              <a:rPr lang="ru-RU" sz="4000" b="1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задачу 354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28"/>
          <p:cNvSpPr/>
          <p:nvPr/>
        </p:nvSpPr>
        <p:spPr>
          <a:xfrm>
            <a:off x="3466243" y="1269554"/>
            <a:ext cx="792088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</a:rPr>
              <a:t>Три </a:t>
            </a:r>
            <a:r>
              <a:rPr lang="ru-RU" sz="3200" b="1" dirty="0" err="1">
                <a:solidFill>
                  <a:srgbClr val="FFFF00"/>
                </a:solidFill>
              </a:rPr>
              <a:t>букети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склали </a:t>
            </a:r>
            <a:r>
              <a:rPr lang="ru-RU" sz="3200" b="1" dirty="0" err="1">
                <a:solidFill>
                  <a:srgbClr val="FFFF00"/>
                </a:solidFill>
              </a:rPr>
              <a:t>із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21 </a:t>
            </a:r>
            <a:r>
              <a:rPr lang="ru-RU" sz="3200" b="1" dirty="0" err="1">
                <a:solidFill>
                  <a:srgbClr val="FFFF00"/>
                </a:solidFill>
              </a:rPr>
              <a:t>троянди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  <a:r>
              <a:rPr lang="ru-RU" sz="3200" b="1" dirty="0" err="1">
                <a:solidFill>
                  <a:srgbClr val="FFFF00"/>
                </a:solidFill>
              </a:rPr>
              <a:t>Скільки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таких </a:t>
            </a:r>
            <a:r>
              <a:rPr lang="ru-RU" sz="3200" b="1" dirty="0" err="1" smtClean="0">
                <a:solidFill>
                  <a:srgbClr val="FFFF00"/>
                </a:solidFill>
              </a:rPr>
              <a:t>букетів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можна скласти </a:t>
            </a:r>
            <a:r>
              <a:rPr lang="ru-RU" sz="3200" b="1" dirty="0">
                <a:solidFill>
                  <a:srgbClr val="FFFF00"/>
                </a:solidFill>
              </a:rPr>
              <a:t>із 35 </a:t>
            </a:r>
            <a:r>
              <a:rPr lang="ru-RU" sz="3200" b="1" dirty="0" err="1">
                <a:solidFill>
                  <a:srgbClr val="FFFF00"/>
                </a:solidFill>
              </a:rPr>
              <a:t>троянд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4832">
            <a:off x="9817341" y="4723673"/>
            <a:ext cx="1666013" cy="16075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02472">
            <a:off x="10116707" y="4146764"/>
            <a:ext cx="1703638" cy="28907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885">
            <a:off x="11143785" y="4923869"/>
            <a:ext cx="982844" cy="14246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39179">
            <a:off x="10069159" y="4951917"/>
            <a:ext cx="2062197" cy="15534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6242" y="5186921"/>
            <a:ext cx="2062197" cy="1553474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8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Ст.61 №354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Округлений прямокутник 5"/>
          <p:cNvSpPr/>
          <p:nvPr/>
        </p:nvSpPr>
        <p:spPr>
          <a:xfrm>
            <a:off x="862105" y="1269554"/>
            <a:ext cx="2493622" cy="11268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3 б. </a:t>
            </a:r>
            <a:r>
              <a:rPr lang="ru-RU" sz="3200" b="1" dirty="0"/>
              <a:t>— </a:t>
            </a:r>
            <a:r>
              <a:rPr lang="ru-RU" sz="3200" b="1" dirty="0" smtClean="0"/>
              <a:t>21 тр.</a:t>
            </a:r>
            <a:endParaRPr lang="ru-RU" sz="3200" b="1" dirty="0"/>
          </a:p>
          <a:p>
            <a:r>
              <a:rPr lang="ru-RU" sz="3200" b="1" dirty="0" smtClean="0"/>
              <a:t>? б. </a:t>
            </a:r>
            <a:r>
              <a:rPr lang="ru-RU" sz="3200" b="1" dirty="0"/>
              <a:t>— </a:t>
            </a:r>
            <a:r>
              <a:rPr lang="ru-RU" sz="3200" b="1" dirty="0" smtClean="0"/>
              <a:t>35 тр.</a:t>
            </a:r>
            <a:endParaRPr lang="uk-UA" sz="3200" b="1" dirty="0"/>
          </a:p>
        </p:txBody>
      </p:sp>
      <p:sp>
        <p:nvSpPr>
          <p:cNvPr id="19" name="Округлений прямокутник 4"/>
          <p:cNvSpPr/>
          <p:nvPr/>
        </p:nvSpPr>
        <p:spPr>
          <a:xfrm>
            <a:off x="851138" y="2458392"/>
            <a:ext cx="3052995" cy="10085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1) 21 : 3 =</a:t>
            </a:r>
            <a:endParaRPr lang="ru-RU" sz="3200" b="1" dirty="0"/>
          </a:p>
          <a:p>
            <a:r>
              <a:rPr lang="ru-RU" sz="3200" b="1" dirty="0" smtClean="0"/>
              <a:t>2) 35 : 7= </a:t>
            </a:r>
            <a:endParaRPr lang="uk-UA" sz="3200" b="1" dirty="0"/>
          </a:p>
        </p:txBody>
      </p:sp>
      <p:sp>
        <p:nvSpPr>
          <p:cNvPr id="20" name="Округлений прямокутник 4"/>
          <p:cNvSpPr/>
          <p:nvPr/>
        </p:nvSpPr>
        <p:spPr>
          <a:xfrm>
            <a:off x="862105" y="3535172"/>
            <a:ext cx="3456384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35 : (21 : 3) = 5 (б.) </a:t>
            </a:r>
            <a:endParaRPr lang="uk-UA" sz="3200" b="1" dirty="0"/>
          </a:p>
        </p:txBody>
      </p:sp>
      <p:sp>
        <p:nvSpPr>
          <p:cNvPr id="21" name="Округлений прямокутник 4"/>
          <p:cNvSpPr/>
          <p:nvPr/>
        </p:nvSpPr>
        <p:spPr>
          <a:xfrm>
            <a:off x="3859783" y="2455950"/>
            <a:ext cx="2498937" cy="5631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- в 1 </a:t>
            </a:r>
            <a:r>
              <a:rPr lang="ru-RU" sz="3200" b="1" dirty="0" err="1" smtClean="0"/>
              <a:t>букеті</a:t>
            </a:r>
            <a:r>
              <a:rPr lang="ru-RU" sz="3200" b="1" dirty="0" smtClean="0"/>
              <a:t>.</a:t>
            </a:r>
            <a:endParaRPr lang="uk-UA" sz="32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99646">
            <a:off x="9856241" y="5251501"/>
            <a:ext cx="2062197" cy="15534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710534" y="2458392"/>
            <a:ext cx="3807821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Утворіть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нові</a:t>
            </a:r>
            <a:r>
              <a:rPr lang="ru-RU" sz="2800" b="1" dirty="0">
                <a:solidFill>
                  <a:srgbClr val="7030A0"/>
                </a:solidFill>
              </a:rPr>
              <a:t> задачі, </a:t>
            </a:r>
            <a:r>
              <a:rPr lang="ru-RU" sz="2800" b="1" dirty="0" err="1">
                <a:solidFill>
                  <a:srgbClr val="7030A0"/>
                </a:solidFill>
              </a:rPr>
              <a:t>замінивши</a:t>
            </a:r>
            <a:r>
              <a:rPr lang="ru-RU" sz="2800" b="1" dirty="0">
                <a:solidFill>
                  <a:srgbClr val="7030A0"/>
                </a:solidFill>
              </a:rPr>
              <a:t> число 35 у </a:t>
            </a:r>
            <a:r>
              <a:rPr lang="ru-RU" sz="2800" b="1" dirty="0" err="1">
                <a:solidFill>
                  <a:srgbClr val="7030A0"/>
                </a:solidFill>
              </a:rPr>
              <a:t>запитанні</a:t>
            </a:r>
            <a:r>
              <a:rPr lang="ru-RU" sz="2800" b="1" dirty="0" smtClean="0">
                <a:solidFill>
                  <a:srgbClr val="7030A0"/>
                </a:solidFill>
              </a:rPr>
              <a:t>: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24" name="Округлений прямокутник 4"/>
          <p:cNvSpPr/>
          <p:nvPr/>
        </p:nvSpPr>
        <p:spPr>
          <a:xfrm>
            <a:off x="3681463" y="3039955"/>
            <a:ext cx="2770608" cy="56316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- із 35 </a:t>
            </a:r>
            <a:r>
              <a:rPr lang="ru-RU" sz="3200" b="1" dirty="0" err="1" smtClean="0"/>
              <a:t>троянд</a:t>
            </a:r>
            <a:r>
              <a:rPr lang="ru-RU" sz="3200" b="1" dirty="0" smtClean="0"/>
              <a:t>.</a:t>
            </a:r>
            <a:endParaRPr lang="uk-UA" sz="3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38079" y="5990917"/>
            <a:ext cx="70763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Як </a:t>
            </a:r>
            <a:r>
              <a:rPr lang="ru-RU" sz="2800" b="1" dirty="0"/>
              <a:t>змінюється </a:t>
            </a:r>
            <a:r>
              <a:rPr lang="ru-RU" sz="2800" b="1" dirty="0" err="1" smtClean="0"/>
              <a:t>відповідь</a:t>
            </a:r>
            <a:r>
              <a:rPr lang="ru-RU" sz="2800" b="1" dirty="0"/>
              <a:t>? Зробіть </a:t>
            </a:r>
            <a:r>
              <a:rPr lang="ru-RU" sz="2800" b="1" dirty="0" err="1"/>
              <a:t>висновок</a:t>
            </a:r>
            <a:r>
              <a:rPr lang="ru-RU" sz="2800" b="1" dirty="0"/>
              <a:t>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2790" y="4147776"/>
            <a:ext cx="4446447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а</a:t>
            </a:r>
            <a:r>
              <a:rPr lang="ru-RU" sz="2800" b="1" dirty="0"/>
              <a:t>) на число 42; </a:t>
            </a:r>
            <a:endParaRPr lang="ru-RU" sz="2800" b="1" dirty="0" smtClean="0"/>
          </a:p>
          <a:p>
            <a:r>
              <a:rPr lang="ru-RU" sz="2800" b="1" dirty="0" smtClean="0"/>
              <a:t>б</a:t>
            </a:r>
            <a:r>
              <a:rPr lang="ru-RU" sz="2800" b="1" dirty="0"/>
              <a:t>) на число 49; </a:t>
            </a:r>
            <a:endParaRPr lang="ru-RU" sz="2800" b="1" dirty="0" smtClean="0"/>
          </a:p>
          <a:p>
            <a:r>
              <a:rPr lang="ru-RU" sz="2800" b="1" dirty="0" smtClean="0"/>
              <a:t>в</a:t>
            </a:r>
            <a:r>
              <a:rPr lang="ru-RU" sz="2800" b="1" dirty="0"/>
              <a:t>) на число 56. </a:t>
            </a:r>
            <a:endParaRPr lang="ru-RU" sz="2800" b="1" dirty="0" smtClean="0"/>
          </a:p>
          <a:p>
            <a:r>
              <a:rPr lang="ru-RU" sz="2800" b="1" dirty="0" err="1" smtClean="0"/>
              <a:t>Розв’яжіть</a:t>
            </a:r>
            <a:r>
              <a:rPr lang="ru-RU" sz="2800" b="1" dirty="0" smtClean="0"/>
              <a:t> </a:t>
            </a:r>
            <a:r>
              <a:rPr lang="ru-RU" sz="2800" b="1" dirty="0" err="1"/>
              <a:t>утворені</a:t>
            </a:r>
            <a:r>
              <a:rPr lang="ru-RU" sz="2800" b="1" dirty="0"/>
              <a:t> задачі. </a:t>
            </a:r>
          </a:p>
        </p:txBody>
      </p:sp>
      <p:sp>
        <p:nvSpPr>
          <p:cNvPr id="27" name="Округлений прямокутник 4"/>
          <p:cNvSpPr/>
          <p:nvPr/>
        </p:nvSpPr>
        <p:spPr>
          <a:xfrm>
            <a:off x="5099237" y="4181137"/>
            <a:ext cx="3456384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42 : (21 : 3) =</a:t>
            </a:r>
            <a:endParaRPr lang="uk-UA" sz="3200" b="1" dirty="0"/>
          </a:p>
        </p:txBody>
      </p:sp>
      <p:sp>
        <p:nvSpPr>
          <p:cNvPr id="28" name="Округлений прямокутник 4"/>
          <p:cNvSpPr/>
          <p:nvPr/>
        </p:nvSpPr>
        <p:spPr>
          <a:xfrm>
            <a:off x="5125561" y="4704715"/>
            <a:ext cx="3456384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49 : (21 : 3) =</a:t>
            </a:r>
            <a:endParaRPr lang="uk-UA" sz="3200" b="1" dirty="0"/>
          </a:p>
        </p:txBody>
      </p:sp>
      <p:sp>
        <p:nvSpPr>
          <p:cNvPr id="29" name="Округлений прямокутник 4"/>
          <p:cNvSpPr/>
          <p:nvPr/>
        </p:nvSpPr>
        <p:spPr>
          <a:xfrm>
            <a:off x="5079442" y="5250645"/>
            <a:ext cx="3456384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/>
              <a:t>56 : (21 : 3) =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79731" y="2412971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7 (тр.)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53269" y="2917027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5 (</a:t>
            </a:r>
            <a:r>
              <a:rPr lang="ru-RU" sz="3200" b="1" dirty="0">
                <a:solidFill>
                  <a:schemeClr val="bg1"/>
                </a:solidFill>
              </a:rPr>
              <a:t>б</a:t>
            </a:r>
            <a:r>
              <a:rPr lang="ru-RU" sz="3200" b="1" dirty="0" smtClean="0">
                <a:solidFill>
                  <a:schemeClr val="bg1"/>
                </a:solidFill>
              </a:rPr>
              <a:t>.)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400442" y="4208966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(</a:t>
            </a:r>
            <a:r>
              <a:rPr lang="ru-RU" sz="3200" b="1" dirty="0">
                <a:solidFill>
                  <a:schemeClr val="bg1"/>
                </a:solidFill>
              </a:rPr>
              <a:t>б</a:t>
            </a:r>
            <a:r>
              <a:rPr lang="ru-RU" sz="3200" b="1" dirty="0" smtClean="0">
                <a:solidFill>
                  <a:schemeClr val="bg1"/>
                </a:solidFill>
              </a:rPr>
              <a:t>.)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73328" y="4719773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7 (</a:t>
            </a:r>
            <a:r>
              <a:rPr lang="ru-RU" sz="3200" b="1" dirty="0">
                <a:solidFill>
                  <a:schemeClr val="bg1"/>
                </a:solidFill>
              </a:rPr>
              <a:t>б</a:t>
            </a:r>
            <a:r>
              <a:rPr lang="ru-RU" sz="3200" b="1" dirty="0" smtClean="0">
                <a:solidFill>
                  <a:schemeClr val="bg1"/>
                </a:solidFill>
              </a:rPr>
              <a:t>.)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373328" y="5259964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8 (</a:t>
            </a:r>
            <a:r>
              <a:rPr lang="ru-RU" sz="3200" b="1" dirty="0">
                <a:solidFill>
                  <a:schemeClr val="bg1"/>
                </a:solidFill>
              </a:rPr>
              <a:t>б</a:t>
            </a:r>
            <a:r>
              <a:rPr lang="ru-RU" sz="3200" b="1" dirty="0" smtClean="0">
                <a:solidFill>
                  <a:schemeClr val="bg1"/>
                </a:solidFill>
              </a:rPr>
              <a:t>.)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40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1051471" y="483463"/>
            <a:ext cx="10225136" cy="6420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Обчисли периметр </a:t>
            </a:r>
            <a:r>
              <a:rPr lang="ru-RU" sz="3600" b="1" dirty="0" err="1" smtClean="0">
                <a:solidFill>
                  <a:schemeClr val="bg1"/>
                </a:solidFill>
              </a:rPr>
              <a:t>трикутника</a:t>
            </a:r>
            <a:r>
              <a:rPr lang="ru-RU" sz="3600" b="1" dirty="0" smtClean="0">
                <a:solidFill>
                  <a:schemeClr val="bg1"/>
                </a:solidFill>
              </a:rPr>
              <a:t> КМО в </a:t>
            </a:r>
            <a:r>
              <a:rPr lang="ru-RU" sz="3600" b="1" dirty="0" err="1" smtClean="0">
                <a:solidFill>
                  <a:schemeClr val="bg1"/>
                </a:solidFill>
              </a:rPr>
              <a:t>міліметрах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16" y="1464651"/>
            <a:ext cx="4907091" cy="2395449"/>
          </a:xfrm>
          <a:prstGeom prst="rect">
            <a:avLst/>
          </a:prstGeom>
        </p:spPr>
      </p:pic>
      <p:sp>
        <p:nvSpPr>
          <p:cNvPr id="15" name="Прямоугольник 28"/>
          <p:cNvSpPr/>
          <p:nvPr/>
        </p:nvSpPr>
        <p:spPr>
          <a:xfrm>
            <a:off x="1051199" y="4076203"/>
            <a:ext cx="2736576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 = </a:t>
            </a:r>
            <a:r>
              <a:rPr lang="uk-UA" sz="3600" b="1" dirty="0" smtClean="0">
                <a:solidFill>
                  <a:schemeClr val="bg1"/>
                </a:solidFill>
              </a:rPr>
              <a:t>а + в + с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471" y="1341562"/>
            <a:ext cx="231905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КМ = </a:t>
            </a:r>
            <a:r>
              <a:rPr lang="uk-UA" sz="3200" b="1" dirty="0" smtClean="0"/>
              <a:t>25 </a:t>
            </a:r>
            <a:r>
              <a:rPr lang="uk-UA" sz="3200" b="1" dirty="0"/>
              <a:t>мм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9496" y="1989634"/>
            <a:ext cx="23086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dirty="0"/>
              <a:t>МО = </a:t>
            </a:r>
            <a:r>
              <a:rPr lang="uk-UA" sz="3200" b="1" dirty="0" smtClean="0"/>
              <a:t>30 </a:t>
            </a:r>
            <a:r>
              <a:rPr lang="uk-UA" sz="3200" b="1" dirty="0"/>
              <a:t>мм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6934" y="2601784"/>
            <a:ext cx="23012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КО = </a:t>
            </a:r>
            <a:r>
              <a:rPr lang="uk-UA" sz="3200" b="1" dirty="0" smtClean="0"/>
              <a:t>43 </a:t>
            </a:r>
            <a:r>
              <a:rPr lang="uk-UA" sz="3200" b="1" dirty="0"/>
              <a:t>мм</a:t>
            </a: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Ст.61 №358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1471" y="3209414"/>
            <a:ext cx="23012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Р – ? мм</a:t>
            </a:r>
            <a:endParaRPr lang="uk-UA" sz="3200" b="1" dirty="0"/>
          </a:p>
        </p:txBody>
      </p:sp>
      <p:sp>
        <p:nvSpPr>
          <p:cNvPr id="21" name="Прямоугольник 28"/>
          <p:cNvSpPr/>
          <p:nvPr/>
        </p:nvSpPr>
        <p:spPr>
          <a:xfrm>
            <a:off x="7028924" y="4849062"/>
            <a:ext cx="1656184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98 </a:t>
            </a:r>
            <a:r>
              <a:rPr lang="uk-UA" sz="3600" b="1" dirty="0">
                <a:solidFill>
                  <a:schemeClr val="bg1"/>
                </a:solidFill>
              </a:rPr>
              <a:t>мм</a:t>
            </a:r>
          </a:p>
        </p:txBody>
      </p:sp>
      <p:sp>
        <p:nvSpPr>
          <p:cNvPr id="11" name="Прямоугольник 28"/>
          <p:cNvSpPr/>
          <p:nvPr/>
        </p:nvSpPr>
        <p:spPr>
          <a:xfrm>
            <a:off x="1051987" y="4831251"/>
            <a:ext cx="5976937" cy="6464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 = </a:t>
            </a:r>
            <a:r>
              <a:rPr lang="uk-UA" sz="3600" b="1" dirty="0" smtClean="0">
                <a:solidFill>
                  <a:schemeClr val="bg1"/>
                </a:solidFill>
              </a:rPr>
              <a:t>43 </a:t>
            </a:r>
            <a:r>
              <a:rPr lang="uk-UA" sz="3600" b="1" dirty="0">
                <a:solidFill>
                  <a:schemeClr val="bg1"/>
                </a:solidFill>
              </a:rPr>
              <a:t>мм + </a:t>
            </a:r>
            <a:r>
              <a:rPr lang="uk-UA" sz="3600" b="1" dirty="0" smtClean="0">
                <a:solidFill>
                  <a:schemeClr val="bg1"/>
                </a:solidFill>
              </a:rPr>
              <a:t>25 </a:t>
            </a:r>
            <a:r>
              <a:rPr lang="uk-UA" sz="3600" b="1" dirty="0">
                <a:solidFill>
                  <a:schemeClr val="bg1"/>
                </a:solidFill>
              </a:rPr>
              <a:t>мм + </a:t>
            </a:r>
            <a:r>
              <a:rPr lang="uk-UA" sz="3600" b="1" dirty="0" smtClean="0">
                <a:solidFill>
                  <a:schemeClr val="bg1"/>
                </a:solidFill>
              </a:rPr>
              <a:t>30 </a:t>
            </a:r>
            <a:r>
              <a:rPr lang="uk-UA" sz="3600" b="1" dirty="0">
                <a:solidFill>
                  <a:schemeClr val="bg1"/>
                </a:solidFill>
              </a:rPr>
              <a:t>мм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19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3321" y="478577"/>
            <a:ext cx="10231278" cy="64696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Знайди значення </a:t>
            </a:r>
            <a:r>
              <a:rPr lang="ru-RU" sz="4000" b="1" dirty="0" err="1" smtClean="0">
                <a:solidFill>
                  <a:schemeClr val="bg1"/>
                </a:solidFill>
              </a:rPr>
              <a:t>виразів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8"/>
          <p:cNvSpPr/>
          <p:nvPr/>
        </p:nvSpPr>
        <p:spPr>
          <a:xfrm>
            <a:off x="1276160" y="1456739"/>
            <a:ext cx="2871655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56 : 8 ∙ </a:t>
            </a:r>
            <a:r>
              <a:rPr lang="uk-UA" sz="4000" b="1" dirty="0" smtClean="0">
                <a:solidFill>
                  <a:schemeClr val="bg1"/>
                </a:solidFill>
              </a:rPr>
              <a:t>7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8"/>
          <p:cNvSpPr/>
          <p:nvPr/>
        </p:nvSpPr>
        <p:spPr>
          <a:xfrm>
            <a:off x="1276159" y="2508284"/>
            <a:ext cx="2871656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3 ∙ 8 : </a:t>
            </a:r>
            <a:r>
              <a:rPr lang="uk-UA" sz="4000" b="1" dirty="0" smtClean="0">
                <a:solidFill>
                  <a:schemeClr val="bg1"/>
                </a:solidFill>
              </a:rPr>
              <a:t>4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8"/>
          <p:cNvSpPr/>
          <p:nvPr/>
        </p:nvSpPr>
        <p:spPr>
          <a:xfrm>
            <a:off x="1276159" y="4541540"/>
            <a:ext cx="3015671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(52 – 32) : </a:t>
            </a:r>
            <a:r>
              <a:rPr lang="uk-UA" sz="4000" b="1" dirty="0" smtClean="0">
                <a:solidFill>
                  <a:schemeClr val="bg1"/>
                </a:solidFill>
              </a:rPr>
              <a:t>4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8"/>
          <p:cNvSpPr/>
          <p:nvPr/>
        </p:nvSpPr>
        <p:spPr>
          <a:xfrm>
            <a:off x="1276159" y="3429794"/>
            <a:ext cx="2871656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52 – 32 : </a:t>
            </a:r>
            <a:r>
              <a:rPr lang="uk-UA" sz="4000" b="1" dirty="0" smtClean="0">
                <a:solidFill>
                  <a:schemeClr val="bg1"/>
                </a:solidFill>
              </a:rPr>
              <a:t>4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8"/>
          <p:cNvSpPr/>
          <p:nvPr/>
        </p:nvSpPr>
        <p:spPr>
          <a:xfrm>
            <a:off x="6836486" y="1374038"/>
            <a:ext cx="2898673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8 ∙ 6 + 8 ∙ </a:t>
            </a:r>
            <a:r>
              <a:rPr lang="uk-UA" sz="4000" b="1" dirty="0" smtClean="0">
                <a:solidFill>
                  <a:schemeClr val="bg1"/>
                </a:solidFill>
              </a:rPr>
              <a:t>5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48"/>
          <p:cNvSpPr/>
          <p:nvPr/>
        </p:nvSpPr>
        <p:spPr>
          <a:xfrm>
            <a:off x="6836484" y="2410528"/>
            <a:ext cx="2898673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8 ∙ 6 – 8 ∙ </a:t>
            </a:r>
            <a:r>
              <a:rPr lang="uk-UA" sz="4000" b="1" dirty="0" smtClean="0">
                <a:solidFill>
                  <a:schemeClr val="bg1"/>
                </a:solidFill>
              </a:rPr>
              <a:t>5 =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8"/>
          <p:cNvSpPr/>
          <p:nvPr/>
        </p:nvSpPr>
        <p:spPr>
          <a:xfrm>
            <a:off x="6836484" y="3405940"/>
            <a:ext cx="2898673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(65 – 9) : </a:t>
            </a:r>
            <a:r>
              <a:rPr lang="uk-UA" sz="4000" b="1" dirty="0" smtClean="0">
                <a:solidFill>
                  <a:schemeClr val="bg1"/>
                </a:solidFill>
              </a:rPr>
              <a:t>7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8"/>
          <p:cNvSpPr/>
          <p:nvPr/>
        </p:nvSpPr>
        <p:spPr>
          <a:xfrm>
            <a:off x="6836485" y="4442430"/>
            <a:ext cx="2898673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6 ∙ (32 : 8</a:t>
            </a:r>
            <a:r>
              <a:rPr lang="uk-UA" sz="4000" b="1" dirty="0" smtClean="0">
                <a:solidFill>
                  <a:schemeClr val="bg1"/>
                </a:solidFill>
              </a:rPr>
              <a:t>)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8"/>
          <p:cNvSpPr/>
          <p:nvPr/>
        </p:nvSpPr>
        <p:spPr>
          <a:xfrm>
            <a:off x="4216396" y="1492403"/>
            <a:ext cx="925692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49</a:t>
            </a:r>
          </a:p>
        </p:txBody>
      </p:sp>
      <p:sp>
        <p:nvSpPr>
          <p:cNvPr id="19" name="Прямоугольник 48"/>
          <p:cNvSpPr/>
          <p:nvPr/>
        </p:nvSpPr>
        <p:spPr>
          <a:xfrm>
            <a:off x="4222827" y="2484116"/>
            <a:ext cx="925692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0" name="Прямоугольник 48"/>
          <p:cNvSpPr/>
          <p:nvPr/>
        </p:nvSpPr>
        <p:spPr>
          <a:xfrm>
            <a:off x="9734885" y="4401353"/>
            <a:ext cx="925692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21" name="Прямоугольник 48"/>
          <p:cNvSpPr/>
          <p:nvPr/>
        </p:nvSpPr>
        <p:spPr>
          <a:xfrm>
            <a:off x="9734885" y="3405940"/>
            <a:ext cx="925692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2" name="Прямоугольник 48"/>
          <p:cNvSpPr/>
          <p:nvPr/>
        </p:nvSpPr>
        <p:spPr>
          <a:xfrm>
            <a:off x="9734885" y="2417281"/>
            <a:ext cx="925692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3" name="Прямоугольник 48"/>
          <p:cNvSpPr/>
          <p:nvPr/>
        </p:nvSpPr>
        <p:spPr>
          <a:xfrm>
            <a:off x="9735158" y="1421868"/>
            <a:ext cx="925692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88</a:t>
            </a:r>
          </a:p>
        </p:txBody>
      </p:sp>
      <p:sp>
        <p:nvSpPr>
          <p:cNvPr id="24" name="Прямоугольник 48"/>
          <p:cNvSpPr/>
          <p:nvPr/>
        </p:nvSpPr>
        <p:spPr>
          <a:xfrm>
            <a:off x="4222827" y="3445214"/>
            <a:ext cx="925692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25" name="Прямоугольник 48"/>
          <p:cNvSpPr/>
          <p:nvPr/>
        </p:nvSpPr>
        <p:spPr>
          <a:xfrm>
            <a:off x="4291830" y="4541540"/>
            <a:ext cx="850257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8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Ст.61 №355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45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64744" y="477466"/>
            <a:ext cx="10188409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Поміркуй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886893" y="1341562"/>
            <a:ext cx="10389714" cy="64807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 </a:t>
            </a:r>
            <a:r>
              <a:rPr lang="ru-RU" sz="3200" b="1" dirty="0" err="1">
                <a:solidFill>
                  <a:schemeClr val="bg1"/>
                </a:solidFill>
              </a:rPr>
              <a:t>виразі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u="sng" dirty="0" smtClean="0">
                <a:solidFill>
                  <a:schemeClr val="bg1"/>
                </a:solidFill>
              </a:rPr>
              <a:t>С </a:t>
            </a:r>
            <a:r>
              <a:rPr lang="ru-RU" sz="3200" b="1" u="sng" dirty="0">
                <a:solidFill>
                  <a:schemeClr val="bg1"/>
                </a:solidFill>
              </a:rPr>
              <a:t>: 8 </a:t>
            </a:r>
            <a:r>
              <a:rPr lang="ru-RU" sz="3200" b="1" dirty="0" err="1">
                <a:solidFill>
                  <a:schemeClr val="bg1"/>
                </a:solidFill>
              </a:rPr>
              <a:t>значенням</a:t>
            </a:r>
            <a:r>
              <a:rPr lang="ru-RU" sz="3200" b="1" dirty="0">
                <a:solidFill>
                  <a:schemeClr val="bg1"/>
                </a:solidFill>
              </a:rPr>
              <a:t>  </a:t>
            </a:r>
            <a:r>
              <a:rPr lang="ru-RU" sz="3200" b="1" u="sng" dirty="0" smtClean="0">
                <a:solidFill>
                  <a:schemeClr val="bg1"/>
                </a:solidFill>
              </a:rPr>
              <a:t>С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можуть бути числа: 72, 16, 40.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964744" y="2205658"/>
            <a:ext cx="7431543" cy="1338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Які із чисел: 30, 24, 54, 8, 25, 1 </a:t>
            </a:r>
            <a:r>
              <a:rPr lang="ru-RU" sz="3200" b="1" dirty="0" smtClean="0">
                <a:solidFill>
                  <a:schemeClr val="bg1"/>
                </a:solidFill>
              </a:rPr>
              <a:t>- не </a:t>
            </a:r>
            <a:r>
              <a:rPr lang="ru-RU" sz="3200" b="1" dirty="0">
                <a:solidFill>
                  <a:schemeClr val="bg1"/>
                </a:solidFill>
              </a:rPr>
              <a:t>можуть бути </a:t>
            </a:r>
            <a:r>
              <a:rPr lang="ru-RU" sz="3200" b="1" dirty="0" err="1">
                <a:solidFill>
                  <a:schemeClr val="bg1"/>
                </a:solidFill>
              </a:rPr>
              <a:t>значенням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u="sng" dirty="0" smtClean="0">
                <a:solidFill>
                  <a:srgbClr val="FFFF00"/>
                </a:solidFill>
              </a:rPr>
              <a:t>С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у </a:t>
            </a:r>
            <a:r>
              <a:rPr lang="ru-RU" sz="3200" b="1" dirty="0" err="1" smtClean="0">
                <a:solidFill>
                  <a:schemeClr val="bg1"/>
                </a:solidFill>
              </a:rPr>
              <a:t>виразі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u="sng" dirty="0" smtClean="0">
                <a:solidFill>
                  <a:srgbClr val="FFFF00"/>
                </a:solidFill>
              </a:rPr>
              <a:t>С : </a:t>
            </a:r>
            <a:r>
              <a:rPr lang="ru-RU" sz="3200" b="1" u="sng" dirty="0">
                <a:solidFill>
                  <a:srgbClr val="FFFF00"/>
                </a:solidFill>
              </a:rPr>
              <a:t>8</a:t>
            </a:r>
            <a:r>
              <a:rPr lang="ru-RU" sz="3200" b="1" dirty="0">
                <a:solidFill>
                  <a:schemeClr val="bg1"/>
                </a:solidFill>
              </a:rPr>
              <a:t>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Ст.61 №357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Округлений прямокутник 4"/>
          <p:cNvSpPr/>
          <p:nvPr/>
        </p:nvSpPr>
        <p:spPr>
          <a:xfrm>
            <a:off x="8684319" y="2302000"/>
            <a:ext cx="792088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30,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4744" y="3707063"/>
            <a:ext cx="787622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Напиши </a:t>
            </a:r>
            <a:r>
              <a:rPr lang="ru-RU" sz="2800" b="1" dirty="0" err="1">
                <a:solidFill>
                  <a:schemeClr val="bg1"/>
                </a:solidFill>
              </a:rPr>
              <a:t>п’ять</a:t>
            </a:r>
            <a:r>
              <a:rPr lang="ru-RU" sz="2800" b="1" dirty="0">
                <a:solidFill>
                  <a:schemeClr val="bg1"/>
                </a:solidFill>
              </a:rPr>
              <a:t> будь-яких чисел і </a:t>
            </a:r>
            <a:r>
              <a:rPr lang="ru-RU" sz="2800" b="1" dirty="0" err="1">
                <a:solidFill>
                  <a:schemeClr val="bg1"/>
                </a:solidFill>
              </a:rPr>
              <a:t>з’ясуй</a:t>
            </a:r>
            <a:r>
              <a:rPr lang="ru-RU" sz="2800" b="1" dirty="0">
                <a:solidFill>
                  <a:schemeClr val="bg1"/>
                </a:solidFill>
              </a:rPr>
              <a:t>, чи можуть вони бути </a:t>
            </a:r>
            <a:r>
              <a:rPr lang="ru-RU" sz="2800" b="1" dirty="0" err="1">
                <a:solidFill>
                  <a:schemeClr val="bg1"/>
                </a:solidFill>
              </a:rPr>
              <a:t>значенням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u="sng" dirty="0" smtClean="0">
                <a:solidFill>
                  <a:schemeClr val="bg1"/>
                </a:solidFill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для цього </a:t>
            </a:r>
            <a:r>
              <a:rPr lang="ru-RU" sz="2800" b="1" dirty="0" err="1">
                <a:solidFill>
                  <a:schemeClr val="bg1"/>
                </a:solidFill>
              </a:rPr>
              <a:t>виразу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017" y="3726151"/>
            <a:ext cx="2047294" cy="2868743"/>
          </a:xfrm>
          <a:prstGeom prst="rect">
            <a:avLst/>
          </a:prstGeom>
        </p:spPr>
      </p:pic>
      <p:sp>
        <p:nvSpPr>
          <p:cNvPr id="10" name="Округлений прямокутник 4"/>
          <p:cNvSpPr/>
          <p:nvPr/>
        </p:nvSpPr>
        <p:spPr>
          <a:xfrm>
            <a:off x="9826035" y="2302000"/>
            <a:ext cx="782387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54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3" name="Округлений прямокутник 4"/>
          <p:cNvSpPr/>
          <p:nvPr/>
        </p:nvSpPr>
        <p:spPr>
          <a:xfrm>
            <a:off x="8691800" y="2969420"/>
            <a:ext cx="792088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25</a:t>
            </a:r>
            <a:r>
              <a:rPr lang="uk-UA" sz="3200" b="1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5" name="Округлений прямокутник 4"/>
          <p:cNvSpPr/>
          <p:nvPr/>
        </p:nvSpPr>
        <p:spPr>
          <a:xfrm>
            <a:off x="9778749" y="2969420"/>
            <a:ext cx="829674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Округлений прямокутник 4"/>
          <p:cNvSpPr/>
          <p:nvPr/>
        </p:nvSpPr>
        <p:spPr>
          <a:xfrm>
            <a:off x="992041" y="4799061"/>
            <a:ext cx="1008112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 : 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Округлений прямокутник 4"/>
          <p:cNvSpPr/>
          <p:nvPr/>
        </p:nvSpPr>
        <p:spPr>
          <a:xfrm>
            <a:off x="2275607" y="4829350"/>
            <a:ext cx="1008112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Округлений прямокутник 4"/>
          <p:cNvSpPr/>
          <p:nvPr/>
        </p:nvSpPr>
        <p:spPr>
          <a:xfrm>
            <a:off x="3355727" y="4854220"/>
            <a:ext cx="792088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32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2" name="Округлений прямокутник 4"/>
          <p:cNvSpPr/>
          <p:nvPr/>
        </p:nvSpPr>
        <p:spPr>
          <a:xfrm>
            <a:off x="4284471" y="4861375"/>
            <a:ext cx="792088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48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Округлений прямокутник 4"/>
          <p:cNvSpPr/>
          <p:nvPr/>
        </p:nvSpPr>
        <p:spPr>
          <a:xfrm>
            <a:off x="5155927" y="4865106"/>
            <a:ext cx="792088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64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Округлений прямокутник 4"/>
          <p:cNvSpPr/>
          <p:nvPr/>
        </p:nvSpPr>
        <p:spPr>
          <a:xfrm>
            <a:off x="6020023" y="4865106"/>
            <a:ext cx="792088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80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5" name="Округлений прямокутник 4"/>
          <p:cNvSpPr/>
          <p:nvPr/>
        </p:nvSpPr>
        <p:spPr>
          <a:xfrm>
            <a:off x="6964511" y="4882473"/>
            <a:ext cx="792088" cy="6126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0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82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7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3479" y="1444982"/>
            <a:ext cx="1605760" cy="254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61-62 задача № 359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вирази № 360</a:t>
            </a:r>
          </a:p>
        </p:txBody>
      </p:sp>
      <p:pic>
        <p:nvPicPr>
          <p:cNvPr id="2050" name="Picture 2" descr="D:\3 клас\03 МАТЕМ\1 Листопад\3 Табличне множення і ділення 7_9\№043 - Роб над задачами. Периметр трикутника\2025-10-27_1342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07" y="2853730"/>
            <a:ext cx="8900346" cy="122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3 МАТЕМ\1 Листопад\3 Табличне множення і ділення 7_9\№043 - Роб над задачами. Периметр трикутника\2025-10-27_1343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07" y="4083595"/>
            <a:ext cx="8900346" cy="93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632319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Яка перша дія в задачах на зведення до одиниці?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996359" y="2793382"/>
            <a:ext cx="5421405" cy="1180066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 знайти периметр трикутника</a:t>
            </a:r>
            <a:r>
              <a:rPr lang="uk-UA" sz="3200" b="1" dirty="0" smtClean="0"/>
              <a:t>? 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05615" y="4702474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Які одиниці вимірювання довжини ми </a:t>
            </a:r>
            <a:r>
              <a:rPr lang="uk-UA" sz="3200" b="1" dirty="0" smtClean="0"/>
              <a:t>знаємо?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377" y="547179"/>
            <a:ext cx="9943067" cy="720247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«Ромашка»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i.pinimg.com/474x/75/f3/60/75f360cb63b0064399699f92335725d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7333"/>
          <a:stretch/>
        </p:blipFill>
        <p:spPr bwMode="auto">
          <a:xfrm>
            <a:off x="8540536" y="2047381"/>
            <a:ext cx="2291118" cy="2427155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.pinimg.com/474x/83/b3/bd/83b3bd1cf1eba833481c0b476cf54e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3"/>
          <a:stretch/>
        </p:blipFill>
        <p:spPr bwMode="auto">
          <a:xfrm>
            <a:off x="1491185" y="2014255"/>
            <a:ext cx="2291118" cy="258307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79" y="2046233"/>
            <a:ext cx="2164570" cy="2519896"/>
          </a:xfrm>
          <a:prstGeom prst="round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313000" y="4711773"/>
            <a:ext cx="2675853" cy="15326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40336" y="4711773"/>
            <a:ext cx="291984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всі завдання були зрозумілі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09178" y="4566129"/>
            <a:ext cx="2834922" cy="1532689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 smtClean="0">
                <a:solidFill>
                  <a:schemeClr val="bg1"/>
                </a:solidFill>
              </a:rPr>
              <a:t>сподобалась</a:t>
            </a:r>
            <a:r>
              <a:rPr lang="ru-RU" sz="2800" b="1" dirty="0" smtClean="0">
                <a:solidFill>
                  <a:schemeClr val="bg1"/>
                </a:solidFill>
              </a:rPr>
              <a:t> своя робота на </a:t>
            </a:r>
            <a:r>
              <a:rPr lang="ru-RU" sz="2800" b="1" dirty="0" err="1" smtClean="0">
                <a:solidFill>
                  <a:schemeClr val="bg1"/>
                </a:solidFill>
              </a:rPr>
              <a:t>уроці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1472" y="1363091"/>
            <a:ext cx="10192628" cy="57888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Отже</a:t>
            </a:r>
            <a:r>
              <a:rPr lang="ru-RU" sz="2800" b="1" dirty="0" smtClean="0">
                <a:solidFill>
                  <a:srgbClr val="7030A0"/>
                </a:solidFill>
              </a:rPr>
              <a:t>, урок </a:t>
            </a:r>
            <a:r>
              <a:rPr lang="ru-RU" sz="2800" b="1" dirty="0" err="1" smtClean="0">
                <a:solidFill>
                  <a:srgbClr val="7030A0"/>
                </a:solidFill>
              </a:rPr>
              <a:t>закінчено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</a:rPr>
              <a:t>Оціни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свою роботу на </a:t>
            </a:r>
            <a:r>
              <a:rPr lang="ru-RU" sz="2800" b="1" dirty="0" smtClean="0">
                <a:solidFill>
                  <a:srgbClr val="7030A0"/>
                </a:solidFill>
              </a:rPr>
              <a:t>уроці ромашкою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124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0" y="477466"/>
            <a:ext cx="10053817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D:\Картинки Мудрість дня\photo_2025-06-18_17-56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7" y="2414740"/>
            <a:ext cx="2672940" cy="309615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Мудрість дня\photo_2025-06-19_10-46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3330639"/>
            <a:ext cx="2592288" cy="310210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Картинки Мудрість дня\photo_2025-06-30_12-47-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43" y="2421682"/>
            <a:ext cx="2713958" cy="308921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2930809" y="1269554"/>
            <a:ext cx="6329574" cy="1740223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Розглянь зображення. Що їх об’єднує? Яке почуття </a:t>
            </a:r>
            <a:r>
              <a:rPr lang="ru-RU" sz="2800" b="1" dirty="0" err="1" smtClean="0">
                <a:solidFill>
                  <a:srgbClr val="7030A0"/>
                </a:solidFill>
              </a:rPr>
              <a:t>передають</a:t>
            </a:r>
            <a:r>
              <a:rPr lang="ru-RU" sz="2800" b="1" dirty="0" smtClean="0">
                <a:solidFill>
                  <a:srgbClr val="7030A0"/>
                </a:solidFill>
              </a:rPr>
              <a:t> символом «</a:t>
            </a:r>
            <a:r>
              <a:rPr lang="ru-RU" sz="2800" b="1" dirty="0" err="1" smtClean="0">
                <a:solidFill>
                  <a:srgbClr val="7030A0"/>
                </a:solidFill>
              </a:rPr>
              <a:t>серце</a:t>
            </a:r>
            <a:r>
              <a:rPr lang="ru-RU" sz="2800" b="1" dirty="0" smtClean="0">
                <a:solidFill>
                  <a:srgbClr val="7030A0"/>
                </a:solidFill>
              </a:rPr>
              <a:t>»? Яка картинка </a:t>
            </a:r>
            <a:r>
              <a:rPr lang="ru-RU" sz="2800" b="1" dirty="0" err="1" smtClean="0">
                <a:solidFill>
                  <a:srgbClr val="7030A0"/>
                </a:solidFill>
              </a:rPr>
              <a:t>притягує</a:t>
            </a:r>
            <a:r>
              <a:rPr lang="ru-RU" sz="2800" b="1" dirty="0" smtClean="0">
                <a:solidFill>
                  <a:srgbClr val="7030A0"/>
                </a:solidFill>
              </a:rPr>
              <a:t> тебе зараз? Чому?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034" name="Picture 10" descr="D:\Картинки Мудрість дня\photo_2025-06-23_18-01-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047" y="3330639"/>
            <a:ext cx="2499859" cy="305816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852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60 вирази № 350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та </a:t>
            </a:r>
            <a:r>
              <a:rPr lang="uk-UA" sz="3600" b="1" dirty="0">
                <a:solidFill>
                  <a:schemeClr val="bg1"/>
                </a:solidFill>
              </a:rPr>
              <a:t>задача </a:t>
            </a:r>
            <a:r>
              <a:rPr lang="uk-UA" sz="3600" b="1" dirty="0" smtClean="0">
                <a:solidFill>
                  <a:schemeClr val="bg1"/>
                </a:solidFill>
              </a:rPr>
              <a:t>№ 351</a:t>
            </a:r>
          </a:p>
        </p:txBody>
      </p:sp>
      <p:pic>
        <p:nvPicPr>
          <p:cNvPr id="6" name="Picture 2" descr="D:\3 клас\03 МАТЕМ\1 Листопад\3 Табличне множення і ділення 7_9\№042 - Застосування таблиці множ і ділення на 8\2025-10-27_1235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79" y="2925738"/>
            <a:ext cx="8226571" cy="300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636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73385553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69038" y="510868"/>
            <a:ext cx="10235561" cy="61467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Прочитайте </a:t>
            </a:r>
            <a:r>
              <a:rPr lang="ru-RU" sz="4000" b="1" dirty="0" smtClean="0">
                <a:solidFill>
                  <a:schemeClr val="bg1"/>
                </a:solidFill>
              </a:rPr>
              <a:t>вирази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69038" y="1830790"/>
            <a:ext cx="3682833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3600" b="1" dirty="0">
                <a:solidFill>
                  <a:schemeClr val="bg1"/>
                </a:solidFill>
              </a:rPr>
              <a:t>8 ∙ 6 = 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6 ∙ 8 =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8 ∙ 6 + 6 ∙ 8 =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8 ∙ 6 – 6 ∙ 8 =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48 : 6 + 48 : 8 =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48 : 6 – 48 : 8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937339" y="1812449"/>
            <a:ext cx="3691196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5 ∙ 7 =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7 ∙ 5 =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5 ∙ 7 + 7 ∙ 5 =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5 ∙ 7 – 7 ∙ 5 =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35 : 5 + 35 : 7 = </a:t>
            </a:r>
            <a:br>
              <a:rPr lang="uk-UA" sz="3600" b="1" dirty="0">
                <a:solidFill>
                  <a:schemeClr val="bg1"/>
                </a:solidFill>
              </a:rPr>
            </a:br>
            <a:r>
              <a:rPr lang="uk-UA" sz="3600" b="1" dirty="0">
                <a:solidFill>
                  <a:schemeClr val="bg1"/>
                </a:solidFill>
              </a:rPr>
              <a:t>35 : 5 – 35 : 7 </a:t>
            </a:r>
            <a:r>
              <a:rPr lang="uk-UA" sz="3600" b="1" dirty="0" smtClean="0">
                <a:solidFill>
                  <a:schemeClr val="bg1"/>
                </a:solidFill>
              </a:rPr>
              <a:t>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3599" y="177885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2203599" y="2312914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>
                <a:solidFill>
                  <a:schemeClr val="bg1"/>
                </a:solidFill>
              </a:rPr>
              <a:t>48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8602" y="3383034"/>
            <a:ext cx="444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6059" y="28309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96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9783" y="400759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19" name="Прямокутник 18"/>
          <p:cNvSpPr/>
          <p:nvPr/>
        </p:nvSpPr>
        <p:spPr>
          <a:xfrm>
            <a:off x="3931791" y="458366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06933" y="1797736"/>
            <a:ext cx="85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8191152" y="2344016"/>
            <a:ext cx="652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>
                <a:solidFill>
                  <a:schemeClr val="bg1"/>
                </a:solidFill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96802" y="28309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70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907445" y="455702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Прямокутник 23"/>
          <p:cNvSpPr/>
          <p:nvPr/>
        </p:nvSpPr>
        <p:spPr>
          <a:xfrm>
            <a:off x="9444532" y="343153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45362" y="400759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85" y="5046961"/>
            <a:ext cx="4775758" cy="1688843"/>
          </a:xfrm>
          <a:prstGeom prst="rect">
            <a:avLst/>
          </a:prstGeom>
        </p:spPr>
      </p:pic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Ст.60 №349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4"/>
          <p:cNvSpPr/>
          <p:nvPr/>
        </p:nvSpPr>
        <p:spPr>
          <a:xfrm>
            <a:off x="969038" y="1200987"/>
            <a:ext cx="10235561" cy="51150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Що </a:t>
            </a:r>
            <a:r>
              <a:rPr lang="ru-RU" sz="2800" b="1" dirty="0">
                <a:solidFill>
                  <a:srgbClr val="7030A0"/>
                </a:solidFill>
              </a:rPr>
              <a:t>спільного у </a:t>
            </a:r>
            <a:r>
              <a:rPr lang="ru-RU" sz="2800" b="1" dirty="0" err="1" smtClean="0">
                <a:solidFill>
                  <a:srgbClr val="7030A0"/>
                </a:solidFill>
              </a:rPr>
              <a:t>виразах</a:t>
            </a:r>
            <a:r>
              <a:rPr lang="ru-RU" sz="2800" b="1" dirty="0" smtClean="0">
                <a:solidFill>
                  <a:srgbClr val="7030A0"/>
                </a:solidFill>
              </a:rPr>
              <a:t> кожного </a:t>
            </a:r>
            <a:r>
              <a:rPr lang="ru-RU" sz="2800" b="1" dirty="0" err="1">
                <a:solidFill>
                  <a:srgbClr val="7030A0"/>
                </a:solidFill>
              </a:rPr>
              <a:t>стовпчика</a:t>
            </a:r>
            <a:r>
              <a:rPr lang="ru-RU" sz="2800" b="1" dirty="0">
                <a:solidFill>
                  <a:srgbClr val="7030A0"/>
                </a:solidFill>
              </a:rPr>
              <a:t>? </a:t>
            </a:r>
            <a:r>
              <a:rPr lang="ru-RU" sz="2800" b="1" dirty="0" err="1">
                <a:solidFill>
                  <a:srgbClr val="7030A0"/>
                </a:solidFill>
              </a:rPr>
              <a:t>Обчисліть</a:t>
            </a:r>
            <a:r>
              <a:rPr lang="ru-RU" sz="2800" b="1" dirty="0" smtClean="0">
                <a:solidFill>
                  <a:srgbClr val="7030A0"/>
                </a:solidFill>
              </a:rPr>
              <a:t>. 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52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Блок-схема: узел 81"/>
          <p:cNvSpPr/>
          <p:nvPr/>
        </p:nvSpPr>
        <p:spPr>
          <a:xfrm>
            <a:off x="5927861" y="3512261"/>
            <a:ext cx="460566" cy="486134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7030A0"/>
                </a:solidFill>
              </a:rPr>
              <a:t>: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9366" r="91521" b="80282"/>
          <a:stretch/>
        </p:blipFill>
        <p:spPr>
          <a:xfrm>
            <a:off x="2452540" y="4608057"/>
            <a:ext cx="445293" cy="7312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39682" y="621482"/>
            <a:ext cx="10236925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</a:t>
            </a:r>
            <a:r>
              <a:rPr lang="uk-UA" sz="4000" b="1" dirty="0" smtClean="0">
                <a:solidFill>
                  <a:schemeClr val="bg1"/>
                </a:solidFill>
              </a:rPr>
              <a:t>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74" r="46857"/>
          <a:stretch/>
        </p:blipFill>
        <p:spPr bwMode="auto">
          <a:xfrm rot="13405361">
            <a:off x="264429" y="4054145"/>
            <a:ext cx="1711769" cy="12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7" b="39186"/>
          <a:stretch/>
        </p:blipFill>
        <p:spPr bwMode="auto">
          <a:xfrm rot="19714181">
            <a:off x="8750024" y="1724964"/>
            <a:ext cx="2488177" cy="261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3528262" y="4109177"/>
            <a:ext cx="521577" cy="6062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568637" y="4239660"/>
            <a:ext cx="599872" cy="661996"/>
          </a:xfrm>
          <a:prstGeom prst="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555919" y="4205134"/>
            <a:ext cx="542389" cy="596583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4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92061" y="3157320"/>
            <a:ext cx="745403" cy="582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Ромб 52"/>
          <p:cNvSpPr/>
          <p:nvPr/>
        </p:nvSpPr>
        <p:spPr>
          <a:xfrm>
            <a:off x="9994113" y="4370346"/>
            <a:ext cx="495368" cy="471175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dirty="0"/>
              <a:t>=</a:t>
            </a:r>
            <a:endParaRPr lang="ru-RU" sz="36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395335" y="3661214"/>
            <a:ext cx="794121" cy="5470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90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Блок-схема: подготовка 6"/>
          <p:cNvSpPr/>
          <p:nvPr/>
        </p:nvSpPr>
        <p:spPr>
          <a:xfrm rot="20360797">
            <a:off x="483223" y="4632562"/>
            <a:ext cx="2699768" cy="965167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BA1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4033215" y="4203496"/>
            <a:ext cx="480662" cy="500544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7030A0"/>
                </a:solidFill>
              </a:rPr>
              <a:t>:</a:t>
            </a:r>
          </a:p>
        </p:txBody>
      </p:sp>
      <p:sp>
        <p:nvSpPr>
          <p:cNvPr id="30" name="Блок-схема: узел 29"/>
          <p:cNvSpPr/>
          <p:nvPr/>
        </p:nvSpPr>
        <p:spPr>
          <a:xfrm>
            <a:off x="3067696" y="4370346"/>
            <a:ext cx="460566" cy="486134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7030A0"/>
                </a:solidFill>
              </a:rPr>
              <a:t>∙</a:t>
            </a:r>
          </a:p>
        </p:txBody>
      </p:sp>
      <p:sp>
        <p:nvSpPr>
          <p:cNvPr id="56" name="Прямоугольник 55"/>
          <p:cNvSpPr/>
          <p:nvPr/>
        </p:nvSpPr>
        <p:spPr>
          <a:xfrm rot="20313999">
            <a:off x="2151519" y="4591289"/>
            <a:ext cx="504546" cy="5758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3200" b="1" dirty="0">
              <a:ln>
                <a:solidFill>
                  <a:schemeClr val="bg2"/>
                </a:solidFill>
              </a:ln>
            </a:endParaRP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2" t="12572" r="49994" b="77076"/>
          <a:stretch/>
        </p:blipFill>
        <p:spPr>
          <a:xfrm>
            <a:off x="9331092" y="4330535"/>
            <a:ext cx="445293" cy="7312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0096205">
            <a:off x="999458" y="5001388"/>
            <a:ext cx="680033" cy="5622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4</a:t>
            </a:r>
            <a:r>
              <a:rPr lang="uk-UA" sz="3200" b="1" dirty="0" smtClean="0">
                <a:solidFill>
                  <a:schemeClr val="bg1"/>
                </a:solidFill>
              </a:rPr>
              <a:t>8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Ромб 1"/>
          <p:cNvSpPr/>
          <p:nvPr/>
        </p:nvSpPr>
        <p:spPr>
          <a:xfrm>
            <a:off x="1699076" y="4856480"/>
            <a:ext cx="461290" cy="472567"/>
          </a:xfrm>
          <a:prstGeom prst="diamon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32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ctr"/>
            <a:r>
              <a:rPr lang="ru-RU" sz="32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ru-RU" sz="3200" b="1" dirty="0">
              <a:solidFill>
                <a:srgbClr val="7030A0"/>
              </a:solidFill>
            </a:endParaRPr>
          </a:p>
          <a:p>
            <a:pPr algn="ctr"/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65" name="Блок-схема: узел 64"/>
          <p:cNvSpPr/>
          <p:nvPr/>
        </p:nvSpPr>
        <p:spPr>
          <a:xfrm>
            <a:off x="4964485" y="3748593"/>
            <a:ext cx="455153" cy="476077"/>
          </a:xfrm>
          <a:prstGeom prst="flowChartConnecto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srgbClr val="7030A0"/>
                </a:solidFill>
              </a:rPr>
              <a:t>∙</a:t>
            </a:r>
          </a:p>
        </p:txBody>
      </p:sp>
      <p:sp>
        <p:nvSpPr>
          <p:cNvPr id="77" name="Блок-схема: подготовка 76"/>
          <p:cNvSpPr/>
          <p:nvPr/>
        </p:nvSpPr>
        <p:spPr>
          <a:xfrm>
            <a:off x="7175146" y="4106738"/>
            <a:ext cx="2804656" cy="981429"/>
          </a:xfrm>
          <a:prstGeom prst="flowChartPreparation">
            <a:avLst/>
          </a:prstGeom>
          <a:solidFill>
            <a:schemeClr val="bg1"/>
          </a:solidFill>
          <a:ln w="38100">
            <a:solidFill>
              <a:srgbClr val="BA1C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Ромб 78"/>
          <p:cNvSpPr/>
          <p:nvPr/>
        </p:nvSpPr>
        <p:spPr>
          <a:xfrm>
            <a:off x="6650737" y="4199474"/>
            <a:ext cx="538720" cy="587770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b="1">
                <a:solidFill>
                  <a:srgbClr val="7030A0"/>
                </a:solidFill>
              </a:rPr>
              <a:t>∙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986095" y="4382252"/>
            <a:ext cx="706336" cy="518485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35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604199" y="4402494"/>
            <a:ext cx="664615" cy="571176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</a:t>
            </a:r>
            <a:endParaRPr lang="ru-RU" sz="3200" b="1" dirty="0">
              <a:ln>
                <a:solidFill>
                  <a:schemeClr val="bg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7" name="Ромб 36"/>
          <p:cNvSpPr/>
          <p:nvPr/>
        </p:nvSpPr>
        <p:spPr>
          <a:xfrm>
            <a:off x="8396043" y="4373064"/>
            <a:ext cx="574583" cy="535978"/>
          </a:xfrm>
          <a:prstGeom prst="diamo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+</a:t>
            </a:r>
          </a:p>
        </p:txBody>
      </p:sp>
      <p:pic>
        <p:nvPicPr>
          <p:cNvPr id="4098" name="Picture 2" descr="радуга облака и солнце, солнце, облака png | PNGEg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7" y="1294497"/>
            <a:ext cx="4299324" cy="236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60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5020" y="413503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Усне обчислення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988577" y="283896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3</a:t>
            </a:r>
            <a:endParaRPr lang="uk-UA" sz="40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Ст.60 №352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4786812" y="2838966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7</a:t>
            </a:r>
            <a:endParaRPr lang="uk-UA" sz="40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6524079" y="283896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6</a:t>
            </a:r>
            <a:endParaRPr lang="uk-UA" sz="40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8468295" y="2805576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8</a:t>
            </a:r>
            <a:endParaRPr lang="uk-UA" sz="4000" b="1" dirty="0"/>
          </a:p>
        </p:txBody>
      </p:sp>
      <p:sp>
        <p:nvSpPr>
          <p:cNvPr id="25" name="Прямоугольник 4"/>
          <p:cNvSpPr/>
          <p:nvPr/>
        </p:nvSpPr>
        <p:spPr>
          <a:xfrm>
            <a:off x="1005020" y="1315226"/>
            <a:ext cx="9335483" cy="5303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Назви числа, які </a:t>
            </a:r>
            <a:r>
              <a:rPr lang="ru-RU" sz="2800" b="1" dirty="0" err="1">
                <a:solidFill>
                  <a:srgbClr val="7030A0"/>
                </a:solidFill>
              </a:rPr>
              <a:t>діляться</a:t>
            </a:r>
            <a:r>
              <a:rPr lang="ru-RU" sz="2800" b="1" dirty="0">
                <a:solidFill>
                  <a:srgbClr val="7030A0"/>
                </a:solidFill>
              </a:rPr>
              <a:t> на 5; </a:t>
            </a:r>
            <a:r>
              <a:rPr lang="ru-RU" sz="2800" b="1" dirty="0" err="1">
                <a:solidFill>
                  <a:srgbClr val="7030A0"/>
                </a:solidFill>
              </a:rPr>
              <a:t>решту</a:t>
            </a:r>
            <a:r>
              <a:rPr lang="ru-RU" sz="2800" b="1" dirty="0">
                <a:solidFill>
                  <a:srgbClr val="7030A0"/>
                </a:solidFill>
              </a:rPr>
              <a:t> чисел </a:t>
            </a:r>
            <a:r>
              <a:rPr lang="ru-RU" sz="2800" b="1" dirty="0" err="1">
                <a:solidFill>
                  <a:srgbClr val="7030A0"/>
                </a:solidFill>
              </a:rPr>
              <a:t>зменш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утричі</a:t>
            </a:r>
            <a:r>
              <a:rPr lang="ru-RU" sz="2800" b="1" dirty="0">
                <a:solidFill>
                  <a:srgbClr val="7030A0"/>
                </a:solidFill>
              </a:rPr>
              <a:t>: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7" name="Прямокутник із двома округленими протилежними кутами 6"/>
          <p:cNvSpPr/>
          <p:nvPr/>
        </p:nvSpPr>
        <p:spPr>
          <a:xfrm>
            <a:off x="1087475" y="2043629"/>
            <a:ext cx="9469052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/>
              <a:t>9, </a:t>
            </a:r>
            <a:r>
              <a:rPr lang="ru-RU" sz="4000" b="1" dirty="0" smtClean="0"/>
              <a:t>  10</a:t>
            </a:r>
            <a:r>
              <a:rPr lang="ru-RU" sz="4000" b="1" dirty="0"/>
              <a:t>, </a:t>
            </a:r>
            <a:r>
              <a:rPr lang="ru-RU" sz="4000" b="1" dirty="0" smtClean="0"/>
              <a:t>  15</a:t>
            </a:r>
            <a:r>
              <a:rPr lang="ru-RU" sz="4000" b="1" dirty="0"/>
              <a:t>, </a:t>
            </a:r>
            <a:r>
              <a:rPr lang="ru-RU" sz="4000" b="1" dirty="0" smtClean="0"/>
              <a:t>  20</a:t>
            </a:r>
            <a:r>
              <a:rPr lang="ru-RU" sz="4000" b="1" dirty="0"/>
              <a:t>, </a:t>
            </a:r>
            <a:r>
              <a:rPr lang="ru-RU" sz="4000" b="1" dirty="0" smtClean="0"/>
              <a:t>  21</a:t>
            </a:r>
            <a:r>
              <a:rPr lang="ru-RU" sz="4000" b="1" dirty="0"/>
              <a:t>, </a:t>
            </a:r>
            <a:r>
              <a:rPr lang="ru-RU" sz="4000" b="1" dirty="0" smtClean="0"/>
              <a:t>  0</a:t>
            </a:r>
            <a:r>
              <a:rPr lang="ru-RU" sz="4000" b="1" dirty="0"/>
              <a:t>, </a:t>
            </a:r>
            <a:r>
              <a:rPr lang="ru-RU" sz="4000" b="1" dirty="0" smtClean="0"/>
              <a:t>  18,   30</a:t>
            </a:r>
            <a:r>
              <a:rPr lang="ru-RU" sz="4000" b="1" dirty="0"/>
              <a:t>, </a:t>
            </a:r>
            <a:r>
              <a:rPr lang="ru-RU" sz="4000" b="1" dirty="0" smtClean="0"/>
              <a:t>  24</a:t>
            </a:r>
            <a:r>
              <a:rPr lang="ru-RU" sz="4000" b="1" dirty="0"/>
              <a:t>, </a:t>
            </a:r>
            <a:r>
              <a:rPr lang="ru-RU" sz="4000" b="1" dirty="0" smtClean="0"/>
              <a:t>  25</a:t>
            </a:r>
            <a:r>
              <a:rPr lang="ru-RU" sz="4000" dirty="0"/>
              <a:t>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0829" y="3192759"/>
            <a:ext cx="3009385" cy="310136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818407" y="2043629"/>
            <a:ext cx="817240" cy="75936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790421" y="2043427"/>
            <a:ext cx="817240" cy="75936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762435" y="2043225"/>
            <a:ext cx="817240" cy="75936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589906" y="2043629"/>
            <a:ext cx="817240" cy="75936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483611" y="2054060"/>
            <a:ext cx="817240" cy="75936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9523263" y="2031881"/>
            <a:ext cx="817240" cy="75936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46501" y="3964041"/>
            <a:ext cx="66914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/>
              <a:t>Назви значення </a:t>
            </a:r>
            <a:r>
              <a:rPr lang="ru-RU" sz="3200" b="1" dirty="0" err="1"/>
              <a:t>виразу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8 ∙ х</a:t>
            </a:r>
            <a:r>
              <a:rPr lang="ru-RU" sz="3200" b="1" dirty="0"/>
              <a:t>, </a:t>
            </a:r>
            <a:r>
              <a:rPr lang="ru-RU" sz="3200" b="1" dirty="0" err="1"/>
              <a:t>якщо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х</a:t>
            </a:r>
            <a:r>
              <a:rPr lang="ru-RU" sz="3200" b="1" dirty="0"/>
              <a:t> </a:t>
            </a:r>
            <a:r>
              <a:rPr lang="ru-RU" sz="3200" b="1" dirty="0" err="1"/>
              <a:t>набуває</a:t>
            </a:r>
            <a:r>
              <a:rPr lang="ru-RU" sz="3200" b="1" dirty="0"/>
              <a:t> </a:t>
            </a:r>
            <a:r>
              <a:rPr lang="ru-RU" sz="3200" b="1" dirty="0" err="1"/>
              <a:t>значень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1, 7, 4, 0, 2, 5</a:t>
            </a:r>
            <a:r>
              <a:rPr lang="ru-RU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256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9" grpId="0" animBg="1"/>
      <p:bldP spid="3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3 Табличне множення і ділення 7_9\№043 - Роб над задачами. Периметр трикутника\2025-10-27_131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70" y="2144890"/>
            <a:ext cx="10430253" cy="41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/>
          <p:cNvSpPr/>
          <p:nvPr/>
        </p:nvSpPr>
        <p:spPr>
          <a:xfrm>
            <a:off x="979463" y="425037"/>
            <a:ext cx="10297144" cy="7725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Склади задачу за малюнком і </a:t>
            </a:r>
            <a:r>
              <a:rPr lang="ru-RU" sz="4000" b="1" dirty="0" err="1" smtClean="0"/>
              <a:t>запитаннями</a:t>
            </a:r>
            <a:r>
              <a:rPr lang="ru-RU" sz="4000" b="1" dirty="0" smtClean="0"/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2111" y="5278378"/>
            <a:ext cx="6527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/>
              <a:t>24</a:t>
            </a:r>
            <a:endParaRPr lang="uk-UA" sz="3600" b="1" dirty="0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949214" y="1368634"/>
            <a:ext cx="3061084" cy="463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7030A0"/>
                </a:solidFill>
              </a:rPr>
              <a:t>Розв’яжи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задачу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123480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Ст.60 №353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/>
          <p:cNvSpPr/>
          <p:nvPr/>
        </p:nvSpPr>
        <p:spPr>
          <a:xfrm>
            <a:off x="5358106" y="1269554"/>
            <a:ext cx="5929932" cy="991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Хто із </a:t>
            </a:r>
            <a:r>
              <a:rPr lang="ru-RU" sz="2800" b="1" dirty="0" err="1"/>
              <a:t>хлопців</a:t>
            </a:r>
            <a:r>
              <a:rPr lang="ru-RU" sz="2800" b="1" dirty="0"/>
              <a:t> </a:t>
            </a:r>
            <a:r>
              <a:rPr lang="ru-RU" sz="2800" b="1" dirty="0" err="1"/>
              <a:t>спіймав</a:t>
            </a:r>
            <a:r>
              <a:rPr lang="ru-RU" sz="2800" b="1" dirty="0"/>
              <a:t> більше </a:t>
            </a:r>
            <a:r>
              <a:rPr lang="ru-RU" sz="2800" b="1" dirty="0" err="1"/>
              <a:t>раків</a:t>
            </a:r>
            <a:r>
              <a:rPr lang="ru-RU" sz="2800" b="1" dirty="0"/>
              <a:t>? У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разів</a:t>
            </a:r>
            <a:r>
              <a:rPr lang="ru-RU" sz="2800" b="1" dirty="0"/>
              <a:t> більше?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27213" y="5405488"/>
            <a:ext cx="4187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/>
              <a:t>8</a:t>
            </a:r>
            <a:endParaRPr lang="uk-UA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927213" y="2271260"/>
            <a:ext cx="160899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24 : 8 =</a:t>
            </a:r>
            <a:endParaRPr lang="uk-UA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536203" y="2260610"/>
            <a:ext cx="12078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3 (р.)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663954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9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71750" y="-676929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79033" y="1197546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60052" y="-673413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79464" y="333450"/>
            <a:ext cx="8633388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Гра «Знавці таблиці множення»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689845" y="1641154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610699" y="2935615"/>
            <a:ext cx="1115704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600" b="1" dirty="0"/>
              <a:t>2 · 7</a:t>
            </a:r>
            <a:endParaRPr lang="ru-RU" sz="3600" b="1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2" y="-1000517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4772" y="-642008"/>
            <a:ext cx="454720" cy="5677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57705" y="4581922"/>
            <a:ext cx="90551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z-Cyrl-AZ" sz="2800" b="1" dirty="0" smtClean="0"/>
              <a:t>Запишіть </a:t>
            </a:r>
            <a:r>
              <a:rPr lang="az-Cyrl-AZ" sz="2800" b="1" dirty="0"/>
              <a:t>числа, що є значенням виразів, що я озвучу</a:t>
            </a:r>
            <a:endParaRPr lang="ru-RU" sz="2800" b="1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325488" y="1303619"/>
            <a:ext cx="2988000" cy="792000"/>
          </a:xfrm>
          <a:prstGeom prst="rect">
            <a:avLst/>
          </a:prstGeom>
        </p:spPr>
      </p:pic>
      <p:sp>
        <p:nvSpPr>
          <p:cNvPr id="20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03929" y="3787946"/>
            <a:ext cx="695020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600" b="1" dirty="0"/>
              <a:t>14   27   32   35   48   28   56   63 </a:t>
            </a:r>
            <a:endParaRPr lang="ru-RU" sz="3600" b="1" dirty="0"/>
          </a:p>
        </p:txBody>
      </p:sp>
      <p:sp>
        <p:nvSpPr>
          <p:cNvPr id="2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987575" y="2928355"/>
            <a:ext cx="1115704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600" b="1" dirty="0" smtClean="0"/>
              <a:t>3 </a:t>
            </a:r>
            <a:r>
              <a:rPr lang="az-Cyrl-AZ" sz="3600" b="1" dirty="0"/>
              <a:t>· </a:t>
            </a:r>
            <a:r>
              <a:rPr lang="az-Cyrl-AZ" sz="3600" b="1" dirty="0" smtClean="0"/>
              <a:t>9</a:t>
            </a:r>
            <a:endParaRPr lang="ru-RU" sz="3600" b="1" dirty="0"/>
          </a:p>
        </p:txBody>
      </p:sp>
      <p:sp>
        <p:nvSpPr>
          <p:cNvPr id="25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3468618" y="2935615"/>
            <a:ext cx="1115704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600" b="1" dirty="0" smtClean="0"/>
              <a:t>4 </a:t>
            </a:r>
            <a:r>
              <a:rPr lang="az-Cyrl-AZ" sz="3600" b="1" dirty="0"/>
              <a:t>· </a:t>
            </a:r>
            <a:r>
              <a:rPr lang="az-Cyrl-AZ" sz="3600" b="1" dirty="0" smtClean="0"/>
              <a:t>8</a:t>
            </a:r>
            <a:endParaRPr lang="ru-RU" sz="3600" b="1" dirty="0"/>
          </a:p>
        </p:txBody>
      </p:sp>
      <p:sp>
        <p:nvSpPr>
          <p:cNvPr id="26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4942230" y="2967649"/>
            <a:ext cx="1115704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600" b="1" dirty="0" smtClean="0"/>
              <a:t>5 </a:t>
            </a:r>
            <a:r>
              <a:rPr lang="az-Cyrl-AZ" sz="3600" b="1" dirty="0"/>
              <a:t>· </a:t>
            </a:r>
            <a:r>
              <a:rPr lang="az-Cyrl-AZ" sz="3600" b="1" dirty="0" smtClean="0"/>
              <a:t>7</a:t>
            </a:r>
            <a:endParaRPr lang="ru-RU" sz="3600" b="1" dirty="0"/>
          </a:p>
        </p:txBody>
      </p:sp>
      <p:sp>
        <p:nvSpPr>
          <p:cNvPr id="27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6398523" y="2967649"/>
            <a:ext cx="1115704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600" b="1" dirty="0" smtClean="0"/>
              <a:t>6 </a:t>
            </a:r>
            <a:r>
              <a:rPr lang="az-Cyrl-AZ" sz="3600" b="1" dirty="0"/>
              <a:t>· </a:t>
            </a:r>
            <a:r>
              <a:rPr lang="az-Cyrl-AZ" sz="3600" b="1" dirty="0" smtClean="0"/>
              <a:t>8</a:t>
            </a:r>
            <a:endParaRPr lang="ru-RU" sz="3600" b="1" dirty="0"/>
          </a:p>
        </p:txBody>
      </p:sp>
      <p:sp>
        <p:nvSpPr>
          <p:cNvPr id="28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842959" y="2967649"/>
            <a:ext cx="1115704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600" b="1" dirty="0" smtClean="0"/>
              <a:t>7 </a:t>
            </a:r>
            <a:r>
              <a:rPr lang="az-Cyrl-AZ" sz="3600" b="1" dirty="0"/>
              <a:t>· </a:t>
            </a:r>
            <a:r>
              <a:rPr lang="az-Cyrl-AZ" sz="3600" b="1" dirty="0" smtClean="0"/>
              <a:t>4</a:t>
            </a:r>
            <a:endParaRPr lang="ru-RU" sz="3600" b="1" dirty="0"/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0564349" y="2967649"/>
            <a:ext cx="1115704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600" b="1" dirty="0" smtClean="0"/>
              <a:t>7 </a:t>
            </a:r>
            <a:r>
              <a:rPr lang="az-Cyrl-AZ" sz="3600" b="1" dirty="0"/>
              <a:t>· </a:t>
            </a:r>
            <a:r>
              <a:rPr lang="az-Cyrl-AZ" sz="3600" b="1" dirty="0" smtClean="0"/>
              <a:t>9</a:t>
            </a:r>
            <a:endParaRPr lang="ru-RU" sz="3600" b="1" dirty="0"/>
          </a:p>
        </p:txBody>
      </p:sp>
      <p:sp>
        <p:nvSpPr>
          <p:cNvPr id="34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9188375" y="2967649"/>
            <a:ext cx="1115704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600" b="1" dirty="0" smtClean="0"/>
              <a:t>8 </a:t>
            </a:r>
            <a:r>
              <a:rPr lang="az-Cyrl-AZ" sz="3600" b="1" dirty="0"/>
              <a:t>· </a:t>
            </a:r>
            <a:r>
              <a:rPr lang="az-Cyrl-AZ" sz="3600" b="1" dirty="0" smtClean="0"/>
              <a:t>7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0" grpId="0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1" animBg="1"/>
      <p:bldP spid="28" grpId="2" animBg="1"/>
      <p:bldP spid="31" grpId="0" animBg="1"/>
      <p:bldP spid="31" grpId="1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3553</TotalTime>
  <Words>721</Words>
  <Application>Microsoft Office PowerPoint</Application>
  <PresentationFormat>Произвольный</PresentationFormat>
  <Paragraphs>167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«Ромашка»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305</cp:revision>
  <dcterms:created xsi:type="dcterms:W3CDTF">2025-08-27T14:01:18Z</dcterms:created>
  <dcterms:modified xsi:type="dcterms:W3CDTF">2025-11-05T09:44:26Z</dcterms:modified>
</cp:coreProperties>
</file>