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2" r:id="rId2"/>
    <p:sldId id="479" r:id="rId3"/>
    <p:sldId id="478" r:id="rId4"/>
    <p:sldId id="286" r:id="rId5"/>
    <p:sldId id="312" r:id="rId6"/>
    <p:sldId id="446" r:id="rId7"/>
    <p:sldId id="470" r:id="rId8"/>
    <p:sldId id="391" r:id="rId9"/>
    <p:sldId id="452" r:id="rId10"/>
    <p:sldId id="475" r:id="rId11"/>
    <p:sldId id="468" r:id="rId12"/>
    <p:sldId id="456" r:id="rId13"/>
    <p:sldId id="476" r:id="rId14"/>
    <p:sldId id="481" r:id="rId15"/>
    <p:sldId id="412" r:id="rId16"/>
    <p:sldId id="313" r:id="rId17"/>
    <p:sldId id="480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Робота з даними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Розв’язування задач на знаходження частини числа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Обчислення виразів на множення і ділення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Таблиця множення  і ділення на 9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1636" custLinFactX="118286" custLinFactNeighborX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5613" custLinFactX="-108867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99128" custLinFactX="139748" custLinFactNeighborX="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8114" custLinFactX="-100000" custLinFactNeighborX="-147135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961788" y="853160"/>
          <a:ext cx="4273486" cy="2567165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Таблиця множення  і ділення на 9</a:t>
          </a:r>
          <a:endParaRPr lang="ru-RU" sz="3200" b="1" kern="1200" dirty="0"/>
        </a:p>
      </dsp:txBody>
      <dsp:txXfrm rot="5400000">
        <a:off x="2814949" y="854696"/>
        <a:ext cx="2567165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698081" y="811192"/>
          <a:ext cx="4273486" cy="2651100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Обчислення виразів на множення і ділення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13112" y="854696"/>
        <a:ext cx="2651100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712077" y="1090679"/>
          <a:ext cx="4273486" cy="2092126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Робота з даними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802757" y="854696"/>
        <a:ext cx="2092126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869991" y="573747"/>
          <a:ext cx="4273486" cy="3125991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Розв’язування задач на знаходження частини числа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443739" y="854696"/>
        <a:ext cx="3125991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7.png"/><Relationship Id="rId18" Type="http://schemas.openxmlformats.org/officeDocument/2006/relationships/image" Target="../media/image38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7.png"/><Relationship Id="rId2" Type="http://schemas.openxmlformats.org/officeDocument/2006/relationships/image" Target="../media/image13.png"/><Relationship Id="rId16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4.png"/><Relationship Id="rId5" Type="http://schemas.openxmlformats.org/officeDocument/2006/relationships/image" Target="../media/image28.png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1119441"/>
            <a:ext cx="8856984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Таблиця множення і ділення </a:t>
            </a:r>
            <a:r>
              <a:rPr lang="uk-UA" sz="4000" b="1" smtClean="0">
                <a:solidFill>
                  <a:srgbClr val="7030A0"/>
                </a:solidFill>
              </a:rPr>
              <a:t>на 9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9989" y="3578585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3.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44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2781722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763439" y="425253"/>
            <a:ext cx="10441160" cy="72971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Розглянь </a:t>
            </a:r>
            <a:r>
              <a:rPr lang="ru-RU" sz="4000" b="1" dirty="0" err="1">
                <a:solidFill>
                  <a:schemeClr val="bg1"/>
                </a:solidFill>
              </a:rPr>
              <a:t>таблицю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множення</a:t>
            </a:r>
            <a:r>
              <a:rPr lang="ru-RU" sz="4000" b="1" dirty="0">
                <a:solidFill>
                  <a:schemeClr val="bg1"/>
                </a:solidFill>
              </a:rPr>
              <a:t> на </a:t>
            </a:r>
            <a:r>
              <a:rPr lang="ru-RU" sz="4000" b="1" dirty="0" err="1" smtClean="0">
                <a:solidFill>
                  <a:schemeClr val="bg1"/>
                </a:solidFill>
              </a:rPr>
              <a:t>форзаці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03" y="1154965"/>
            <a:ext cx="7679802" cy="5368581"/>
          </a:xfrm>
          <a:prstGeom prst="rect">
            <a:avLst/>
          </a:prstGeom>
        </p:spPr>
      </p:pic>
      <p:sp>
        <p:nvSpPr>
          <p:cNvPr id="9" name="Прямоугольник 17"/>
          <p:cNvSpPr/>
          <p:nvPr/>
        </p:nvSpPr>
        <p:spPr>
          <a:xfrm>
            <a:off x="522064" y="1766798"/>
            <a:ext cx="3466940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таблиці</a:t>
            </a:r>
            <a:r>
              <a:rPr lang="ru-RU" sz="2800" b="1" dirty="0">
                <a:solidFill>
                  <a:schemeClr val="bg1"/>
                </a:solidFill>
              </a:rPr>
              <a:t> є </a:t>
            </a:r>
            <a:r>
              <a:rPr lang="ru-RU" sz="2800" b="1" dirty="0" err="1">
                <a:solidFill>
                  <a:schemeClr val="bg1"/>
                </a:solidFill>
              </a:rPr>
              <a:t>добутків</a:t>
            </a:r>
            <a:r>
              <a:rPr lang="ru-RU" sz="2800" b="1" dirty="0">
                <a:solidFill>
                  <a:schemeClr val="bg1"/>
                </a:solidFill>
              </a:rPr>
              <a:t>, значення </a:t>
            </a:r>
            <a:r>
              <a:rPr lang="ru-RU" sz="2800" b="1" dirty="0" smtClean="0">
                <a:solidFill>
                  <a:schemeClr val="bg1"/>
                </a:solidFill>
              </a:rPr>
              <a:t>яких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дорівнює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12?</a:t>
            </a:r>
          </a:p>
        </p:txBody>
      </p:sp>
      <p:sp>
        <p:nvSpPr>
          <p:cNvPr id="11" name="Прямоугольник 17"/>
          <p:cNvSpPr/>
          <p:nvPr/>
        </p:nvSpPr>
        <p:spPr>
          <a:xfrm>
            <a:off x="522063" y="3285778"/>
            <a:ext cx="3466940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таблиці</a:t>
            </a:r>
            <a:r>
              <a:rPr lang="ru-RU" sz="2800" b="1" dirty="0">
                <a:solidFill>
                  <a:schemeClr val="bg1"/>
                </a:solidFill>
              </a:rPr>
              <a:t> є </a:t>
            </a:r>
            <a:r>
              <a:rPr lang="ru-RU" sz="2800" b="1" dirty="0" err="1">
                <a:solidFill>
                  <a:schemeClr val="bg1"/>
                </a:solidFill>
              </a:rPr>
              <a:t>добутків</a:t>
            </a:r>
            <a:r>
              <a:rPr lang="ru-RU" sz="2800" b="1" dirty="0">
                <a:solidFill>
                  <a:schemeClr val="bg1"/>
                </a:solidFill>
              </a:rPr>
              <a:t>, значення </a:t>
            </a:r>
            <a:r>
              <a:rPr lang="ru-RU" sz="2800" b="1" dirty="0" smtClean="0">
                <a:solidFill>
                  <a:schemeClr val="bg1"/>
                </a:solidFill>
              </a:rPr>
              <a:t>яких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дорівнює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81?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Ст.62 №365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/>
          <p:cNvSpPr/>
          <p:nvPr/>
        </p:nvSpPr>
        <p:spPr>
          <a:xfrm>
            <a:off x="4003799" y="1197546"/>
            <a:ext cx="7628853" cy="54145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Дай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відповіді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на запитання. </a:t>
            </a:r>
            <a:r>
              <a:rPr lang="ru-RU" sz="2800" b="1" dirty="0" err="1">
                <a:solidFill>
                  <a:srgbClr val="7030A0"/>
                </a:solidFill>
              </a:rPr>
              <a:t>Виконай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завдання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7852969" y="2402660"/>
            <a:ext cx="626780" cy="451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80063" y="2781722"/>
            <a:ext cx="57606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692729" y="3307361"/>
            <a:ext cx="626780" cy="451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39903" y="4166717"/>
            <a:ext cx="57606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0052471" y="5476626"/>
            <a:ext cx="57606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79463" y="583089"/>
            <a:ext cx="10153128" cy="68646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Розв</a:t>
            </a:r>
            <a:r>
              <a:rPr lang="ru-RU" sz="4000" b="1" dirty="0" err="1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  <a:r>
              <a:rPr lang="ru-RU" sz="4000" b="1" dirty="0" err="1" smtClean="0">
                <a:solidFill>
                  <a:schemeClr val="bg1"/>
                </a:solidFill>
                <a:sym typeface="Symbol" panose="05050102010706020507" pitchFamily="18" charset="2"/>
              </a:rPr>
              <a:t>яжіть</a:t>
            </a:r>
            <a:r>
              <a:rPr lang="ru-RU" sz="4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 задачу </a:t>
            </a:r>
            <a:r>
              <a:rPr lang="ru-RU" sz="4000" b="1" dirty="0" err="1" smtClean="0">
                <a:solidFill>
                  <a:schemeClr val="bg1"/>
                </a:solidFill>
                <a:sym typeface="Symbol" panose="05050102010706020507" pitchFamily="18" charset="2"/>
              </a:rPr>
              <a:t>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круглений прямокутник 1"/>
              <p:cNvSpPr/>
              <p:nvPr/>
            </p:nvSpPr>
            <p:spPr>
              <a:xfrm>
                <a:off x="972023" y="1463937"/>
                <a:ext cx="10160567" cy="1944216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 smtClean="0">
                    <a:solidFill>
                      <a:schemeClr val="bg1"/>
                    </a:solidFill>
                  </a:rPr>
                  <a:t>Урок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триває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45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хв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uk-UA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200" b="1" dirty="0">
                    <a:solidFill>
                      <a:schemeClr val="bg1"/>
                    </a:solidFill>
                  </a:rPr>
                  <a:t>уроку </a:t>
                </a:r>
                <a:r>
                  <a:rPr lang="ru-RU" sz="3200" b="1" dirty="0" err="1" smtClean="0">
                    <a:solidFill>
                      <a:schemeClr val="bg1"/>
                    </a:solidFill>
                  </a:rPr>
                  <a:t>третьокласники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smtClean="0">
                    <a:solidFill>
                      <a:schemeClr val="bg1"/>
                    </a:solidFill>
                  </a:rPr>
                  <a:t>писали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математичний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диктант.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Скільки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хвилин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третьокласники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писали диктант?</a:t>
                </a:r>
              </a:p>
            </p:txBody>
          </p:sp>
        </mc:Choice>
        <mc:Fallback xmlns="">
          <p:sp>
            <p:nvSpPr>
              <p:cNvPr id="2" name="Округлений 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23" y="1463937"/>
                <a:ext cx="10160567" cy="1944216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635647" y="3573810"/>
            <a:ext cx="27363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45 : 9 =</a:t>
            </a:r>
            <a:endParaRPr lang="uk-UA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72023" y="4293890"/>
            <a:ext cx="598410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Відповідь: </a:t>
            </a:r>
            <a:r>
              <a:rPr lang="uk-UA" sz="3200" b="1" dirty="0" smtClean="0"/>
              <a:t>5 хвилин третьокласники писали диктант.</a:t>
            </a:r>
            <a:endParaRPr lang="uk-UA" sz="3200" b="1" dirty="0"/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Ст.63 №367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39" y="3573810"/>
            <a:ext cx="3662411" cy="28437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3799" y="3600408"/>
            <a:ext cx="13681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5 </a:t>
            </a:r>
            <a:r>
              <a:rPr lang="uk-UA" sz="3200" b="1" dirty="0"/>
              <a:t>( </a:t>
            </a:r>
            <a:r>
              <a:rPr lang="uk-UA" sz="3200" b="1" dirty="0" smtClean="0"/>
              <a:t>хв)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944889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4765" y="477466"/>
            <a:ext cx="9979834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sz="4000" b="1" dirty="0" err="1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яжіть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задачу 368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97354" y="11975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58" y="-567108"/>
            <a:ext cx="456942" cy="5671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95487" y="2205658"/>
            <a:ext cx="1703853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  –</a:t>
            </a:r>
          </a:p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Спис.– </a:t>
            </a:r>
          </a:p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Зал.   –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36106" y="4099831"/>
            <a:ext cx="37721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списала дівчинка.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366" y="-595492"/>
            <a:ext cx="452003" cy="5146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238" y="-710410"/>
            <a:ext cx="621441" cy="8537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425" y="-587848"/>
            <a:ext cx="383831" cy="3902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3911" y="-524578"/>
            <a:ext cx="436999" cy="54968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1426" y="-624792"/>
            <a:ext cx="450849" cy="5732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3702" y="-765045"/>
            <a:ext cx="597071" cy="85371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2275" y="-578410"/>
            <a:ext cx="450849" cy="57320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12020" y="-533632"/>
            <a:ext cx="454720" cy="567792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6357891" y="2982521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9418" y="-567108"/>
            <a:ext cx="456942" cy="56710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785186" y="-580848"/>
            <a:ext cx="454720" cy="567792"/>
          </a:xfrm>
          <a:prstGeom prst="rect">
            <a:avLst/>
          </a:prstGeom>
        </p:spPr>
      </p:pic>
      <p:sp>
        <p:nvSpPr>
          <p:cNvPr id="4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Ст.63 №368</a:t>
            </a:r>
            <a:endParaRPr lang="ru-RU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кутник 1"/>
              <p:cNvSpPr/>
              <p:nvPr/>
            </p:nvSpPr>
            <p:spPr>
              <a:xfrm>
                <a:off x="6214682" y="1269554"/>
                <a:ext cx="5287352" cy="235514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 smtClean="0">
                    <a:solidFill>
                      <a:schemeClr val="bg1"/>
                    </a:solidFill>
                  </a:rPr>
                  <a:t>У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зошиті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— 36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сторінок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.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Дівчинка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списала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uk-UA" sz="32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3200" b="1" dirty="0" err="1">
                    <a:solidFill>
                      <a:schemeClr val="bg1"/>
                    </a:solidFill>
                  </a:rPr>
                  <a:t>зошита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.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Скільки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чистих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сторінок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залишилось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у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зошиті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56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682" y="1269554"/>
                <a:ext cx="5287352" cy="235514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243212" y="4099831"/>
            <a:ext cx="19607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9 =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25058" y="4099830"/>
            <a:ext cx="12503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(ст.)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47105" y="4759984"/>
            <a:ext cx="21064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36 – 4 =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16680" y="4759983"/>
            <a:ext cx="14710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(ст.)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6698" y="5229919"/>
            <a:ext cx="2581026" cy="1064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899340" y="2135734"/>
                <a:ext cx="1436766" cy="189417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uk-UA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ст</a:t>
                </a:r>
                <a:r>
                  <a:rPr lang="uk-UA" sz="3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uk-UA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uk-UA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ст.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340" y="2135734"/>
                <a:ext cx="1436766" cy="189417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70" y="1184018"/>
            <a:ext cx="2744210" cy="13816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594369" y="4758296"/>
            <a:ext cx="22978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– 36 : 9 =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12482" y="4758294"/>
            <a:ext cx="14710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(ст.)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4" t="4331" r="17489" b="4597"/>
          <a:stretch/>
        </p:blipFill>
        <p:spPr bwMode="auto">
          <a:xfrm>
            <a:off x="9548415" y="3546678"/>
            <a:ext cx="1953619" cy="225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1941" y="5452848"/>
            <a:ext cx="6619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сторінки залишились у зошиті. </a:t>
            </a:r>
            <a:endParaRPr lang="uk-UA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33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35" grpId="0" animBg="1"/>
      <p:bldP spid="36" grpId="0" animBg="1"/>
      <p:bldP spid="40" grpId="0" animBg="1"/>
      <p:bldP spid="43" grpId="0" animBg="1"/>
      <p:bldP spid="33" grpId="0" animBg="1"/>
      <p:bldP spid="38" grpId="0" animBg="1"/>
      <p:bldP spid="39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519969" y="390111"/>
            <a:ext cx="11044669" cy="10448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Розглянь </a:t>
            </a:r>
            <a:r>
              <a:rPr lang="ru-RU" sz="3200" b="1" dirty="0" err="1">
                <a:solidFill>
                  <a:schemeClr val="bg1"/>
                </a:solidFill>
              </a:rPr>
              <a:t>таблицю</a:t>
            </a:r>
            <a:r>
              <a:rPr lang="ru-RU" sz="3200" b="1" dirty="0">
                <a:solidFill>
                  <a:schemeClr val="bg1"/>
                </a:solidFill>
              </a:rPr>
              <a:t>, у </a:t>
            </a:r>
            <a:r>
              <a:rPr lang="ru-RU" sz="3200" b="1" dirty="0" err="1">
                <a:solidFill>
                  <a:schemeClr val="bg1"/>
                </a:solidFill>
              </a:rPr>
              <a:t>якій</a:t>
            </a:r>
            <a:r>
              <a:rPr lang="ru-RU" sz="3200" b="1" dirty="0">
                <a:solidFill>
                  <a:schemeClr val="bg1"/>
                </a:solidFill>
              </a:rPr>
              <a:t> записано кількість </a:t>
            </a:r>
            <a:r>
              <a:rPr lang="ru-RU" sz="3200" b="1" dirty="0" err="1" smtClean="0">
                <a:solidFill>
                  <a:schemeClr val="bg1"/>
                </a:solidFill>
              </a:rPr>
              <a:t>очок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учасників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гри</a:t>
            </a:r>
            <a:r>
              <a:rPr lang="ru-RU" sz="3200" b="1" dirty="0">
                <a:solidFill>
                  <a:schemeClr val="bg1"/>
                </a:solidFill>
              </a:rPr>
              <a:t> «</a:t>
            </a:r>
            <a:r>
              <a:rPr lang="ru-RU" sz="3200" b="1" dirty="0" err="1">
                <a:solidFill>
                  <a:schemeClr val="bg1"/>
                </a:solidFill>
              </a:rPr>
              <a:t>Найрозумніший</a:t>
            </a:r>
            <a:r>
              <a:rPr lang="ru-RU" sz="3200" b="1" dirty="0">
                <a:solidFill>
                  <a:schemeClr val="bg1"/>
                </a:solidFill>
              </a:rPr>
              <a:t>» за </a:t>
            </a:r>
            <a:r>
              <a:rPr lang="ru-RU" sz="3200" b="1" dirty="0" err="1">
                <a:solidFill>
                  <a:schemeClr val="bg1"/>
                </a:solidFill>
              </a:rPr>
              <a:t>осінні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місяці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83" y="1435001"/>
            <a:ext cx="7768507" cy="3074790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Ст.63 №369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/>
          <p:cNvSpPr/>
          <p:nvPr/>
        </p:nvSpPr>
        <p:spPr>
          <a:xfrm>
            <a:off x="546239" y="1773610"/>
            <a:ext cx="3195797" cy="162157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Дай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відповіді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на запитання. </a:t>
            </a:r>
            <a:r>
              <a:rPr lang="ru-RU" sz="2800" b="1" dirty="0" err="1">
                <a:solidFill>
                  <a:srgbClr val="7030A0"/>
                </a:solidFill>
              </a:rPr>
              <a:t>Виконай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завдання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026" name="Picture 2" descr="D:\3 клас\03 МАТЕМ\1 Листопад\3 Табличне множення і ділення 7_9\№044 - Таблиця множ і діл  9. Робота з даними\2025-11-01_233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12" y="4433747"/>
            <a:ext cx="7776864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8396287" y="2514898"/>
            <a:ext cx="626780" cy="451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24079" y="3395189"/>
            <a:ext cx="57606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519969" y="390111"/>
            <a:ext cx="11044669" cy="10448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Розглянь </a:t>
            </a:r>
            <a:r>
              <a:rPr lang="ru-RU" sz="3200" b="1" dirty="0" err="1">
                <a:solidFill>
                  <a:schemeClr val="bg1"/>
                </a:solidFill>
              </a:rPr>
              <a:t>таблицю</a:t>
            </a:r>
            <a:r>
              <a:rPr lang="ru-RU" sz="3200" b="1" dirty="0">
                <a:solidFill>
                  <a:schemeClr val="bg1"/>
                </a:solidFill>
              </a:rPr>
              <a:t>, у </a:t>
            </a:r>
            <a:r>
              <a:rPr lang="ru-RU" sz="3200" b="1" dirty="0" err="1">
                <a:solidFill>
                  <a:schemeClr val="bg1"/>
                </a:solidFill>
              </a:rPr>
              <a:t>якій</a:t>
            </a:r>
            <a:r>
              <a:rPr lang="ru-RU" sz="3200" b="1" dirty="0">
                <a:solidFill>
                  <a:schemeClr val="bg1"/>
                </a:solidFill>
              </a:rPr>
              <a:t> записано кількість </a:t>
            </a:r>
            <a:r>
              <a:rPr lang="ru-RU" sz="3200" b="1" dirty="0" err="1" smtClean="0">
                <a:solidFill>
                  <a:schemeClr val="bg1"/>
                </a:solidFill>
              </a:rPr>
              <a:t>очок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учасників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гри</a:t>
            </a:r>
            <a:r>
              <a:rPr lang="ru-RU" sz="3200" b="1" dirty="0">
                <a:solidFill>
                  <a:schemeClr val="bg1"/>
                </a:solidFill>
              </a:rPr>
              <a:t> «</a:t>
            </a:r>
            <a:r>
              <a:rPr lang="ru-RU" sz="3200" b="1" dirty="0" err="1">
                <a:solidFill>
                  <a:schemeClr val="bg1"/>
                </a:solidFill>
              </a:rPr>
              <a:t>Найрозумніший</a:t>
            </a:r>
            <a:r>
              <a:rPr lang="ru-RU" sz="3200" b="1" dirty="0">
                <a:solidFill>
                  <a:schemeClr val="bg1"/>
                </a:solidFill>
              </a:rPr>
              <a:t>» за </a:t>
            </a:r>
            <a:r>
              <a:rPr lang="ru-RU" sz="3200" b="1" dirty="0" err="1">
                <a:solidFill>
                  <a:schemeClr val="bg1"/>
                </a:solidFill>
              </a:rPr>
              <a:t>осінні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місяці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83" y="1435001"/>
            <a:ext cx="7768507" cy="3074790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Ст.64 №369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/>
          <p:cNvSpPr/>
          <p:nvPr/>
        </p:nvSpPr>
        <p:spPr>
          <a:xfrm>
            <a:off x="546239" y="1773610"/>
            <a:ext cx="3195797" cy="162157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Дай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відповіді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на запитання. </a:t>
            </a:r>
            <a:r>
              <a:rPr lang="ru-RU" sz="2800" b="1" dirty="0" err="1">
                <a:solidFill>
                  <a:srgbClr val="7030A0"/>
                </a:solidFill>
              </a:rPr>
              <a:t>Виконай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завдання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2050" name="Picture 2" descr="D:\3 клас\03 МАТЕМ\1 Листопад\3 Табличне множення і ділення 7_9\№044 - Таблиця множ і діл  9. Робота з даними\2025-11-01_233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26" y="4499476"/>
            <a:ext cx="7763064" cy="19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10268495" y="2972396"/>
            <a:ext cx="626780" cy="451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396287" y="3939604"/>
            <a:ext cx="57606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303782" y="3899245"/>
            <a:ext cx="612785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4842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1787751" cy="28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64 задача № 370;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 вирази № 371</a:t>
            </a:r>
          </a:p>
        </p:txBody>
      </p:sp>
      <p:pic>
        <p:nvPicPr>
          <p:cNvPr id="4098" name="Picture 2" descr="D:\3 клас\03 МАТЕМ\1 Листопад\3 Табличне множення і ділення 7_9\№044 - Таблиця множ і діл  9. Робота з даними\2025-10-28_183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29" y="2919178"/>
            <a:ext cx="8312500" cy="24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0903" y="1315633"/>
            <a:ext cx="5632319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Як знайти одну дев’яту від числа?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996359" y="2864437"/>
            <a:ext cx="5421405" cy="1220718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З якою дією пов’язана дія множення?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42140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найцікавішим?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377" y="547179"/>
            <a:ext cx="9943067" cy="72024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Вправа «Ромашка»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i.pinimg.com/474x/75/f3/60/75f360cb63b0064399699f92335725d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333"/>
          <a:stretch/>
        </p:blipFill>
        <p:spPr bwMode="auto">
          <a:xfrm>
            <a:off x="8540536" y="2047381"/>
            <a:ext cx="2291118" cy="242715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.pinimg.com/474x/83/b3/bd/83b3bd1cf1eba833481c0b476cf54e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3"/>
          <a:stretch/>
        </p:blipFill>
        <p:spPr bwMode="auto">
          <a:xfrm>
            <a:off x="1491185" y="2014255"/>
            <a:ext cx="2291118" cy="258307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79" y="2046233"/>
            <a:ext cx="2164570" cy="2519896"/>
          </a:xfrm>
          <a:prstGeom prst="round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313000" y="4711773"/>
            <a:ext cx="2675853" cy="15326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800" b="1" dirty="0" smtClean="0">
                <a:solidFill>
                  <a:schemeClr val="bg1"/>
                </a:solidFill>
              </a:rPr>
              <a:t> своя робота на </a:t>
            </a:r>
            <a:r>
              <a:rPr lang="ru-RU" sz="2800" b="1" dirty="0" err="1" smtClean="0">
                <a:solidFill>
                  <a:schemeClr val="bg1"/>
                </a:solidFill>
              </a:rPr>
              <a:t>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40336" y="4711773"/>
            <a:ext cx="2919847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всі завдання були зрозумілі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09178" y="4566129"/>
            <a:ext cx="2834922" cy="153268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</a:t>
            </a:r>
            <a:r>
              <a:rPr lang="ru-RU" sz="28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800" b="1" dirty="0" smtClean="0">
                <a:solidFill>
                  <a:schemeClr val="bg1"/>
                </a:solidFill>
              </a:rPr>
              <a:t> своя робота на </a:t>
            </a:r>
            <a:r>
              <a:rPr lang="ru-RU" sz="2800" b="1" dirty="0" err="1" smtClean="0">
                <a:solidFill>
                  <a:schemeClr val="bg1"/>
                </a:solidFill>
              </a:rPr>
              <a:t>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51472" y="1363091"/>
            <a:ext cx="10192628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Отже</a:t>
            </a:r>
            <a:r>
              <a:rPr lang="ru-RU" sz="2800" b="1" dirty="0" smtClean="0">
                <a:solidFill>
                  <a:srgbClr val="7030A0"/>
                </a:solidFill>
              </a:rPr>
              <a:t>, урок </a:t>
            </a:r>
            <a:r>
              <a:rPr lang="ru-RU" sz="2800" b="1" dirty="0" err="1" smtClean="0">
                <a:solidFill>
                  <a:srgbClr val="7030A0"/>
                </a:solidFill>
              </a:rPr>
              <a:t>закінчено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Оціни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свою роботу на </a:t>
            </a:r>
            <a:r>
              <a:rPr lang="ru-RU" sz="2800" b="1" dirty="0" smtClean="0">
                <a:solidFill>
                  <a:srgbClr val="7030A0"/>
                </a:solidFill>
              </a:rPr>
              <a:t>уроці ромашкою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89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1470" y="477466"/>
            <a:ext cx="10053817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D:\Картинки Мудрість дня\photo_2025-06-18_17-56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7" y="2414740"/>
            <a:ext cx="2672940" cy="309615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Мудрість дня\photo_2025-06-19_10-46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3330639"/>
            <a:ext cx="2592288" cy="310210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Картинки Мудрість дня\photo_2025-06-30_12-47-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43" y="2421682"/>
            <a:ext cx="2713958" cy="308921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2930809" y="1269554"/>
            <a:ext cx="6329574" cy="174022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Розглянь зображення. Що їх об’єднує? Яке почуття </a:t>
            </a:r>
            <a:r>
              <a:rPr lang="ru-RU" sz="2800" b="1" dirty="0" err="1" smtClean="0">
                <a:solidFill>
                  <a:srgbClr val="7030A0"/>
                </a:solidFill>
              </a:rPr>
              <a:t>передають</a:t>
            </a:r>
            <a:r>
              <a:rPr lang="ru-RU" sz="2800" b="1" dirty="0" smtClean="0">
                <a:solidFill>
                  <a:srgbClr val="7030A0"/>
                </a:solidFill>
              </a:rPr>
              <a:t> символом «</a:t>
            </a:r>
            <a:r>
              <a:rPr lang="ru-RU" sz="2800" b="1" dirty="0" err="1" smtClean="0">
                <a:solidFill>
                  <a:srgbClr val="7030A0"/>
                </a:solidFill>
              </a:rPr>
              <a:t>серце</a:t>
            </a:r>
            <a:r>
              <a:rPr lang="ru-RU" sz="2800" b="1" dirty="0" smtClean="0">
                <a:solidFill>
                  <a:srgbClr val="7030A0"/>
                </a:solidFill>
              </a:rPr>
              <a:t>»? Яка картинка </a:t>
            </a:r>
            <a:r>
              <a:rPr lang="ru-RU" sz="2800" b="1" dirty="0" err="1" smtClean="0">
                <a:solidFill>
                  <a:srgbClr val="7030A0"/>
                </a:solidFill>
              </a:rPr>
              <a:t>притягує</a:t>
            </a:r>
            <a:r>
              <a:rPr lang="ru-RU" sz="2800" b="1" dirty="0" smtClean="0">
                <a:solidFill>
                  <a:srgbClr val="7030A0"/>
                </a:solidFill>
              </a:rPr>
              <a:t> тебе зараз? Чому?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34" name="Picture 10" descr="D:\Картинки Мудрість дня\photo_2025-06-23_18-01-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47" y="3330639"/>
            <a:ext cx="2499859" cy="305816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68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1924244" cy="30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61-62 задача № </a:t>
            </a:r>
            <a:r>
              <a:rPr lang="uk-UA" sz="3600" b="1" dirty="0" smtClean="0">
                <a:solidFill>
                  <a:schemeClr val="bg1"/>
                </a:solidFill>
              </a:rPr>
              <a:t>359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 вирази № 360</a:t>
            </a:r>
          </a:p>
        </p:txBody>
      </p:sp>
      <p:pic>
        <p:nvPicPr>
          <p:cNvPr id="10" name="Picture 2" descr="D:\3 клас\03 МАТЕМ\1 Листопад\3 Табличне множення і ділення 7_9\№043 - Роб над задачами. Периметр трикутника\2025-10-27_134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07" y="2853730"/>
            <a:ext cx="8900346" cy="122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3 клас\03 МАТЕМ\1 Листопад\3 Табличне множення і ділення 7_9\№043 - Роб над задачами. Периметр трикутника\2025-10-27_1343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07" y="4083595"/>
            <a:ext cx="8900346" cy="9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48533611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558088" y="3989591"/>
            <a:ext cx="352839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– 3 см 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–12см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0344" y="549474"/>
            <a:ext cx="10441160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Вибери вираз і поясни розв’язання кожної задачі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94651" cy="34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3719" y="1869425"/>
            <a:ext cx="369377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– 3 см 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–12см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07308" y="2077673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На ?см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929225" y="2077673"/>
            <a:ext cx="379409" cy="770335"/>
            <a:chOff x="6204741" y="3069117"/>
            <a:chExt cx="669139" cy="1047747"/>
          </a:xfrm>
        </p:grpSpPr>
        <p:sp>
          <p:nvSpPr>
            <p:cNvPr id="11" name="Полилиния 10"/>
            <p:cNvSpPr/>
            <p:nvPr/>
          </p:nvSpPr>
          <p:spPr>
            <a:xfrm>
              <a:off x="6242049" y="3069117"/>
              <a:ext cx="631831" cy="1047747"/>
            </a:xfrm>
            <a:custGeom>
              <a:avLst/>
              <a:gdLst>
                <a:gd name="connsiteX0" fmla="*/ 0 w 654056"/>
                <a:gd name="connsiteY0" fmla="*/ 0 h 1097440"/>
                <a:gd name="connsiteX1" fmla="*/ 352425 w 654056"/>
                <a:gd name="connsiteY1" fmla="*/ 73025 h 1097440"/>
                <a:gd name="connsiteX2" fmla="*/ 565150 w 654056"/>
                <a:gd name="connsiteY2" fmla="*/ 241300 h 1097440"/>
                <a:gd name="connsiteX3" fmla="*/ 654050 w 654056"/>
                <a:gd name="connsiteY3" fmla="*/ 542925 h 1097440"/>
                <a:gd name="connsiteX4" fmla="*/ 568325 w 654056"/>
                <a:gd name="connsiteY4" fmla="*/ 908050 h 1097440"/>
                <a:gd name="connsiteX5" fmla="*/ 330200 w 654056"/>
                <a:gd name="connsiteY5" fmla="*/ 1079500 h 1097440"/>
                <a:gd name="connsiteX6" fmla="*/ 22225 w 654056"/>
                <a:gd name="connsiteY6" fmla="*/ 1092200 h 1097440"/>
                <a:gd name="connsiteX7" fmla="*/ 22225 w 654056"/>
                <a:gd name="connsiteY7" fmla="*/ 1092200 h 1097440"/>
                <a:gd name="connsiteX0" fmla="*/ 0 w 657231"/>
                <a:gd name="connsiteY0" fmla="*/ 0 h 1072040"/>
                <a:gd name="connsiteX1" fmla="*/ 355600 w 657231"/>
                <a:gd name="connsiteY1" fmla="*/ 47625 h 1072040"/>
                <a:gd name="connsiteX2" fmla="*/ 568325 w 657231"/>
                <a:gd name="connsiteY2" fmla="*/ 215900 h 1072040"/>
                <a:gd name="connsiteX3" fmla="*/ 657225 w 657231"/>
                <a:gd name="connsiteY3" fmla="*/ 517525 h 1072040"/>
                <a:gd name="connsiteX4" fmla="*/ 571500 w 657231"/>
                <a:gd name="connsiteY4" fmla="*/ 882650 h 1072040"/>
                <a:gd name="connsiteX5" fmla="*/ 333375 w 657231"/>
                <a:gd name="connsiteY5" fmla="*/ 1054100 h 1072040"/>
                <a:gd name="connsiteX6" fmla="*/ 25400 w 657231"/>
                <a:gd name="connsiteY6" fmla="*/ 1066800 h 1072040"/>
                <a:gd name="connsiteX7" fmla="*/ 25400 w 657231"/>
                <a:gd name="connsiteY7" fmla="*/ 1066800 h 1072040"/>
                <a:gd name="connsiteX0" fmla="*/ 19050 w 631831"/>
                <a:gd name="connsiteY0" fmla="*/ 0 h 1075215"/>
                <a:gd name="connsiteX1" fmla="*/ 330200 w 631831"/>
                <a:gd name="connsiteY1" fmla="*/ 50800 h 1075215"/>
                <a:gd name="connsiteX2" fmla="*/ 542925 w 631831"/>
                <a:gd name="connsiteY2" fmla="*/ 219075 h 1075215"/>
                <a:gd name="connsiteX3" fmla="*/ 631825 w 631831"/>
                <a:gd name="connsiteY3" fmla="*/ 520700 h 1075215"/>
                <a:gd name="connsiteX4" fmla="*/ 546100 w 631831"/>
                <a:gd name="connsiteY4" fmla="*/ 885825 h 1075215"/>
                <a:gd name="connsiteX5" fmla="*/ 307975 w 631831"/>
                <a:gd name="connsiteY5" fmla="*/ 1057275 h 1075215"/>
                <a:gd name="connsiteX6" fmla="*/ 0 w 631831"/>
                <a:gd name="connsiteY6" fmla="*/ 1069975 h 1075215"/>
                <a:gd name="connsiteX7" fmla="*/ 0 w 631831"/>
                <a:gd name="connsiteY7" fmla="*/ 1069975 h 1075215"/>
                <a:gd name="connsiteX0" fmla="*/ 22225 w 631831"/>
                <a:gd name="connsiteY0" fmla="*/ 0 h 1056165"/>
                <a:gd name="connsiteX1" fmla="*/ 330200 w 631831"/>
                <a:gd name="connsiteY1" fmla="*/ 31750 h 1056165"/>
                <a:gd name="connsiteX2" fmla="*/ 542925 w 631831"/>
                <a:gd name="connsiteY2" fmla="*/ 200025 h 1056165"/>
                <a:gd name="connsiteX3" fmla="*/ 631825 w 631831"/>
                <a:gd name="connsiteY3" fmla="*/ 501650 h 1056165"/>
                <a:gd name="connsiteX4" fmla="*/ 546100 w 631831"/>
                <a:gd name="connsiteY4" fmla="*/ 866775 h 1056165"/>
                <a:gd name="connsiteX5" fmla="*/ 307975 w 631831"/>
                <a:gd name="connsiteY5" fmla="*/ 1038225 h 1056165"/>
                <a:gd name="connsiteX6" fmla="*/ 0 w 631831"/>
                <a:gd name="connsiteY6" fmla="*/ 1050925 h 1056165"/>
                <a:gd name="connsiteX7" fmla="*/ 0 w 631831"/>
                <a:gd name="connsiteY7" fmla="*/ 1050925 h 1056165"/>
                <a:gd name="connsiteX0" fmla="*/ 22225 w 631831"/>
                <a:gd name="connsiteY0" fmla="*/ 0 h 1046640"/>
                <a:gd name="connsiteX1" fmla="*/ 330200 w 631831"/>
                <a:gd name="connsiteY1" fmla="*/ 22225 h 1046640"/>
                <a:gd name="connsiteX2" fmla="*/ 542925 w 631831"/>
                <a:gd name="connsiteY2" fmla="*/ 190500 h 1046640"/>
                <a:gd name="connsiteX3" fmla="*/ 631825 w 631831"/>
                <a:gd name="connsiteY3" fmla="*/ 492125 h 1046640"/>
                <a:gd name="connsiteX4" fmla="*/ 546100 w 631831"/>
                <a:gd name="connsiteY4" fmla="*/ 857250 h 1046640"/>
                <a:gd name="connsiteX5" fmla="*/ 307975 w 631831"/>
                <a:gd name="connsiteY5" fmla="*/ 1028700 h 1046640"/>
                <a:gd name="connsiteX6" fmla="*/ 0 w 631831"/>
                <a:gd name="connsiteY6" fmla="*/ 1041400 h 1046640"/>
                <a:gd name="connsiteX7" fmla="*/ 0 w 631831"/>
                <a:gd name="connsiteY7" fmla="*/ 1041400 h 1046640"/>
                <a:gd name="connsiteX0" fmla="*/ 22225 w 631831"/>
                <a:gd name="connsiteY0" fmla="*/ 1107 h 1047747"/>
                <a:gd name="connsiteX1" fmla="*/ 330200 w 631831"/>
                <a:gd name="connsiteY1" fmla="*/ 23332 h 1047747"/>
                <a:gd name="connsiteX2" fmla="*/ 542925 w 631831"/>
                <a:gd name="connsiteY2" fmla="*/ 191607 h 1047747"/>
                <a:gd name="connsiteX3" fmla="*/ 631825 w 631831"/>
                <a:gd name="connsiteY3" fmla="*/ 493232 h 1047747"/>
                <a:gd name="connsiteX4" fmla="*/ 546100 w 631831"/>
                <a:gd name="connsiteY4" fmla="*/ 858357 h 1047747"/>
                <a:gd name="connsiteX5" fmla="*/ 307975 w 631831"/>
                <a:gd name="connsiteY5" fmla="*/ 1029807 h 1047747"/>
                <a:gd name="connsiteX6" fmla="*/ 0 w 631831"/>
                <a:gd name="connsiteY6" fmla="*/ 1042507 h 1047747"/>
                <a:gd name="connsiteX7" fmla="*/ 0 w 631831"/>
                <a:gd name="connsiteY7" fmla="*/ 1042507 h 104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831" h="1047747">
                  <a:moveTo>
                    <a:pt x="22225" y="1107"/>
                  </a:moveTo>
                  <a:cubicBezTo>
                    <a:pt x="151341" y="1636"/>
                    <a:pt x="243417" y="-8418"/>
                    <a:pt x="330200" y="23332"/>
                  </a:cubicBezTo>
                  <a:cubicBezTo>
                    <a:pt x="416983" y="55082"/>
                    <a:pt x="492654" y="113290"/>
                    <a:pt x="542925" y="191607"/>
                  </a:cubicBezTo>
                  <a:cubicBezTo>
                    <a:pt x="593196" y="269924"/>
                    <a:pt x="631296" y="382107"/>
                    <a:pt x="631825" y="493232"/>
                  </a:cubicBezTo>
                  <a:cubicBezTo>
                    <a:pt x="632354" y="604357"/>
                    <a:pt x="600075" y="768928"/>
                    <a:pt x="546100" y="858357"/>
                  </a:cubicBezTo>
                  <a:cubicBezTo>
                    <a:pt x="492125" y="947786"/>
                    <a:pt x="398992" y="999115"/>
                    <a:pt x="307975" y="1029807"/>
                  </a:cubicBezTo>
                  <a:cubicBezTo>
                    <a:pt x="216958" y="1060499"/>
                    <a:pt x="0" y="1042507"/>
                    <a:pt x="0" y="1042507"/>
                  </a:cubicBezTo>
                  <a:lnTo>
                    <a:pt x="0" y="104250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H="1">
              <a:off x="6242049" y="3071033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6204741" y="4111322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442579" y="1860100"/>
            <a:ext cx="374892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– 3 см 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–12см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7298562" y="4109377"/>
            <a:ext cx="288032" cy="837646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92231" y="4296769"/>
            <a:ext cx="1134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 ?см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06784" y="2027419"/>
            <a:ext cx="1275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У ?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р.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9153048" y="2021378"/>
            <a:ext cx="327987" cy="758779"/>
            <a:chOff x="6204741" y="3069117"/>
            <a:chExt cx="669139" cy="1047747"/>
          </a:xfrm>
        </p:grpSpPr>
        <p:sp>
          <p:nvSpPr>
            <p:cNvPr id="19" name="Полилиния 18"/>
            <p:cNvSpPr/>
            <p:nvPr/>
          </p:nvSpPr>
          <p:spPr>
            <a:xfrm>
              <a:off x="6242049" y="3069117"/>
              <a:ext cx="631831" cy="1047747"/>
            </a:xfrm>
            <a:custGeom>
              <a:avLst/>
              <a:gdLst>
                <a:gd name="connsiteX0" fmla="*/ 0 w 654056"/>
                <a:gd name="connsiteY0" fmla="*/ 0 h 1097440"/>
                <a:gd name="connsiteX1" fmla="*/ 352425 w 654056"/>
                <a:gd name="connsiteY1" fmla="*/ 73025 h 1097440"/>
                <a:gd name="connsiteX2" fmla="*/ 565150 w 654056"/>
                <a:gd name="connsiteY2" fmla="*/ 241300 h 1097440"/>
                <a:gd name="connsiteX3" fmla="*/ 654050 w 654056"/>
                <a:gd name="connsiteY3" fmla="*/ 542925 h 1097440"/>
                <a:gd name="connsiteX4" fmla="*/ 568325 w 654056"/>
                <a:gd name="connsiteY4" fmla="*/ 908050 h 1097440"/>
                <a:gd name="connsiteX5" fmla="*/ 330200 w 654056"/>
                <a:gd name="connsiteY5" fmla="*/ 1079500 h 1097440"/>
                <a:gd name="connsiteX6" fmla="*/ 22225 w 654056"/>
                <a:gd name="connsiteY6" fmla="*/ 1092200 h 1097440"/>
                <a:gd name="connsiteX7" fmla="*/ 22225 w 654056"/>
                <a:gd name="connsiteY7" fmla="*/ 1092200 h 1097440"/>
                <a:gd name="connsiteX0" fmla="*/ 0 w 657231"/>
                <a:gd name="connsiteY0" fmla="*/ 0 h 1072040"/>
                <a:gd name="connsiteX1" fmla="*/ 355600 w 657231"/>
                <a:gd name="connsiteY1" fmla="*/ 47625 h 1072040"/>
                <a:gd name="connsiteX2" fmla="*/ 568325 w 657231"/>
                <a:gd name="connsiteY2" fmla="*/ 215900 h 1072040"/>
                <a:gd name="connsiteX3" fmla="*/ 657225 w 657231"/>
                <a:gd name="connsiteY3" fmla="*/ 517525 h 1072040"/>
                <a:gd name="connsiteX4" fmla="*/ 571500 w 657231"/>
                <a:gd name="connsiteY4" fmla="*/ 882650 h 1072040"/>
                <a:gd name="connsiteX5" fmla="*/ 333375 w 657231"/>
                <a:gd name="connsiteY5" fmla="*/ 1054100 h 1072040"/>
                <a:gd name="connsiteX6" fmla="*/ 25400 w 657231"/>
                <a:gd name="connsiteY6" fmla="*/ 1066800 h 1072040"/>
                <a:gd name="connsiteX7" fmla="*/ 25400 w 657231"/>
                <a:gd name="connsiteY7" fmla="*/ 1066800 h 1072040"/>
                <a:gd name="connsiteX0" fmla="*/ 19050 w 631831"/>
                <a:gd name="connsiteY0" fmla="*/ 0 h 1075215"/>
                <a:gd name="connsiteX1" fmla="*/ 330200 w 631831"/>
                <a:gd name="connsiteY1" fmla="*/ 50800 h 1075215"/>
                <a:gd name="connsiteX2" fmla="*/ 542925 w 631831"/>
                <a:gd name="connsiteY2" fmla="*/ 219075 h 1075215"/>
                <a:gd name="connsiteX3" fmla="*/ 631825 w 631831"/>
                <a:gd name="connsiteY3" fmla="*/ 520700 h 1075215"/>
                <a:gd name="connsiteX4" fmla="*/ 546100 w 631831"/>
                <a:gd name="connsiteY4" fmla="*/ 885825 h 1075215"/>
                <a:gd name="connsiteX5" fmla="*/ 307975 w 631831"/>
                <a:gd name="connsiteY5" fmla="*/ 1057275 h 1075215"/>
                <a:gd name="connsiteX6" fmla="*/ 0 w 631831"/>
                <a:gd name="connsiteY6" fmla="*/ 1069975 h 1075215"/>
                <a:gd name="connsiteX7" fmla="*/ 0 w 631831"/>
                <a:gd name="connsiteY7" fmla="*/ 1069975 h 1075215"/>
                <a:gd name="connsiteX0" fmla="*/ 22225 w 631831"/>
                <a:gd name="connsiteY0" fmla="*/ 0 h 1056165"/>
                <a:gd name="connsiteX1" fmla="*/ 330200 w 631831"/>
                <a:gd name="connsiteY1" fmla="*/ 31750 h 1056165"/>
                <a:gd name="connsiteX2" fmla="*/ 542925 w 631831"/>
                <a:gd name="connsiteY2" fmla="*/ 200025 h 1056165"/>
                <a:gd name="connsiteX3" fmla="*/ 631825 w 631831"/>
                <a:gd name="connsiteY3" fmla="*/ 501650 h 1056165"/>
                <a:gd name="connsiteX4" fmla="*/ 546100 w 631831"/>
                <a:gd name="connsiteY4" fmla="*/ 866775 h 1056165"/>
                <a:gd name="connsiteX5" fmla="*/ 307975 w 631831"/>
                <a:gd name="connsiteY5" fmla="*/ 1038225 h 1056165"/>
                <a:gd name="connsiteX6" fmla="*/ 0 w 631831"/>
                <a:gd name="connsiteY6" fmla="*/ 1050925 h 1056165"/>
                <a:gd name="connsiteX7" fmla="*/ 0 w 631831"/>
                <a:gd name="connsiteY7" fmla="*/ 1050925 h 1056165"/>
                <a:gd name="connsiteX0" fmla="*/ 22225 w 631831"/>
                <a:gd name="connsiteY0" fmla="*/ 0 h 1046640"/>
                <a:gd name="connsiteX1" fmla="*/ 330200 w 631831"/>
                <a:gd name="connsiteY1" fmla="*/ 22225 h 1046640"/>
                <a:gd name="connsiteX2" fmla="*/ 542925 w 631831"/>
                <a:gd name="connsiteY2" fmla="*/ 190500 h 1046640"/>
                <a:gd name="connsiteX3" fmla="*/ 631825 w 631831"/>
                <a:gd name="connsiteY3" fmla="*/ 492125 h 1046640"/>
                <a:gd name="connsiteX4" fmla="*/ 546100 w 631831"/>
                <a:gd name="connsiteY4" fmla="*/ 857250 h 1046640"/>
                <a:gd name="connsiteX5" fmla="*/ 307975 w 631831"/>
                <a:gd name="connsiteY5" fmla="*/ 1028700 h 1046640"/>
                <a:gd name="connsiteX6" fmla="*/ 0 w 631831"/>
                <a:gd name="connsiteY6" fmla="*/ 1041400 h 1046640"/>
                <a:gd name="connsiteX7" fmla="*/ 0 w 631831"/>
                <a:gd name="connsiteY7" fmla="*/ 1041400 h 1046640"/>
                <a:gd name="connsiteX0" fmla="*/ 22225 w 631831"/>
                <a:gd name="connsiteY0" fmla="*/ 1107 h 1047747"/>
                <a:gd name="connsiteX1" fmla="*/ 330200 w 631831"/>
                <a:gd name="connsiteY1" fmla="*/ 23332 h 1047747"/>
                <a:gd name="connsiteX2" fmla="*/ 542925 w 631831"/>
                <a:gd name="connsiteY2" fmla="*/ 191607 h 1047747"/>
                <a:gd name="connsiteX3" fmla="*/ 631825 w 631831"/>
                <a:gd name="connsiteY3" fmla="*/ 493232 h 1047747"/>
                <a:gd name="connsiteX4" fmla="*/ 546100 w 631831"/>
                <a:gd name="connsiteY4" fmla="*/ 858357 h 1047747"/>
                <a:gd name="connsiteX5" fmla="*/ 307975 w 631831"/>
                <a:gd name="connsiteY5" fmla="*/ 1029807 h 1047747"/>
                <a:gd name="connsiteX6" fmla="*/ 0 w 631831"/>
                <a:gd name="connsiteY6" fmla="*/ 1042507 h 1047747"/>
                <a:gd name="connsiteX7" fmla="*/ 0 w 631831"/>
                <a:gd name="connsiteY7" fmla="*/ 1042507 h 104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831" h="1047747">
                  <a:moveTo>
                    <a:pt x="22225" y="1107"/>
                  </a:moveTo>
                  <a:cubicBezTo>
                    <a:pt x="151341" y="1636"/>
                    <a:pt x="243417" y="-8418"/>
                    <a:pt x="330200" y="23332"/>
                  </a:cubicBezTo>
                  <a:cubicBezTo>
                    <a:pt x="416983" y="55082"/>
                    <a:pt x="492654" y="113290"/>
                    <a:pt x="542925" y="191607"/>
                  </a:cubicBezTo>
                  <a:cubicBezTo>
                    <a:pt x="593196" y="269924"/>
                    <a:pt x="631296" y="382107"/>
                    <a:pt x="631825" y="493232"/>
                  </a:cubicBezTo>
                  <a:cubicBezTo>
                    <a:pt x="632354" y="604357"/>
                    <a:pt x="600075" y="768928"/>
                    <a:pt x="546100" y="858357"/>
                  </a:cubicBezTo>
                  <a:cubicBezTo>
                    <a:pt x="492125" y="947786"/>
                    <a:pt x="398992" y="999115"/>
                    <a:pt x="307975" y="1029807"/>
                  </a:cubicBezTo>
                  <a:cubicBezTo>
                    <a:pt x="216958" y="1060499"/>
                    <a:pt x="0" y="1042507"/>
                    <a:pt x="0" y="1042507"/>
                  </a:cubicBezTo>
                  <a:lnTo>
                    <a:pt x="0" y="104250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flipH="1">
              <a:off x="6242049" y="3071033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6204741" y="4111322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395653" y="5302002"/>
            <a:ext cx="186729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12 + 3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3850" y="5302002"/>
            <a:ext cx="186729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12 : 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83888" y="5328728"/>
            <a:ext cx="186729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12 - 3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1671" y="1242004"/>
            <a:ext cx="427085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Різницеве порівняння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9897" y="1299484"/>
            <a:ext cx="360491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Кратне порівняння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2287" y="3357786"/>
            <a:ext cx="361419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Знаходження суми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1527E-7 -3.7037E-6 L -0.43929 -0.3180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5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3533E-6 1.48148E-6 L 0.25235 -0.30371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1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13503"/>
            <a:ext cx="10585176" cy="7694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Усне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обчислення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2563639" y="2278736"/>
            <a:ext cx="619986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3</a:t>
            </a:r>
            <a:endParaRPr lang="uk-UA" sz="36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84356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Ст.62 №361-362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 із двома округленими протилежними кутами 6"/>
          <p:cNvSpPr/>
          <p:nvPr/>
        </p:nvSpPr>
        <p:spPr>
          <a:xfrm>
            <a:off x="5281941" y="2257353"/>
            <a:ext cx="684076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4</a:t>
            </a:r>
            <a:endParaRPr lang="uk-UA" sz="3600" b="1" dirty="0"/>
          </a:p>
        </p:txBody>
      </p:sp>
      <p:sp>
        <p:nvSpPr>
          <p:cNvPr id="17" name="Прямокутник із двома округленими протилежними кутами 6"/>
          <p:cNvSpPr/>
          <p:nvPr/>
        </p:nvSpPr>
        <p:spPr>
          <a:xfrm>
            <a:off x="10772551" y="2227119"/>
            <a:ext cx="648072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8</a:t>
            </a:r>
            <a:endParaRPr lang="uk-UA" sz="3600" b="1" dirty="0"/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8036247" y="2266438"/>
            <a:ext cx="701853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6</a:t>
            </a:r>
            <a:endParaRPr lang="uk-UA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4"/>
              <p:cNvSpPr/>
              <p:nvPr/>
            </p:nvSpPr>
            <p:spPr>
              <a:xfrm>
                <a:off x="835447" y="1238475"/>
                <a:ext cx="6811551" cy="973564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3200" b="1" dirty="0" smtClean="0">
                    <a:solidFill>
                      <a:srgbClr val="7030A0"/>
                    </a:solidFill>
                  </a:rPr>
                  <a:t>Знайди </a:t>
                </a:r>
                <a:r>
                  <a:rPr lang="ru-RU" sz="3200" b="1" dirty="0" err="1">
                    <a:solidFill>
                      <a:srgbClr val="7030A0"/>
                    </a:solidFill>
                  </a:rPr>
                  <a:t>частини</a:t>
                </a:r>
                <a:r>
                  <a:rPr lang="ru-RU" sz="3200" b="1" dirty="0">
                    <a:solidFill>
                      <a:srgbClr val="7030A0"/>
                    </a:solidFill>
                  </a:rPr>
                  <a:t> числа 24: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uk-UA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3600" b="1" dirty="0">
                    <a:solidFill>
                      <a:srgbClr val="7030A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3600" b="1" dirty="0">
                    <a:solidFill>
                      <a:srgbClr val="7030A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3600" b="1" dirty="0">
                    <a:solidFill>
                      <a:srgbClr val="7030A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600" b="1" dirty="0" smtClean="0">
                    <a:solidFill>
                      <a:srgbClr val="7030A0"/>
                    </a:solidFill>
                  </a:rPr>
                  <a:t>.</a:t>
                </a:r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47" y="1238475"/>
                <a:ext cx="6811551" cy="973564"/>
              </a:xfrm>
              <a:prstGeom prst="rect">
                <a:avLst/>
              </a:prstGeom>
              <a:blipFill rotWithShape="1">
                <a:blip r:embed="rId2"/>
                <a:stretch>
                  <a:fillRect l="-892" b="-6098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кутник із двома округленими протилежними кутами 6"/>
          <p:cNvSpPr/>
          <p:nvPr/>
        </p:nvSpPr>
        <p:spPr>
          <a:xfrm>
            <a:off x="835447" y="2297412"/>
            <a:ext cx="1728192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24 : 8 =</a:t>
            </a:r>
            <a:endParaRPr lang="ru-RU" sz="36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689" y="3032295"/>
            <a:ext cx="2616394" cy="2696359"/>
          </a:xfrm>
          <a:prstGeom prst="rect">
            <a:avLst/>
          </a:prstGeom>
        </p:spPr>
      </p:pic>
      <p:sp>
        <p:nvSpPr>
          <p:cNvPr id="20" name="Прямокутник із двома округленими протилежними кутами 6"/>
          <p:cNvSpPr/>
          <p:nvPr/>
        </p:nvSpPr>
        <p:spPr>
          <a:xfrm>
            <a:off x="3490728" y="2274135"/>
            <a:ext cx="1728192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24 : 6 =</a:t>
            </a:r>
            <a:endParaRPr lang="ru-RU" sz="3600" b="1" dirty="0"/>
          </a:p>
        </p:txBody>
      </p:sp>
      <p:sp>
        <p:nvSpPr>
          <p:cNvPr id="22" name="Прямокутник із двома округленими протилежними кутами 6"/>
          <p:cNvSpPr/>
          <p:nvPr/>
        </p:nvSpPr>
        <p:spPr>
          <a:xfrm>
            <a:off x="6308055" y="2297412"/>
            <a:ext cx="1728192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24 : 4 =</a:t>
            </a:r>
            <a:endParaRPr lang="ru-RU" sz="3600" b="1" dirty="0"/>
          </a:p>
        </p:txBody>
      </p:sp>
      <p:sp>
        <p:nvSpPr>
          <p:cNvPr id="23" name="Прямокутник із двома округленими протилежними кутами 6"/>
          <p:cNvSpPr/>
          <p:nvPr/>
        </p:nvSpPr>
        <p:spPr>
          <a:xfrm>
            <a:off x="9044359" y="2243633"/>
            <a:ext cx="1728192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24 : 3 =</a:t>
            </a:r>
            <a:endParaRPr lang="ru-RU" sz="3600" b="1" dirty="0"/>
          </a:p>
        </p:txBody>
      </p:sp>
      <p:pic>
        <p:nvPicPr>
          <p:cNvPr id="1026" name="Picture 2" descr="D:\3 клас\03 МАТЕМ\1 Листопад\3 Табличне множення і ділення 7_9\№044 - Таблиця множ і діл  9. Робота з даними\2025-10-28_1729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55" y="4365898"/>
            <a:ext cx="8578853" cy="105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4"/>
          <p:cNvSpPr/>
          <p:nvPr/>
        </p:nvSpPr>
        <p:spPr>
          <a:xfrm>
            <a:off x="4011526" y="3162441"/>
            <a:ext cx="6802723" cy="105763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Знайди </a:t>
            </a:r>
            <a:r>
              <a:rPr lang="ru-RU" sz="3200" b="1" dirty="0" err="1" smtClean="0">
                <a:solidFill>
                  <a:srgbClr val="7030A0"/>
                </a:solidFill>
              </a:rPr>
              <a:t>добутки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За потреби </a:t>
            </a:r>
            <a:r>
              <a:rPr lang="ru-RU" sz="3200" b="1" dirty="0" err="1">
                <a:solidFill>
                  <a:srgbClr val="7030A0"/>
                </a:solidFill>
              </a:rPr>
              <a:t>поміняй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множники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місцями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8" name="Прямокутник із двома округленими протилежними кутами 6"/>
          <p:cNvSpPr/>
          <p:nvPr/>
        </p:nvSpPr>
        <p:spPr>
          <a:xfrm>
            <a:off x="3734837" y="4246091"/>
            <a:ext cx="715931" cy="63301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72</a:t>
            </a:r>
            <a:endParaRPr lang="uk-UA" sz="3200" b="1" dirty="0"/>
          </a:p>
        </p:txBody>
      </p:sp>
      <p:sp>
        <p:nvSpPr>
          <p:cNvPr id="29" name="Прямокутник із двома округленими протилежними кутами 6"/>
          <p:cNvSpPr/>
          <p:nvPr/>
        </p:nvSpPr>
        <p:spPr>
          <a:xfrm>
            <a:off x="5451010" y="4248997"/>
            <a:ext cx="789940" cy="63301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36</a:t>
            </a:r>
            <a:endParaRPr lang="uk-UA" sz="3200" b="1" dirty="0"/>
          </a:p>
        </p:txBody>
      </p:sp>
      <p:sp>
        <p:nvSpPr>
          <p:cNvPr id="31" name="Прямокутник із двома округленими протилежними кутами 6"/>
          <p:cNvSpPr/>
          <p:nvPr/>
        </p:nvSpPr>
        <p:spPr>
          <a:xfrm>
            <a:off x="9304107" y="4261295"/>
            <a:ext cx="748364" cy="63301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56</a:t>
            </a:r>
            <a:endParaRPr lang="uk-UA" sz="3200" b="1" dirty="0"/>
          </a:p>
        </p:txBody>
      </p:sp>
      <p:sp>
        <p:nvSpPr>
          <p:cNvPr id="32" name="Прямокутник із двома округленими протилежними кутами 6"/>
          <p:cNvSpPr/>
          <p:nvPr/>
        </p:nvSpPr>
        <p:spPr>
          <a:xfrm>
            <a:off x="7359890" y="4254678"/>
            <a:ext cx="810467" cy="63301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36</a:t>
            </a:r>
            <a:endParaRPr lang="uk-UA" sz="3200" b="1" dirty="0"/>
          </a:p>
        </p:txBody>
      </p:sp>
      <p:sp>
        <p:nvSpPr>
          <p:cNvPr id="33" name="Прямокутник із двома округленими протилежними кутами 6"/>
          <p:cNvSpPr/>
          <p:nvPr/>
        </p:nvSpPr>
        <p:spPr>
          <a:xfrm>
            <a:off x="3721842" y="4884785"/>
            <a:ext cx="715931" cy="63301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27</a:t>
            </a:r>
            <a:endParaRPr lang="uk-UA" sz="3200" b="1" dirty="0"/>
          </a:p>
        </p:txBody>
      </p:sp>
      <p:sp>
        <p:nvSpPr>
          <p:cNvPr id="34" name="Прямокутник із двома округленими протилежними кутами 6"/>
          <p:cNvSpPr/>
          <p:nvPr/>
        </p:nvSpPr>
        <p:spPr>
          <a:xfrm>
            <a:off x="5451010" y="4879104"/>
            <a:ext cx="789940" cy="63301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35</a:t>
            </a:r>
            <a:endParaRPr lang="uk-UA" sz="3200" b="1" dirty="0"/>
          </a:p>
        </p:txBody>
      </p:sp>
      <p:sp>
        <p:nvSpPr>
          <p:cNvPr id="35" name="Прямокутник із двома округленими протилежними кутами 6"/>
          <p:cNvSpPr/>
          <p:nvPr/>
        </p:nvSpPr>
        <p:spPr>
          <a:xfrm>
            <a:off x="9304107" y="4891402"/>
            <a:ext cx="748364" cy="63301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63</a:t>
            </a:r>
            <a:endParaRPr lang="uk-UA" sz="3200" b="1" dirty="0"/>
          </a:p>
        </p:txBody>
      </p:sp>
      <p:sp>
        <p:nvSpPr>
          <p:cNvPr id="36" name="Прямокутник із двома округленими протилежними кутами 6"/>
          <p:cNvSpPr/>
          <p:nvPr/>
        </p:nvSpPr>
        <p:spPr>
          <a:xfrm>
            <a:off x="7348123" y="4884785"/>
            <a:ext cx="810467" cy="63301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9</a:t>
            </a:r>
            <a:endParaRPr lang="uk-UA" sz="3200" b="1" dirty="0"/>
          </a:p>
        </p:txBody>
      </p:sp>
      <p:sp>
        <p:nvSpPr>
          <p:cNvPr id="37" name="Прямокутник із двома округленими протилежними кутами 6"/>
          <p:cNvSpPr/>
          <p:nvPr/>
        </p:nvSpPr>
        <p:spPr>
          <a:xfrm>
            <a:off x="11115467" y="4220075"/>
            <a:ext cx="748364" cy="63301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18</a:t>
            </a:r>
            <a:endParaRPr lang="uk-UA" sz="3200" b="1" dirty="0"/>
          </a:p>
        </p:txBody>
      </p:sp>
      <p:sp>
        <p:nvSpPr>
          <p:cNvPr id="38" name="Прямокутник із двома округленими протилежними кутами 6"/>
          <p:cNvSpPr/>
          <p:nvPr/>
        </p:nvSpPr>
        <p:spPr>
          <a:xfrm>
            <a:off x="11115467" y="4850182"/>
            <a:ext cx="748364" cy="63301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32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716988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19" grpId="0" animBg="1"/>
      <p:bldP spid="27" grpId="0" animBg="1"/>
      <p:bldP spid="20" grpId="0" animBg="1"/>
      <p:bldP spid="22" grpId="0" animBg="1"/>
      <p:bldP spid="23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3 МАТЕМ\1 Листопад\3 Табличне множення і ділення 7_9\№044 - Таблиця множ і діл  9. Робота з даними\2025-10-28_173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20" y="1989634"/>
            <a:ext cx="10186565" cy="126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020" y="413503"/>
            <a:ext cx="10225136" cy="7694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Усне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обчислення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2419623" y="1933034"/>
            <a:ext cx="567297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3</a:t>
            </a:r>
            <a:endParaRPr lang="uk-UA" sz="40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Ст.62 №363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4"/>
          <p:cNvSpPr/>
          <p:nvPr/>
        </p:nvSpPr>
        <p:spPr>
          <a:xfrm>
            <a:off x="1005020" y="1315226"/>
            <a:ext cx="10225136" cy="53039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Знайди </a:t>
            </a:r>
            <a:r>
              <a:rPr lang="ru-RU" sz="2800" b="1" dirty="0" err="1">
                <a:solidFill>
                  <a:srgbClr val="7030A0"/>
                </a:solidFill>
              </a:rPr>
              <a:t>частки</a:t>
            </a:r>
            <a:r>
              <a:rPr lang="ru-RU" sz="2800" b="1" dirty="0">
                <a:solidFill>
                  <a:srgbClr val="7030A0"/>
                </a:solidFill>
              </a:rPr>
              <a:t>. Перевір за допомогою </a:t>
            </a:r>
            <a:r>
              <a:rPr lang="ru-RU" sz="2800" b="1" dirty="0" err="1" smtClean="0">
                <a:solidFill>
                  <a:srgbClr val="7030A0"/>
                </a:solidFill>
              </a:rPr>
              <a:t>множення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74678" y="3382360"/>
            <a:ext cx="3009385" cy="3101362"/>
          </a:xfrm>
          <a:prstGeom prst="rect">
            <a:avLst/>
          </a:prstGeom>
        </p:spPr>
      </p:pic>
      <p:sp>
        <p:nvSpPr>
          <p:cNvPr id="20" name="Прямокутник із двома округленими протилежними кутами 6"/>
          <p:cNvSpPr/>
          <p:nvPr/>
        </p:nvSpPr>
        <p:spPr>
          <a:xfrm>
            <a:off x="2419622" y="2637706"/>
            <a:ext cx="567297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6</a:t>
            </a:r>
            <a:endParaRPr lang="uk-UA" sz="4000" b="1" dirty="0"/>
          </a:p>
        </p:txBody>
      </p:sp>
      <p:sp>
        <p:nvSpPr>
          <p:cNvPr id="23" name="Прямокутник із двома округленими протилежними кутами 6"/>
          <p:cNvSpPr/>
          <p:nvPr/>
        </p:nvSpPr>
        <p:spPr>
          <a:xfrm>
            <a:off x="4481180" y="1924169"/>
            <a:ext cx="567297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2</a:t>
            </a:r>
            <a:endParaRPr lang="uk-UA" sz="4000" b="1" dirty="0"/>
          </a:p>
        </p:txBody>
      </p:sp>
      <p:sp>
        <p:nvSpPr>
          <p:cNvPr id="24" name="Прямокутник із двома округленими протилежними кутами 6"/>
          <p:cNvSpPr/>
          <p:nvPr/>
        </p:nvSpPr>
        <p:spPr>
          <a:xfrm>
            <a:off x="4481179" y="2628841"/>
            <a:ext cx="567297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8</a:t>
            </a:r>
            <a:endParaRPr lang="uk-UA" sz="4000" b="1" dirty="0"/>
          </a:p>
        </p:txBody>
      </p:sp>
      <p:sp>
        <p:nvSpPr>
          <p:cNvPr id="26" name="Прямокутник із двома округленими протилежними кутами 6"/>
          <p:cNvSpPr/>
          <p:nvPr/>
        </p:nvSpPr>
        <p:spPr>
          <a:xfrm>
            <a:off x="6740104" y="1927080"/>
            <a:ext cx="567297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4</a:t>
            </a:r>
            <a:endParaRPr lang="uk-UA" sz="4000" b="1" dirty="0"/>
          </a:p>
        </p:txBody>
      </p:sp>
      <p:sp>
        <p:nvSpPr>
          <p:cNvPr id="28" name="Прямокутник із двома округленими протилежними кутами 6"/>
          <p:cNvSpPr/>
          <p:nvPr/>
        </p:nvSpPr>
        <p:spPr>
          <a:xfrm>
            <a:off x="6740103" y="2631752"/>
            <a:ext cx="567297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7</a:t>
            </a:r>
            <a:endParaRPr lang="uk-UA" sz="4000" b="1" dirty="0"/>
          </a:p>
        </p:txBody>
      </p:sp>
      <p:sp>
        <p:nvSpPr>
          <p:cNvPr id="29" name="Прямокутник із двома округленими протилежними кутами 6"/>
          <p:cNvSpPr/>
          <p:nvPr/>
        </p:nvSpPr>
        <p:spPr>
          <a:xfrm>
            <a:off x="8900344" y="1935945"/>
            <a:ext cx="567297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2</a:t>
            </a:r>
            <a:endParaRPr lang="uk-UA" sz="4000" b="1" dirty="0"/>
          </a:p>
        </p:txBody>
      </p:sp>
      <p:sp>
        <p:nvSpPr>
          <p:cNvPr id="30" name="Прямокутник із двома округленими протилежними кутами 6"/>
          <p:cNvSpPr/>
          <p:nvPr/>
        </p:nvSpPr>
        <p:spPr>
          <a:xfrm>
            <a:off x="8900343" y="2640617"/>
            <a:ext cx="567297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6</a:t>
            </a:r>
            <a:endParaRPr lang="uk-UA" sz="4000" b="1" dirty="0"/>
          </a:p>
        </p:txBody>
      </p:sp>
      <p:sp>
        <p:nvSpPr>
          <p:cNvPr id="31" name="Прямокутник із двома округленими протилежними кутами 6"/>
          <p:cNvSpPr/>
          <p:nvPr/>
        </p:nvSpPr>
        <p:spPr>
          <a:xfrm>
            <a:off x="11060584" y="1970136"/>
            <a:ext cx="567297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4</a:t>
            </a:r>
            <a:endParaRPr lang="uk-UA" sz="4000" b="1" dirty="0"/>
          </a:p>
        </p:txBody>
      </p:sp>
      <p:sp>
        <p:nvSpPr>
          <p:cNvPr id="32" name="Прямокутник із двома округленими протилежними кутами 6"/>
          <p:cNvSpPr/>
          <p:nvPr/>
        </p:nvSpPr>
        <p:spPr>
          <a:xfrm>
            <a:off x="11060583" y="2674808"/>
            <a:ext cx="567297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3</a:t>
            </a:r>
            <a:endParaRPr lang="uk-UA" sz="4000" b="1" dirty="0"/>
          </a:p>
        </p:txBody>
      </p:sp>
      <p:sp>
        <p:nvSpPr>
          <p:cNvPr id="33" name="Прямоугольник 17"/>
          <p:cNvSpPr/>
          <p:nvPr/>
        </p:nvSpPr>
        <p:spPr>
          <a:xfrm>
            <a:off x="907455" y="3400445"/>
            <a:ext cx="1970015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 · 6 = 18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07455" y="4180424"/>
            <a:ext cx="1970015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6 </a:t>
            </a:r>
            <a:r>
              <a:rPr lang="ru-RU" sz="3600" b="1" dirty="0">
                <a:solidFill>
                  <a:schemeClr val="bg1"/>
                </a:solidFill>
              </a:rPr>
              <a:t>· </a:t>
            </a:r>
            <a:r>
              <a:rPr lang="ru-RU" sz="3600" b="1" dirty="0" smtClean="0">
                <a:solidFill>
                  <a:schemeClr val="bg1"/>
                </a:solidFill>
              </a:rPr>
              <a:t>3 </a:t>
            </a:r>
            <a:r>
              <a:rPr lang="ru-RU" sz="3600" b="1" dirty="0">
                <a:solidFill>
                  <a:schemeClr val="bg1"/>
                </a:solidFill>
              </a:rPr>
              <a:t>= 18</a:t>
            </a:r>
          </a:p>
        </p:txBody>
      </p:sp>
      <p:sp>
        <p:nvSpPr>
          <p:cNvPr id="35" name="Прямоугольник 17"/>
          <p:cNvSpPr/>
          <p:nvPr/>
        </p:nvSpPr>
        <p:spPr>
          <a:xfrm>
            <a:off x="3045890" y="3429479"/>
            <a:ext cx="2002587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 </a:t>
            </a:r>
            <a:r>
              <a:rPr lang="ru-RU" sz="3600" b="1" dirty="0">
                <a:solidFill>
                  <a:schemeClr val="bg1"/>
                </a:solidFill>
              </a:rPr>
              <a:t>· </a:t>
            </a:r>
            <a:r>
              <a:rPr lang="ru-RU" sz="3600" b="1" dirty="0" smtClean="0">
                <a:solidFill>
                  <a:schemeClr val="bg1"/>
                </a:solidFill>
              </a:rPr>
              <a:t>8 </a:t>
            </a:r>
            <a:r>
              <a:rPr lang="ru-RU" sz="3600" b="1" dirty="0">
                <a:solidFill>
                  <a:schemeClr val="bg1"/>
                </a:solidFill>
              </a:rPr>
              <a:t>= </a:t>
            </a:r>
            <a:r>
              <a:rPr lang="ru-RU" sz="3600" b="1" dirty="0" smtClean="0">
                <a:solidFill>
                  <a:schemeClr val="bg1"/>
                </a:solidFill>
              </a:rPr>
              <a:t>16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17"/>
          <p:cNvSpPr/>
          <p:nvPr/>
        </p:nvSpPr>
        <p:spPr>
          <a:xfrm>
            <a:off x="3016828" y="4192995"/>
            <a:ext cx="2002587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8 </a:t>
            </a:r>
            <a:r>
              <a:rPr lang="ru-RU" sz="3600" b="1" dirty="0">
                <a:solidFill>
                  <a:schemeClr val="bg1"/>
                </a:solidFill>
              </a:rPr>
              <a:t>· </a:t>
            </a:r>
            <a:r>
              <a:rPr lang="ru-RU" sz="3600" b="1" dirty="0" smtClean="0">
                <a:solidFill>
                  <a:schemeClr val="bg1"/>
                </a:solidFill>
              </a:rPr>
              <a:t>2 </a:t>
            </a:r>
            <a:r>
              <a:rPr lang="ru-RU" sz="3600" b="1" dirty="0">
                <a:solidFill>
                  <a:schemeClr val="bg1"/>
                </a:solidFill>
              </a:rPr>
              <a:t>= 16</a:t>
            </a:r>
          </a:p>
        </p:txBody>
      </p:sp>
      <p:sp>
        <p:nvSpPr>
          <p:cNvPr id="37" name="Прямоугольник 17"/>
          <p:cNvSpPr/>
          <p:nvPr/>
        </p:nvSpPr>
        <p:spPr>
          <a:xfrm>
            <a:off x="5227935" y="3423858"/>
            <a:ext cx="2002587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4 </a:t>
            </a:r>
            <a:r>
              <a:rPr lang="ru-RU" sz="3600" b="1" dirty="0">
                <a:solidFill>
                  <a:schemeClr val="bg1"/>
                </a:solidFill>
              </a:rPr>
              <a:t>· </a:t>
            </a:r>
            <a:r>
              <a:rPr lang="ru-RU" sz="3600" b="1" dirty="0" smtClean="0">
                <a:solidFill>
                  <a:schemeClr val="bg1"/>
                </a:solidFill>
              </a:rPr>
              <a:t>7 </a:t>
            </a:r>
            <a:r>
              <a:rPr lang="ru-RU" sz="3600" b="1" dirty="0">
                <a:solidFill>
                  <a:schemeClr val="bg1"/>
                </a:solidFill>
              </a:rPr>
              <a:t>= </a:t>
            </a:r>
            <a:r>
              <a:rPr lang="ru-RU" sz="3600" b="1" dirty="0" smtClean="0">
                <a:solidFill>
                  <a:schemeClr val="bg1"/>
                </a:solidFill>
              </a:rPr>
              <a:t>28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17"/>
          <p:cNvSpPr/>
          <p:nvPr/>
        </p:nvSpPr>
        <p:spPr>
          <a:xfrm>
            <a:off x="5260680" y="4162017"/>
            <a:ext cx="2002587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7 </a:t>
            </a:r>
            <a:r>
              <a:rPr lang="ru-RU" sz="3600" b="1" dirty="0">
                <a:solidFill>
                  <a:schemeClr val="bg1"/>
                </a:solidFill>
              </a:rPr>
              <a:t>· </a:t>
            </a:r>
            <a:r>
              <a:rPr lang="ru-RU" sz="3600" b="1" dirty="0" smtClean="0">
                <a:solidFill>
                  <a:schemeClr val="bg1"/>
                </a:solidFill>
              </a:rPr>
              <a:t>4 </a:t>
            </a:r>
            <a:r>
              <a:rPr lang="ru-RU" sz="3600" b="1" dirty="0">
                <a:solidFill>
                  <a:schemeClr val="bg1"/>
                </a:solidFill>
              </a:rPr>
              <a:t>= 28</a:t>
            </a:r>
          </a:p>
        </p:txBody>
      </p:sp>
      <p:sp>
        <p:nvSpPr>
          <p:cNvPr id="39" name="Прямоугольник 17"/>
          <p:cNvSpPr/>
          <p:nvPr/>
        </p:nvSpPr>
        <p:spPr>
          <a:xfrm>
            <a:off x="7447716" y="3445407"/>
            <a:ext cx="2002587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 </a:t>
            </a:r>
            <a:r>
              <a:rPr lang="ru-RU" sz="3600" b="1" dirty="0">
                <a:solidFill>
                  <a:schemeClr val="bg1"/>
                </a:solidFill>
              </a:rPr>
              <a:t>· </a:t>
            </a:r>
            <a:r>
              <a:rPr lang="ru-RU" sz="3600" b="1" dirty="0" smtClean="0">
                <a:solidFill>
                  <a:schemeClr val="bg1"/>
                </a:solidFill>
              </a:rPr>
              <a:t>6 </a:t>
            </a:r>
            <a:r>
              <a:rPr lang="ru-RU" sz="3600" b="1" dirty="0">
                <a:solidFill>
                  <a:schemeClr val="bg1"/>
                </a:solidFill>
              </a:rPr>
              <a:t>= </a:t>
            </a:r>
            <a:r>
              <a:rPr lang="ru-RU" sz="3600" b="1" dirty="0" smtClean="0">
                <a:solidFill>
                  <a:schemeClr val="bg1"/>
                </a:solidFill>
              </a:rPr>
              <a:t>12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17"/>
          <p:cNvSpPr/>
          <p:nvPr/>
        </p:nvSpPr>
        <p:spPr>
          <a:xfrm>
            <a:off x="7480461" y="4183566"/>
            <a:ext cx="2002587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6 </a:t>
            </a:r>
            <a:r>
              <a:rPr lang="ru-RU" sz="3600" b="1" dirty="0">
                <a:solidFill>
                  <a:schemeClr val="bg1"/>
                </a:solidFill>
              </a:rPr>
              <a:t>· </a:t>
            </a:r>
            <a:r>
              <a:rPr lang="ru-RU" sz="3600" b="1" dirty="0" smtClean="0">
                <a:solidFill>
                  <a:schemeClr val="bg1"/>
                </a:solidFill>
              </a:rPr>
              <a:t>2 </a:t>
            </a:r>
            <a:r>
              <a:rPr lang="ru-RU" sz="3600" b="1" dirty="0">
                <a:solidFill>
                  <a:schemeClr val="bg1"/>
                </a:solidFill>
              </a:rPr>
              <a:t>= </a:t>
            </a:r>
            <a:r>
              <a:rPr lang="ru-RU" sz="3600" b="1" dirty="0" smtClean="0">
                <a:solidFill>
                  <a:schemeClr val="bg1"/>
                </a:solidFill>
              </a:rPr>
              <a:t>12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17"/>
          <p:cNvSpPr/>
          <p:nvPr/>
        </p:nvSpPr>
        <p:spPr>
          <a:xfrm>
            <a:off x="9572689" y="3449409"/>
            <a:ext cx="2002587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4 </a:t>
            </a:r>
            <a:r>
              <a:rPr lang="ru-RU" sz="3600" b="1" dirty="0">
                <a:solidFill>
                  <a:schemeClr val="bg1"/>
                </a:solidFill>
              </a:rPr>
              <a:t>· </a:t>
            </a:r>
            <a:r>
              <a:rPr lang="ru-RU" sz="3600" b="1" dirty="0" smtClean="0">
                <a:solidFill>
                  <a:schemeClr val="bg1"/>
                </a:solidFill>
              </a:rPr>
              <a:t>3 </a:t>
            </a:r>
            <a:r>
              <a:rPr lang="ru-RU" sz="3600" b="1" dirty="0">
                <a:solidFill>
                  <a:schemeClr val="bg1"/>
                </a:solidFill>
              </a:rPr>
              <a:t>= </a:t>
            </a:r>
            <a:r>
              <a:rPr lang="ru-RU" sz="3600" b="1" dirty="0" smtClean="0">
                <a:solidFill>
                  <a:schemeClr val="bg1"/>
                </a:solidFill>
              </a:rPr>
              <a:t>12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17"/>
          <p:cNvSpPr/>
          <p:nvPr/>
        </p:nvSpPr>
        <p:spPr>
          <a:xfrm>
            <a:off x="9605434" y="4187568"/>
            <a:ext cx="2002587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 </a:t>
            </a:r>
            <a:r>
              <a:rPr lang="ru-RU" sz="3600" b="1" dirty="0">
                <a:solidFill>
                  <a:schemeClr val="bg1"/>
                </a:solidFill>
              </a:rPr>
              <a:t>· </a:t>
            </a:r>
            <a:r>
              <a:rPr lang="ru-RU" sz="3600" b="1" dirty="0" smtClean="0">
                <a:solidFill>
                  <a:schemeClr val="bg1"/>
                </a:solidFill>
              </a:rPr>
              <a:t>4 </a:t>
            </a:r>
            <a:r>
              <a:rPr lang="ru-RU" sz="3600" b="1" dirty="0">
                <a:solidFill>
                  <a:schemeClr val="bg1"/>
                </a:solidFill>
              </a:rPr>
              <a:t>= </a:t>
            </a:r>
            <a:r>
              <a:rPr lang="ru-RU" sz="3600" b="1" dirty="0" smtClean="0">
                <a:solidFill>
                  <a:schemeClr val="bg1"/>
                </a:solidFill>
              </a:rPr>
              <a:t>12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56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7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71750" y="-676929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60052" y="-673413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931791" y="1205818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Хвилинка каліграфії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689845" y="1641154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83840" y="2769859"/>
            <a:ext cx="7866767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/>
              <a:t>35, </a:t>
            </a:r>
            <a:r>
              <a:rPr lang="uk-UA" sz="3600" b="1" dirty="0" smtClean="0"/>
              <a:t> 46</a:t>
            </a:r>
            <a:r>
              <a:rPr lang="uk-UA" sz="3600" b="1" dirty="0"/>
              <a:t>, </a:t>
            </a:r>
            <a:r>
              <a:rPr lang="uk-UA" sz="3600" b="1" dirty="0" smtClean="0"/>
              <a:t> 56</a:t>
            </a:r>
            <a:r>
              <a:rPr lang="uk-UA" sz="3600" b="1" dirty="0"/>
              <a:t>, </a:t>
            </a:r>
            <a:r>
              <a:rPr lang="uk-UA" sz="3600" b="1" dirty="0" smtClean="0"/>
              <a:t> 23</a:t>
            </a:r>
            <a:r>
              <a:rPr lang="uk-UA" sz="3600" b="1" dirty="0"/>
              <a:t>, </a:t>
            </a:r>
            <a:r>
              <a:rPr lang="uk-UA" sz="3600" b="1" dirty="0" smtClean="0"/>
              <a:t> 64</a:t>
            </a:r>
            <a:r>
              <a:rPr lang="uk-UA" sz="3600" b="1" dirty="0"/>
              <a:t>, </a:t>
            </a:r>
            <a:r>
              <a:rPr lang="uk-UA" sz="3600" b="1" dirty="0" smtClean="0"/>
              <a:t> 14</a:t>
            </a:r>
            <a:r>
              <a:rPr lang="uk-UA" sz="3600" b="1" dirty="0"/>
              <a:t>, </a:t>
            </a:r>
            <a:r>
              <a:rPr lang="uk-UA" sz="3600" b="1" dirty="0" smtClean="0"/>
              <a:t> 25</a:t>
            </a:r>
            <a:r>
              <a:rPr lang="uk-UA" sz="3600" b="1" dirty="0"/>
              <a:t>, </a:t>
            </a:r>
            <a:r>
              <a:rPr lang="uk-UA" sz="3600" b="1" dirty="0" smtClean="0"/>
              <a:t> 63</a:t>
            </a:r>
            <a:r>
              <a:rPr lang="uk-UA" sz="3600" b="1" dirty="0"/>
              <a:t>, </a:t>
            </a:r>
            <a:r>
              <a:rPr lang="uk-UA" sz="3600" b="1" dirty="0" smtClean="0"/>
              <a:t> 9</a:t>
            </a:r>
            <a:r>
              <a:rPr lang="uk-UA" sz="3600" b="1" dirty="0"/>
              <a:t>.</a:t>
            </a:r>
            <a:endParaRPr lang="ru-RU" sz="3600" b="1" dirty="0">
              <a:effectLst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33942" y="-1000517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14772" y="-642008"/>
            <a:ext cx="454720" cy="5677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5277" y="3417153"/>
            <a:ext cx="78853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Запишіть числа в </a:t>
            </a:r>
            <a:r>
              <a:rPr lang="uk-UA" sz="3200" b="1" dirty="0"/>
              <a:t>порядку </a:t>
            </a:r>
            <a:r>
              <a:rPr lang="uk-UA" sz="3200" b="1" dirty="0" smtClean="0"/>
              <a:t>зростання. 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4328167" y="1332000"/>
            <a:ext cx="2988000" cy="792000"/>
          </a:xfrm>
          <a:prstGeom prst="rect">
            <a:avLst/>
          </a:prstGeom>
        </p:spPr>
      </p:pic>
      <p:sp>
        <p:nvSpPr>
          <p:cNvPr id="2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65277" y="2781146"/>
            <a:ext cx="7866767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/>
              <a:t>9, </a:t>
            </a:r>
            <a:r>
              <a:rPr lang="uk-UA" sz="3600" b="1" dirty="0" smtClean="0"/>
              <a:t> 14</a:t>
            </a:r>
            <a:r>
              <a:rPr lang="uk-UA" sz="3600" b="1" dirty="0"/>
              <a:t>, </a:t>
            </a:r>
            <a:r>
              <a:rPr lang="uk-UA" sz="3600" b="1" dirty="0" smtClean="0"/>
              <a:t> 23</a:t>
            </a:r>
            <a:r>
              <a:rPr lang="uk-UA" sz="3600" b="1" dirty="0"/>
              <a:t>, </a:t>
            </a:r>
            <a:r>
              <a:rPr lang="uk-UA" sz="3600" b="1" dirty="0" smtClean="0"/>
              <a:t> 25</a:t>
            </a:r>
            <a:r>
              <a:rPr lang="uk-UA" sz="3600" b="1" dirty="0"/>
              <a:t>, </a:t>
            </a:r>
            <a:r>
              <a:rPr lang="uk-UA" sz="3600" b="1" dirty="0" smtClean="0"/>
              <a:t> 35</a:t>
            </a:r>
            <a:r>
              <a:rPr lang="uk-UA" sz="3600" b="1" dirty="0"/>
              <a:t>, </a:t>
            </a:r>
            <a:r>
              <a:rPr lang="uk-UA" sz="3600" b="1" dirty="0" smtClean="0"/>
              <a:t> 46</a:t>
            </a:r>
            <a:r>
              <a:rPr lang="uk-UA" sz="3600" b="1" dirty="0"/>
              <a:t>, </a:t>
            </a:r>
            <a:r>
              <a:rPr lang="uk-UA" sz="3600" b="1" dirty="0" smtClean="0"/>
              <a:t> 56</a:t>
            </a:r>
            <a:r>
              <a:rPr lang="uk-UA" sz="3600" b="1" dirty="0"/>
              <a:t>, </a:t>
            </a:r>
            <a:r>
              <a:rPr lang="uk-UA" sz="3600" b="1" dirty="0" smtClean="0"/>
              <a:t> 63</a:t>
            </a:r>
            <a:r>
              <a:rPr lang="uk-UA" sz="3600" b="1" dirty="0"/>
              <a:t>, </a:t>
            </a:r>
            <a:r>
              <a:rPr lang="uk-UA" sz="3600" b="1" dirty="0" smtClean="0"/>
              <a:t> 64</a:t>
            </a:r>
            <a:r>
              <a:rPr lang="uk-UA" sz="3600" b="1" dirty="0"/>
              <a:t>.</a:t>
            </a:r>
            <a:endParaRPr lang="ru-RU" sz="3600" b="1" dirty="0"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5277" y="3463319"/>
            <a:ext cx="788533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Назвіть парні числа серед них.</a:t>
            </a:r>
          </a:p>
          <a:p>
            <a:pPr lvl="0"/>
            <a:r>
              <a:rPr lang="uk-UA" sz="3200" b="1" dirty="0" smtClean="0"/>
              <a:t> </a:t>
            </a:r>
            <a:r>
              <a:rPr lang="uk-UA" sz="3200" b="1" dirty="0"/>
              <a:t>Яких чисел немає у таблицях множення</a:t>
            </a:r>
            <a:r>
              <a:rPr lang="uk-UA" sz="3200" b="1" dirty="0" smtClean="0"/>
              <a:t>?</a:t>
            </a:r>
          </a:p>
          <a:p>
            <a:pPr lvl="0"/>
            <a:r>
              <a:rPr lang="uk-UA" sz="3200" b="1" dirty="0" smtClean="0"/>
              <a:t>Знайдіть суму і різницю цих чисел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1930345" y="2708787"/>
            <a:ext cx="720080" cy="730303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311422" y="2719182"/>
            <a:ext cx="720080" cy="730303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3 клас\03 МАТЕМ\1 Листопад\3 Табличне множення і ділення 7_9\№044 - Таблиця множ і діл  9. Робота з даними\2025-10-28_174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3" y="3934796"/>
            <a:ext cx="11143509" cy="178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020" y="413504"/>
            <a:ext cx="10225136" cy="106627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Склади </a:t>
            </a:r>
            <a:r>
              <a:rPr lang="ru-RU" sz="3200" b="1" dirty="0" err="1"/>
              <a:t>добутки</a:t>
            </a:r>
            <a:r>
              <a:rPr lang="ru-RU" sz="3200" b="1" dirty="0"/>
              <a:t> із </a:t>
            </a:r>
            <a:r>
              <a:rPr lang="ru-RU" sz="3200" b="1" dirty="0" err="1"/>
              <a:t>множником</a:t>
            </a:r>
            <a:r>
              <a:rPr lang="ru-RU" sz="3200" b="1" dirty="0"/>
              <a:t> </a:t>
            </a:r>
            <a:r>
              <a:rPr lang="ru-RU" sz="3200" b="1" dirty="0" smtClean="0"/>
              <a:t>9 </a:t>
            </a:r>
            <a:r>
              <a:rPr lang="ru-RU" sz="3200" b="1" dirty="0"/>
              <a:t>і </a:t>
            </a:r>
            <a:r>
              <a:rPr lang="ru-RU" sz="3200" b="1" dirty="0" err="1"/>
              <a:t>частки</a:t>
            </a:r>
            <a:r>
              <a:rPr lang="ru-RU" sz="3200" b="1" dirty="0"/>
              <a:t> з </a:t>
            </a:r>
            <a:r>
              <a:rPr lang="ru-RU" sz="3200" b="1" dirty="0" err="1" smtClean="0"/>
              <a:t>дільником</a:t>
            </a:r>
            <a:r>
              <a:rPr lang="ru-RU" sz="3200" b="1" dirty="0" smtClean="0"/>
              <a:t> 9, </a:t>
            </a:r>
            <a:r>
              <a:rPr lang="ru-RU" sz="3200" b="1" dirty="0" err="1"/>
              <a:t>скориставшись</a:t>
            </a:r>
            <a:r>
              <a:rPr lang="ru-RU" sz="3200" b="1" dirty="0"/>
              <a:t> схемою. 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91556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Ст.62-63 №364, 366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95093" y="3899572"/>
            <a:ext cx="412054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93251" y="4501839"/>
            <a:ext cx="413896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67882" y="1572937"/>
            <a:ext cx="322516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Порівняйте</a:t>
            </a:r>
            <a:r>
              <a:rPr lang="ru-RU" sz="2800" b="1" dirty="0"/>
              <a:t> вирази. Зробіть </a:t>
            </a:r>
            <a:r>
              <a:rPr lang="ru-RU" sz="2800" b="1" dirty="0" err="1"/>
              <a:t>висновок</a:t>
            </a:r>
            <a:r>
              <a:rPr lang="ru-RU" sz="2800" b="1" dirty="0"/>
              <a:t> за </a:t>
            </a:r>
            <a:r>
              <a:rPr lang="ru-RU" sz="2800" b="1" dirty="0" smtClean="0"/>
              <a:t>результатами </a:t>
            </a:r>
            <a:r>
              <a:rPr lang="ru-RU" sz="2800" b="1" dirty="0"/>
              <a:t>порівняння.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3 МАТЕМ\1 Листопад\3 Табличне множення і ділення 7_9\№044 - Таблиця множ і діл  9. Робота з даними\2025-10-28_1743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9" y="1557584"/>
            <a:ext cx="7286557" cy="221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107133" y="5049630"/>
            <a:ext cx="413896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24007" y="3932265"/>
            <a:ext cx="412054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2165" y="4534532"/>
            <a:ext cx="413896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4007" y="5059991"/>
            <a:ext cx="413896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12439" y="3899572"/>
            <a:ext cx="412054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10597" y="4501839"/>
            <a:ext cx="413896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124479" y="5049630"/>
            <a:ext cx="413896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6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8" grpId="0" animBg="1"/>
      <p:bldP spid="22" grpId="0" animBg="1"/>
      <p:bldP spid="26" grpId="0" animBg="1"/>
      <p:bldP spid="29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3505</TotalTime>
  <Words>694</Words>
  <Application>Microsoft Office PowerPoint</Application>
  <PresentationFormat>Произвольный</PresentationFormat>
  <Paragraphs>152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«Ромашка»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293</cp:revision>
  <dcterms:created xsi:type="dcterms:W3CDTF">2025-08-27T14:01:18Z</dcterms:created>
  <dcterms:modified xsi:type="dcterms:W3CDTF">2025-11-06T09:43:48Z</dcterms:modified>
</cp:coreProperties>
</file>