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2" r:id="rId2"/>
    <p:sldId id="493" r:id="rId3"/>
    <p:sldId id="478" r:id="rId4"/>
    <p:sldId id="286" r:id="rId5"/>
    <p:sldId id="312" r:id="rId6"/>
    <p:sldId id="495" r:id="rId7"/>
    <p:sldId id="446" r:id="rId8"/>
    <p:sldId id="391" r:id="rId9"/>
    <p:sldId id="479" r:id="rId10"/>
    <p:sldId id="456" r:id="rId11"/>
    <p:sldId id="482" r:id="rId12"/>
    <p:sldId id="483" r:id="rId13"/>
    <p:sldId id="486" r:id="rId14"/>
    <p:sldId id="492" r:id="rId15"/>
    <p:sldId id="484" r:id="rId16"/>
    <p:sldId id="412" r:id="rId17"/>
    <p:sldId id="491" r:id="rId18"/>
    <p:sldId id="313" r:id="rId19"/>
    <p:sldId id="494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Робота з даними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 на знаходження частини числа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 і ділення на 9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636" custLinFactX="118286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613" custLinFactX="-108867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9128" custLinFactX="139748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5175" custLinFactX="-100000" custLinFactNeighborX="-147135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907186" y="870987"/>
          <a:ext cx="4273486" cy="2531510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 і ділення на 9</a:t>
          </a:r>
          <a:endParaRPr lang="ru-RU" sz="3200" b="1" kern="1200" dirty="0"/>
        </a:p>
      </dsp:txBody>
      <dsp:txXfrm rot="5400000">
        <a:off x="2778174" y="854696"/>
        <a:ext cx="2531510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715741" y="829602"/>
          <a:ext cx="4273486" cy="2614280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13862" y="854696"/>
        <a:ext cx="2614280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577609" y="1105208"/>
          <a:ext cx="4273486" cy="206306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Робота з даними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682817" y="854697"/>
        <a:ext cx="2063069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848475" y="521978"/>
          <a:ext cx="4273486" cy="3229529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 на знаходження частини числа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70454" y="854696"/>
        <a:ext cx="3229529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9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5.png"/><Relationship Id="rId18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30.png"/><Relationship Id="rId17" Type="http://schemas.openxmlformats.org/officeDocument/2006/relationships/image" Target="../media/image50.png"/><Relationship Id="rId2" Type="http://schemas.openxmlformats.org/officeDocument/2006/relationships/image" Target="../media/image1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2.png"/><Relationship Id="rId5" Type="http://schemas.openxmlformats.org/officeDocument/2006/relationships/image" Target="../media/image42.png"/><Relationship Id="rId15" Type="http://schemas.openxmlformats.org/officeDocument/2006/relationships/image" Target="../media/image48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.ua/matematyka/tretii-klas/vidtvoriuiemo-mnozhenni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microsoft.com/office/2007/relationships/hdphoto" Target="../media/hdphoto2.wdp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Блок-схеми до задач</a:t>
            </a:r>
            <a:r>
              <a:rPr lang="uk-UA" sz="4000" b="1">
                <a:solidFill>
                  <a:srgbClr val="7030A0"/>
                </a:solidFill>
              </a:rPr>
              <a:t>. </a:t>
            </a:r>
            <a:endParaRPr lang="uk-UA" sz="4000" b="1" smtClean="0">
              <a:solidFill>
                <a:srgbClr val="7030A0"/>
              </a:solidFill>
            </a:endParaRPr>
          </a:p>
          <a:p>
            <a:pPr algn="ctr"/>
            <a:r>
              <a:rPr lang="uk-UA" sz="4000" b="1" smtClean="0">
                <a:solidFill>
                  <a:srgbClr val="7030A0"/>
                </a:solidFill>
              </a:rPr>
              <a:t>Дослідження </a:t>
            </a:r>
            <a:r>
              <a:rPr lang="uk-UA" sz="4000" b="1" dirty="0">
                <a:solidFill>
                  <a:srgbClr val="7030A0"/>
                </a:solidFill>
              </a:rPr>
              <a:t>таблиці з даними.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45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765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задачу 374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2624" y="5468284"/>
            <a:ext cx="43474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грн коштує ананас. </a:t>
            </a:r>
            <a:endParaRPr lang="uk-UA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5486" y="2205658"/>
            <a:ext cx="453650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–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64122" y="3904977"/>
            <a:ext cx="33281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коштує лимон.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Ст.64 №374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6139380" y="1325600"/>
            <a:ext cx="5590014" cy="2634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 </a:t>
            </a:r>
            <a:r>
              <a:rPr lang="ru-RU" sz="3200" b="1" dirty="0" err="1">
                <a:solidFill>
                  <a:schemeClr val="bg1"/>
                </a:solidFill>
              </a:rPr>
              <a:t>яблуко</a:t>
            </a:r>
            <a:r>
              <a:rPr lang="ru-RU" sz="3200" b="1" dirty="0">
                <a:solidFill>
                  <a:schemeClr val="bg1"/>
                </a:solidFill>
              </a:rPr>
              <a:t> заплатили 9 </a:t>
            </a:r>
            <a:r>
              <a:rPr lang="ru-RU" sz="3200" b="1" dirty="0" err="1">
                <a:solidFill>
                  <a:schemeClr val="bg1"/>
                </a:solidFill>
              </a:rPr>
              <a:t>грн</a:t>
            </a:r>
            <a:r>
              <a:rPr lang="ru-RU" sz="3200" b="1" dirty="0">
                <a:solidFill>
                  <a:schemeClr val="bg1"/>
                </a:solidFill>
              </a:rPr>
              <a:t>, а за лимон — </a:t>
            </a:r>
            <a:r>
              <a:rPr lang="ru-RU" sz="3200" b="1" dirty="0" err="1">
                <a:solidFill>
                  <a:schemeClr val="bg1"/>
                </a:solidFill>
              </a:rPr>
              <a:t>удвічі</a:t>
            </a:r>
            <a:r>
              <a:rPr lang="ru-RU" sz="3200" b="1" dirty="0">
                <a:solidFill>
                  <a:schemeClr val="bg1"/>
                </a:solidFill>
              </a:rPr>
              <a:t> більше. Ананас </a:t>
            </a:r>
            <a:r>
              <a:rPr lang="ru-RU" sz="3200" b="1" dirty="0" err="1">
                <a:solidFill>
                  <a:schemeClr val="bg1"/>
                </a:solidFill>
              </a:rPr>
              <a:t>коштує</a:t>
            </a:r>
            <a:r>
              <a:rPr lang="ru-RU" sz="3200" b="1" dirty="0">
                <a:solidFill>
                  <a:schemeClr val="bg1"/>
                </a:solidFill>
              </a:rPr>
              <a:t> на 40 </a:t>
            </a:r>
            <a:r>
              <a:rPr lang="ru-RU" sz="3200" b="1" dirty="0" err="1">
                <a:solidFill>
                  <a:schemeClr val="bg1"/>
                </a:solidFill>
              </a:rPr>
              <a:t>гривень</a:t>
            </a:r>
            <a:r>
              <a:rPr lang="ru-RU" sz="3200" b="1" dirty="0">
                <a:solidFill>
                  <a:schemeClr val="bg1"/>
                </a:solidFill>
              </a:rPr>
              <a:t> більше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ніж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лимон.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гривень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коштує</a:t>
            </a:r>
            <a:r>
              <a:rPr lang="ru-RU" sz="3200" b="1" dirty="0">
                <a:solidFill>
                  <a:schemeClr val="bg1"/>
                </a:solidFill>
              </a:rPr>
              <a:t> ананас?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47105" y="3904978"/>
            <a:ext cx="16804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9 ∙ 2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23679" y="3904978"/>
            <a:ext cx="16385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(грн)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47104" y="4527006"/>
            <a:ext cx="22251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18 + 40 =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31757" y="4530408"/>
            <a:ext cx="17806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(грн)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9985" y="5196553"/>
            <a:ext cx="2581026" cy="1064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940" y="1167399"/>
            <a:ext cx="2744210" cy="13816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594369" y="4471429"/>
            <a:ext cx="20818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∙ 2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+ 40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76207" y="4489753"/>
            <a:ext cx="17072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(грн)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/>
          <a:srcRect l="22189" r="18766"/>
          <a:stretch/>
        </p:blipFill>
        <p:spPr>
          <a:xfrm>
            <a:off x="10570842" y="3984397"/>
            <a:ext cx="1190876" cy="201871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7"/>
          <a:srcRect l="13525" t="602" r="14071" b="7065"/>
          <a:stretch/>
        </p:blipFill>
        <p:spPr>
          <a:xfrm>
            <a:off x="9764439" y="4054487"/>
            <a:ext cx="806402" cy="102816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8"/>
          <a:srcRect l="10753" t="8912" r="3844" b="8896"/>
          <a:stretch/>
        </p:blipFill>
        <p:spPr>
          <a:xfrm>
            <a:off x="9729721" y="5082649"/>
            <a:ext cx="875837" cy="8549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3711" y="2242532"/>
            <a:ext cx="1040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9грн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15568" y="2729411"/>
            <a:ext cx="2825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?грн, у 2 р. &gt;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15567" y="3210521"/>
            <a:ext cx="3672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?грн, на 40грн. &gt;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Сполучна лінія: уступом 16">
            <a:extLst>
              <a:ext uri="{FF2B5EF4-FFF2-40B4-BE49-F238E27FC236}">
                <a16:creationId xmlns="" xmlns:a16="http://schemas.microsoft.com/office/drawing/2014/main" id="{72918779-7192-A5F6-7A27-5C594EFEA93C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43311" y="3035162"/>
            <a:ext cx="739626" cy="631886"/>
          </a:xfrm>
          <a:prstGeom prst="bentConnector2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получна лінія: уступом 22">
            <a:extLst>
              <a:ext uri="{FF2B5EF4-FFF2-40B4-BE49-F238E27FC236}">
                <a16:creationId xmlns="" xmlns:a16="http://schemas.microsoft.com/office/drawing/2014/main" id="{0E8D7055-1EBE-6485-5B19-AD5EB681E5CB}"/>
              </a:ext>
            </a:extLst>
          </p:cNvPr>
          <p:cNvCxnSpPr>
            <a:cxnSpLocks/>
          </p:cNvCxnSpPr>
          <p:nvPr/>
        </p:nvCxnSpPr>
        <p:spPr>
          <a:xfrm rot="10800000">
            <a:off x="3601199" y="2437469"/>
            <a:ext cx="961075" cy="729803"/>
          </a:xfrm>
          <a:prstGeom prst="bentConnector3">
            <a:avLst>
              <a:gd name="adj1" fmla="val 3471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33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19" grpId="0" animBg="1"/>
      <p:bldP spid="35" grpId="0" animBg="1"/>
      <p:bldP spid="36" grpId="0" animBg="1"/>
      <p:bldP spid="40" grpId="0" animBg="1"/>
      <p:bldP spid="43" grpId="0" animBg="1"/>
      <p:bldP spid="38" grpId="0" animBg="1"/>
      <p:bldP spid="39" grpId="0" animBg="1"/>
      <p:bldP spid="3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783880" y="405459"/>
            <a:ext cx="10517661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7815" y="1199338"/>
            <a:ext cx="7234367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Нестору 9 </a:t>
            </a:r>
            <a:r>
              <a:rPr lang="ru-RU" sz="3200" b="1" dirty="0" err="1">
                <a:solidFill>
                  <a:schemeClr val="bg1"/>
                </a:solidFill>
              </a:rPr>
              <a:t>років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Тато</a:t>
            </a:r>
            <a:r>
              <a:rPr lang="ru-RU" sz="3200" b="1" dirty="0">
                <a:solidFill>
                  <a:schemeClr val="bg1"/>
                </a:solidFill>
              </a:rPr>
              <a:t> старший за </a:t>
            </a:r>
            <a:r>
              <a:rPr lang="ru-RU" sz="3200" b="1" dirty="0" smtClean="0">
                <a:solidFill>
                  <a:schemeClr val="bg1"/>
                </a:solidFill>
              </a:rPr>
              <a:t>Нестора в </a:t>
            </a:r>
            <a:r>
              <a:rPr lang="ru-RU" sz="3200" b="1" dirty="0">
                <a:solidFill>
                  <a:schemeClr val="bg1"/>
                </a:solidFill>
              </a:rPr>
              <a:t>4 рази, а </a:t>
            </a:r>
            <a:r>
              <a:rPr lang="ru-RU" sz="3200" b="1" dirty="0" err="1">
                <a:solidFill>
                  <a:schemeClr val="bg1"/>
                </a:solidFill>
              </a:rPr>
              <a:t>дідусь</a:t>
            </a:r>
            <a:r>
              <a:rPr lang="ru-RU" sz="3200" b="1" dirty="0">
                <a:solidFill>
                  <a:schemeClr val="bg1"/>
                </a:solidFill>
              </a:rPr>
              <a:t> старший за Нестора в 7 </a:t>
            </a:r>
            <a:r>
              <a:rPr lang="ru-RU" sz="3200" b="1" dirty="0" err="1">
                <a:solidFill>
                  <a:schemeClr val="bg1"/>
                </a:solidFill>
              </a:rPr>
              <a:t>разів</a:t>
            </a:r>
            <a:r>
              <a:rPr lang="ru-RU" sz="3200" b="1" dirty="0">
                <a:solidFill>
                  <a:schemeClr val="bg1"/>
                </a:solidFill>
              </a:rPr>
              <a:t>. На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років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дідусь</a:t>
            </a:r>
            <a:r>
              <a:rPr lang="ru-RU" sz="3200" b="1" dirty="0">
                <a:solidFill>
                  <a:schemeClr val="bg1"/>
                </a:solidFill>
              </a:rPr>
              <a:t> старший за тата?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74" y="3199470"/>
            <a:ext cx="4647425" cy="3094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7647" y="34553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0385" y="34516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48415" y="34553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788" y="347089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9407" y="456320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2471" y="455759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81689" y="564261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442467-785D-A4A2-0AAE-AD7DEB62E69B}"/>
              </a:ext>
            </a:extLst>
          </p:cNvPr>
          <p:cNvSpPr txBox="1"/>
          <p:nvPr/>
        </p:nvSpPr>
        <p:spPr>
          <a:xfrm>
            <a:off x="589964" y="3390206"/>
            <a:ext cx="623468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Нестор 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Тато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Дідусь –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098F839-C585-1672-13E3-A59D16FB2A77}"/>
              </a:ext>
            </a:extLst>
          </p:cNvPr>
          <p:cNvSpPr txBox="1"/>
          <p:nvPr/>
        </p:nvSpPr>
        <p:spPr>
          <a:xfrm>
            <a:off x="2203599" y="3390206"/>
            <a:ext cx="86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</a:t>
            </a:r>
            <a:r>
              <a:rPr lang="uk-UA" sz="3200" b="1" dirty="0">
                <a:solidFill>
                  <a:schemeClr val="bg1"/>
                </a:solidFill>
              </a:rPr>
              <a:t>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30AA2-2491-87A3-88B0-5502B9E60FD8}"/>
              </a:ext>
            </a:extLst>
          </p:cNvPr>
          <p:cNvSpPr txBox="1"/>
          <p:nvPr/>
        </p:nvSpPr>
        <p:spPr>
          <a:xfrm>
            <a:off x="1699543" y="3861842"/>
            <a:ext cx="272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? </a:t>
            </a:r>
            <a:r>
              <a:rPr lang="uk-UA" sz="3200" b="1" dirty="0">
                <a:solidFill>
                  <a:schemeClr val="bg1"/>
                </a:solidFill>
              </a:rPr>
              <a:t>р., в 4 рази </a:t>
            </a:r>
            <a:r>
              <a:rPr lang="en-US" sz="3200" b="1" dirty="0">
                <a:solidFill>
                  <a:schemeClr val="bg1"/>
                </a:solidFill>
              </a:rPr>
              <a:t>&gt;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7A13031-1A52-7BD8-C91A-B01ABCCFDD1B}"/>
              </a:ext>
            </a:extLst>
          </p:cNvPr>
          <p:cNvSpPr txBox="1"/>
          <p:nvPr/>
        </p:nvSpPr>
        <p:spPr>
          <a:xfrm>
            <a:off x="2161197" y="4373944"/>
            <a:ext cx="277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? </a:t>
            </a:r>
            <a:r>
              <a:rPr lang="uk-UA" sz="3200" b="1" dirty="0">
                <a:solidFill>
                  <a:schemeClr val="bg1"/>
                </a:solidFill>
              </a:rPr>
              <a:t>р., в 7 разів </a:t>
            </a:r>
            <a:r>
              <a:rPr lang="en-US" sz="3200" b="1" dirty="0">
                <a:solidFill>
                  <a:schemeClr val="bg1"/>
                </a:solidFill>
              </a:rPr>
              <a:t>&gt;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23" name="Сполучна лінія: уступом 22">
            <a:extLst>
              <a:ext uri="{FF2B5EF4-FFF2-40B4-BE49-F238E27FC236}">
                <a16:creationId xmlns="" xmlns:a16="http://schemas.microsoft.com/office/drawing/2014/main" id="{7AE306B5-9D7D-682A-0E81-854954B1551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85103" y="4145468"/>
            <a:ext cx="1453077" cy="300036"/>
          </a:xfrm>
          <a:prstGeom prst="bentConnector3">
            <a:avLst>
              <a:gd name="adj1" fmla="val 100239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получна лінія: уступом 23">
            <a:extLst>
              <a:ext uri="{FF2B5EF4-FFF2-40B4-BE49-F238E27FC236}">
                <a16:creationId xmlns="" xmlns:a16="http://schemas.microsoft.com/office/drawing/2014/main" id="{5A71E249-0E0D-98F7-ECD2-C35D755A91B6}"/>
              </a:ext>
            </a:extLst>
          </p:cNvPr>
          <p:cNvCxnSpPr>
            <a:cxnSpLocks/>
          </p:cNvCxnSpPr>
          <p:nvPr/>
        </p:nvCxnSpPr>
        <p:spPr>
          <a:xfrm rot="10800000">
            <a:off x="3612019" y="3568948"/>
            <a:ext cx="961075" cy="729803"/>
          </a:xfrm>
          <a:prstGeom prst="bentConnector3">
            <a:avLst>
              <a:gd name="adj1" fmla="val 3471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2D33C6A2-D24A-CEA0-19E8-08BCE01DF72B}"/>
              </a:ext>
            </a:extLst>
          </p:cNvPr>
          <p:cNvGrpSpPr/>
          <p:nvPr/>
        </p:nvGrpSpPr>
        <p:grpSpPr>
          <a:xfrm>
            <a:off x="4832995" y="4030487"/>
            <a:ext cx="533661" cy="879901"/>
            <a:chOff x="4823132" y="5285119"/>
            <a:chExt cx="985450" cy="974385"/>
          </a:xfrm>
        </p:grpSpPr>
        <p:sp>
          <p:nvSpPr>
            <p:cNvPr id="37" name="Дуга 36">
              <a:extLst>
                <a:ext uri="{FF2B5EF4-FFF2-40B4-BE49-F238E27FC236}">
                  <a16:creationId xmlns="" xmlns:a16="http://schemas.microsoft.com/office/drawing/2014/main" id="{8C5909D4-CE9C-72CA-E5F4-E6806C8DC810}"/>
                </a:ext>
              </a:extLst>
            </p:cNvPr>
            <p:cNvSpPr/>
            <p:nvPr/>
          </p:nvSpPr>
          <p:spPr>
            <a:xfrm>
              <a:off x="4823132" y="5387350"/>
              <a:ext cx="985450" cy="771252"/>
            </a:xfrm>
            <a:prstGeom prst="arc">
              <a:avLst>
                <a:gd name="adj1" fmla="val 16199996"/>
                <a:gd name="adj2" fmla="val 5270180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38" name="Рівнобедрений трикутник 37">
              <a:extLst>
                <a:ext uri="{FF2B5EF4-FFF2-40B4-BE49-F238E27FC236}">
                  <a16:creationId xmlns="" xmlns:a16="http://schemas.microsoft.com/office/drawing/2014/main" id="{6FDB670A-161A-1E60-8124-67CB4842A2BF}"/>
                </a:ext>
              </a:extLst>
            </p:cNvPr>
            <p:cNvSpPr/>
            <p:nvPr/>
          </p:nvSpPr>
          <p:spPr>
            <a:xfrm rot="16200000">
              <a:off x="5162644" y="5298179"/>
              <a:ext cx="189378" cy="16325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39" name="Рівнобедрений трикутник 38">
              <a:extLst>
                <a:ext uri="{FF2B5EF4-FFF2-40B4-BE49-F238E27FC236}">
                  <a16:creationId xmlns="" xmlns:a16="http://schemas.microsoft.com/office/drawing/2014/main" id="{ABEB6221-6645-021D-E55C-6189BD3B0762}"/>
                </a:ext>
              </a:extLst>
            </p:cNvPr>
            <p:cNvSpPr/>
            <p:nvPr/>
          </p:nvSpPr>
          <p:spPr>
            <a:xfrm rot="16200000">
              <a:off x="5162646" y="6083186"/>
              <a:ext cx="189378" cy="16325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5C7765D-B3AB-29BC-FA91-A1C02120D6CD}"/>
              </a:ext>
            </a:extLst>
          </p:cNvPr>
          <p:cNvSpPr txBox="1"/>
          <p:nvPr/>
        </p:nvSpPr>
        <p:spPr>
          <a:xfrm>
            <a:off x="5403170" y="4106317"/>
            <a:ext cx="127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 dirty="0" smtClean="0">
                <a:solidFill>
                  <a:schemeClr val="bg1"/>
                </a:solidFill>
              </a:rPr>
              <a:t>?р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Ст.65 №375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"/>
          <p:cNvSpPr/>
          <p:nvPr/>
        </p:nvSpPr>
        <p:spPr>
          <a:xfrm>
            <a:off x="784917" y="1199338"/>
            <a:ext cx="3362898" cy="206210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Розглянь </a:t>
            </a:r>
            <a:r>
              <a:rPr lang="ru-RU" sz="2400" b="1" dirty="0">
                <a:solidFill>
                  <a:srgbClr val="7030A0"/>
                </a:solidFill>
              </a:rPr>
              <a:t>блок-схему до </a:t>
            </a:r>
            <a:r>
              <a:rPr lang="ru-RU" sz="2400" b="1" dirty="0" err="1" smtClean="0">
                <a:solidFill>
                  <a:srgbClr val="7030A0"/>
                </a:solidFill>
              </a:rPr>
              <a:t>цієї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задачі</a:t>
            </a:r>
            <a:r>
              <a:rPr lang="ru-RU" sz="2400" b="1" dirty="0">
                <a:solidFill>
                  <a:srgbClr val="7030A0"/>
                </a:solidFill>
              </a:rPr>
              <a:t>. Що в задачі </a:t>
            </a:r>
            <a:r>
              <a:rPr lang="ru-RU" sz="2400" b="1" dirty="0" err="1">
                <a:solidFill>
                  <a:srgbClr val="7030A0"/>
                </a:solidFill>
              </a:rPr>
              <a:t>відомо</a:t>
            </a:r>
            <a:r>
              <a:rPr lang="ru-RU" sz="2400" b="1" dirty="0">
                <a:solidFill>
                  <a:srgbClr val="7030A0"/>
                </a:solidFill>
              </a:rPr>
              <a:t>, а що треба </a:t>
            </a:r>
            <a:r>
              <a:rPr lang="ru-RU" sz="2400" b="1" dirty="0" err="1">
                <a:solidFill>
                  <a:srgbClr val="7030A0"/>
                </a:solidFill>
              </a:rPr>
              <a:t>знайти</a:t>
            </a:r>
            <a:r>
              <a:rPr lang="ru-RU" sz="2400" b="1" dirty="0" smtClean="0">
                <a:solidFill>
                  <a:srgbClr val="7030A0"/>
                </a:solidFill>
              </a:rPr>
              <a:t>? Склади </a:t>
            </a:r>
            <a:r>
              <a:rPr lang="ru-RU" sz="2400" b="1" dirty="0" err="1" smtClean="0">
                <a:solidFill>
                  <a:srgbClr val="7030A0"/>
                </a:solidFill>
              </a:rPr>
              <a:t>вираз</a:t>
            </a:r>
            <a:r>
              <a:rPr lang="ru-RU" sz="2400" b="1" dirty="0" smtClean="0">
                <a:solidFill>
                  <a:srgbClr val="7030A0"/>
                </a:solidFill>
              </a:rPr>
              <a:t> і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розв’яжи</a:t>
            </a:r>
            <a:r>
              <a:rPr lang="ru-RU" sz="2400" b="1" dirty="0" smtClean="0">
                <a:solidFill>
                  <a:srgbClr val="7030A0"/>
                </a:solidFill>
              </a:rPr>
              <a:t> задачу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2217" y="4985463"/>
            <a:ext cx="25082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∙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9 ∙ 4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307" y="4984242"/>
            <a:ext cx="30750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(р) старший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30802" y="5570238"/>
            <a:ext cx="555152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на 27 років дідусь старший</a:t>
            </a:r>
            <a:r>
              <a:rPr lang="ru-RU" sz="3200" b="1" dirty="0">
                <a:solidFill>
                  <a:schemeClr val="bg1"/>
                </a:solidFill>
              </a:rPr>
              <a:t> за </a:t>
            </a:r>
            <a:r>
              <a:rPr lang="ru-RU" sz="3200" b="1" dirty="0" smtClean="0">
                <a:solidFill>
                  <a:schemeClr val="bg1"/>
                </a:solidFill>
              </a:rPr>
              <a:t>тата.</a:t>
            </a:r>
            <a:endParaRPr lang="uk-UA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73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5" grpId="0"/>
      <p:bldP spid="2" grpId="0" animBg="1"/>
      <p:bldP spid="16" grpId="0"/>
      <p:bldP spid="20" grpId="0"/>
      <p:bldP spid="22" grpId="0"/>
      <p:bldP spid="41" grpId="0"/>
      <p:bldP spid="31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641707" y="1226506"/>
            <a:ext cx="6691749" cy="10774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/>
              <a:t>За </a:t>
            </a:r>
            <a:r>
              <a:rPr lang="ru-RU" sz="3200" b="1" dirty="0" err="1"/>
              <a:t>дві</a:t>
            </a:r>
            <a:r>
              <a:rPr lang="ru-RU" sz="3200" b="1" dirty="0"/>
              <a:t> чашки чаю заплатили 14 грн. Яка </a:t>
            </a:r>
            <a:r>
              <a:rPr lang="ru-RU" sz="3200" b="1" dirty="0" err="1"/>
              <a:t>вартість</a:t>
            </a:r>
            <a:r>
              <a:rPr lang="ru-RU" sz="3200" b="1" dirty="0"/>
              <a:t> </a:t>
            </a:r>
            <a:r>
              <a:rPr lang="ru-RU" sz="3200" b="1" dirty="0" err="1"/>
              <a:t>п’яти</a:t>
            </a:r>
            <a:r>
              <a:rPr lang="ru-RU" sz="3200" b="1" dirty="0"/>
              <a:t> таких </a:t>
            </a:r>
            <a:r>
              <a:rPr lang="ru-RU" sz="3200" b="1" dirty="0" err="1"/>
              <a:t>чашок</a:t>
            </a:r>
            <a:r>
              <a:rPr lang="ru-RU" sz="3200" b="1" dirty="0"/>
              <a:t> чаю?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5543" b="2558"/>
          <a:stretch/>
        </p:blipFill>
        <p:spPr>
          <a:xfrm>
            <a:off x="3824199" y="2353620"/>
            <a:ext cx="3780000" cy="349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6"/>
          <a:stretch/>
        </p:blipFill>
        <p:spPr>
          <a:xfrm>
            <a:off x="7597457" y="2366547"/>
            <a:ext cx="3819378" cy="349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6298" y="254687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3032" y="25468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847" y="37626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6127" y="37503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7159" y="5033238"/>
            <a:ext cx="65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35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39" y="2537699"/>
            <a:ext cx="2154325" cy="242528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Ст.65 №376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783880" y="405459"/>
            <a:ext cx="10517661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925315" y="1195954"/>
            <a:ext cx="3142375" cy="12421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Розглянь блок-</a:t>
            </a:r>
            <a:r>
              <a:rPr lang="ru-RU" sz="2400" b="1" dirty="0" err="1" smtClean="0">
                <a:solidFill>
                  <a:srgbClr val="7030A0"/>
                </a:solidFill>
              </a:rPr>
              <a:t>схеми</a:t>
            </a:r>
            <a:r>
              <a:rPr lang="ru-RU" sz="2400" b="1" dirty="0" smtClean="0">
                <a:solidFill>
                  <a:srgbClr val="7030A0"/>
                </a:solidFill>
              </a:rPr>
              <a:t>. Яка з них відповідає </a:t>
            </a:r>
            <a:r>
              <a:rPr lang="ru-RU" sz="2400" b="1" dirty="0" err="1" smtClean="0">
                <a:solidFill>
                  <a:srgbClr val="7030A0"/>
                </a:solidFill>
              </a:rPr>
              <a:t>умові</a:t>
            </a:r>
            <a:r>
              <a:rPr lang="ru-RU" sz="2400" b="1" dirty="0" smtClean="0">
                <a:solidFill>
                  <a:srgbClr val="7030A0"/>
                </a:solidFill>
              </a:rPr>
              <a:t> задачі?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4072" y="5056361"/>
            <a:ext cx="240486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Склади </a:t>
            </a:r>
            <a:r>
              <a:rPr lang="ru-RU" sz="2400" b="1" dirty="0" err="1">
                <a:solidFill>
                  <a:srgbClr val="7030A0"/>
                </a:solidFill>
              </a:rPr>
              <a:t>вираз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розв’яжи</a:t>
            </a:r>
            <a:r>
              <a:rPr lang="ru-RU" sz="2400" b="1" dirty="0">
                <a:solidFill>
                  <a:srgbClr val="7030A0"/>
                </a:solidFill>
              </a:rPr>
              <a:t> задачу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199" y="5819601"/>
            <a:ext cx="20213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2 ∙ 5 =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45569" y="5808976"/>
            <a:ext cx="59350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(грн) вартість 5 чашок чаю.</a:t>
            </a:r>
          </a:p>
        </p:txBody>
      </p:sp>
    </p:spTree>
    <p:extLst>
      <p:ext uri="{BB962C8B-B14F-4D97-AF65-F5344CB8AC3E}">
        <p14:creationId xmlns:p14="http://schemas.microsoft.com/office/powerpoint/2010/main" val="9687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5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333450"/>
            <a:ext cx="10200123" cy="11521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дачі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зібрали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врожай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ягід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дані</a:t>
            </a:r>
            <a:r>
              <a:rPr lang="ru-RU" sz="3200" b="1" dirty="0">
                <a:solidFill>
                  <a:schemeClr val="bg1"/>
                </a:solidFill>
              </a:rPr>
              <a:t> записали в </a:t>
            </a:r>
            <a:r>
              <a:rPr lang="ru-RU" sz="3200" b="1" dirty="0" err="1">
                <a:solidFill>
                  <a:schemeClr val="bg1"/>
                </a:solidFill>
              </a:rPr>
              <a:t>таблицю</a:t>
            </a:r>
            <a:r>
              <a:rPr lang="ru-RU" sz="3200" b="1" dirty="0">
                <a:solidFill>
                  <a:schemeClr val="bg1"/>
                </a:solidFill>
              </a:rPr>
              <a:t>. Розглянь </a:t>
            </a:r>
            <a:r>
              <a:rPr lang="ru-RU" sz="3200" b="1" dirty="0" err="1">
                <a:solidFill>
                  <a:schemeClr val="bg1"/>
                </a:solidFill>
              </a:rPr>
              <a:t>таблицю</a:t>
            </a:r>
            <a:r>
              <a:rPr lang="ru-RU" sz="3200" b="1" dirty="0">
                <a:solidFill>
                  <a:schemeClr val="bg1"/>
                </a:solidFill>
              </a:rPr>
              <a:t> і дай </a:t>
            </a:r>
            <a:r>
              <a:rPr lang="ru-RU" sz="3200" b="1" dirty="0" err="1">
                <a:solidFill>
                  <a:schemeClr val="bg1"/>
                </a:solidFill>
              </a:rPr>
              <a:t>відповіді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запитання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1224765" y="4005858"/>
            <a:ext cx="10123850" cy="23862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>
              <a:buAutoNum type="arabicParenR"/>
            </a:pPr>
            <a:r>
              <a:rPr lang="ru-RU" sz="3200" b="1" dirty="0" err="1" smtClean="0">
                <a:solidFill>
                  <a:srgbClr val="7030A0"/>
                </a:solidFill>
              </a:rPr>
              <a:t>Скільки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7030A0"/>
                </a:solidFill>
              </a:rPr>
              <a:t>всього </a:t>
            </a:r>
            <a:r>
              <a:rPr lang="ru-RU" sz="3200" b="1" dirty="0" err="1">
                <a:solidFill>
                  <a:srgbClr val="7030A0"/>
                </a:solidFill>
              </a:rPr>
              <a:t>кілограмів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ягід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зібрали</a:t>
            </a:r>
            <a:r>
              <a:rPr lang="ru-RU" sz="3200" b="1" dirty="0">
                <a:solidFill>
                  <a:srgbClr val="7030A0"/>
                </a:solidFill>
              </a:rPr>
              <a:t> на </a:t>
            </a:r>
            <a:r>
              <a:rPr lang="ru-RU" sz="3200" b="1" dirty="0" err="1">
                <a:solidFill>
                  <a:srgbClr val="7030A0"/>
                </a:solidFill>
              </a:rPr>
              <a:t>дачі</a:t>
            </a:r>
            <a:r>
              <a:rPr lang="ru-RU" sz="3200" b="1" dirty="0" smtClean="0">
                <a:solidFill>
                  <a:srgbClr val="7030A0"/>
                </a:solidFill>
              </a:rPr>
              <a:t>?</a:t>
            </a:r>
          </a:p>
          <a:p>
            <a:pPr marL="361950" indent="-361950">
              <a:buAutoNum type="arabicParenR"/>
            </a:pPr>
            <a:r>
              <a:rPr lang="ru-RU" sz="3200" b="1" dirty="0" smtClean="0">
                <a:solidFill>
                  <a:srgbClr val="7030A0"/>
                </a:solidFill>
              </a:rPr>
              <a:t>На </a:t>
            </a:r>
            <a:r>
              <a:rPr lang="ru-RU" sz="3200" b="1" dirty="0" err="1">
                <a:solidFill>
                  <a:srgbClr val="7030A0"/>
                </a:solidFill>
              </a:rPr>
              <a:t>скільки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кілограмів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менше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зібрали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суниць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ніж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аґрусу</a:t>
            </a:r>
            <a:r>
              <a:rPr lang="ru-RU" sz="3200" b="1" dirty="0">
                <a:solidFill>
                  <a:srgbClr val="7030A0"/>
                </a:solidFill>
              </a:rPr>
              <a:t>?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marL="361950" indent="-361950">
              <a:buAutoNum type="arabicParenR"/>
            </a:pPr>
            <a:r>
              <a:rPr lang="ru-RU" sz="3200" b="1" dirty="0" smtClean="0">
                <a:solidFill>
                  <a:srgbClr val="7030A0"/>
                </a:solidFill>
              </a:rPr>
              <a:t>У </a:t>
            </a:r>
            <a:r>
              <a:rPr lang="ru-RU" sz="3200" b="1" dirty="0" err="1">
                <a:solidFill>
                  <a:srgbClr val="7030A0"/>
                </a:solidFill>
              </a:rPr>
              <a:t>скільки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разів</a:t>
            </a:r>
            <a:r>
              <a:rPr lang="ru-RU" sz="3200" b="1" dirty="0">
                <a:solidFill>
                  <a:srgbClr val="7030A0"/>
                </a:solidFill>
              </a:rPr>
              <a:t> більше </a:t>
            </a:r>
            <a:r>
              <a:rPr lang="ru-RU" sz="3200" b="1" dirty="0" err="1">
                <a:solidFill>
                  <a:srgbClr val="7030A0"/>
                </a:solidFill>
              </a:rPr>
              <a:t>зібрали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малини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>
                <a:solidFill>
                  <a:srgbClr val="7030A0"/>
                </a:solidFill>
              </a:rPr>
              <a:t>ніж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чорниць</a:t>
            </a:r>
            <a:r>
              <a:rPr lang="ru-RU" sz="3200" b="1" dirty="0">
                <a:solidFill>
                  <a:srgbClr val="7030A0"/>
                </a:solidFill>
              </a:rPr>
              <a:t>?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3 клас\03 МАТЕМ\1 Листопад\3 Табличне множення і ділення 7_9\№045 - Дії з імен числами. Таблиці з даними\2025-10-29_131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557586"/>
            <a:ext cx="101281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Ст.66 №379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52471" y="4005858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27кг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11711" y="5085978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на 5кг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52471" y="5179568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3р. </a:t>
            </a:r>
          </a:p>
        </p:txBody>
      </p:sp>
    </p:spTree>
    <p:extLst>
      <p:ext uri="{BB962C8B-B14F-4D97-AF65-F5344CB8AC3E}">
        <p14:creationId xmlns:p14="http://schemas.microsoft.com/office/powerpoint/2010/main" val="14948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333450"/>
            <a:ext cx="10200123" cy="11521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дачі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зібрали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врожай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ягід</a:t>
            </a:r>
            <a:r>
              <a:rPr lang="ru-RU" sz="3200" b="1" dirty="0">
                <a:solidFill>
                  <a:schemeClr val="bg1"/>
                </a:solidFill>
              </a:rPr>
              <a:t> і </a:t>
            </a:r>
            <a:r>
              <a:rPr lang="ru-RU" sz="3200" b="1" dirty="0" err="1">
                <a:solidFill>
                  <a:schemeClr val="bg1"/>
                </a:solidFill>
              </a:rPr>
              <a:t>дані</a:t>
            </a:r>
            <a:r>
              <a:rPr lang="ru-RU" sz="3200" b="1" dirty="0">
                <a:solidFill>
                  <a:schemeClr val="bg1"/>
                </a:solidFill>
              </a:rPr>
              <a:t> записали в </a:t>
            </a:r>
            <a:r>
              <a:rPr lang="ru-RU" sz="3200" b="1" dirty="0" err="1">
                <a:solidFill>
                  <a:schemeClr val="bg1"/>
                </a:solidFill>
              </a:rPr>
              <a:t>таблицю</a:t>
            </a:r>
            <a:r>
              <a:rPr lang="ru-RU" sz="3200" b="1" dirty="0">
                <a:solidFill>
                  <a:schemeClr val="bg1"/>
                </a:solidFill>
              </a:rPr>
              <a:t>. Розглянь </a:t>
            </a:r>
            <a:r>
              <a:rPr lang="ru-RU" sz="3200" b="1" dirty="0" err="1">
                <a:solidFill>
                  <a:schemeClr val="bg1"/>
                </a:solidFill>
              </a:rPr>
              <a:t>таблицю</a:t>
            </a:r>
            <a:r>
              <a:rPr lang="ru-RU" sz="3200" b="1" dirty="0">
                <a:solidFill>
                  <a:schemeClr val="bg1"/>
                </a:solidFill>
              </a:rPr>
              <a:t> і дай </a:t>
            </a:r>
            <a:r>
              <a:rPr lang="ru-RU" sz="3200" b="1" dirty="0" err="1">
                <a:solidFill>
                  <a:schemeClr val="bg1"/>
                </a:solidFill>
              </a:rPr>
              <a:t>відповіді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запитання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1254987" y="4005858"/>
            <a:ext cx="10237644" cy="2154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7030A0"/>
                </a:solidFill>
              </a:rPr>
              <a:t>4) Які з </a:t>
            </a:r>
            <a:r>
              <a:rPr lang="ru-RU" sz="2800" b="1" dirty="0" err="1">
                <a:solidFill>
                  <a:srgbClr val="7030A0"/>
                </a:solidFill>
              </a:rPr>
              <a:t>наведених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тверджень</a:t>
            </a:r>
            <a:r>
              <a:rPr lang="ru-RU" sz="2800" b="1" dirty="0">
                <a:solidFill>
                  <a:srgbClr val="7030A0"/>
                </a:solidFill>
              </a:rPr>
              <a:t> є правильними: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а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err="1">
                <a:solidFill>
                  <a:srgbClr val="7030A0"/>
                </a:solidFill>
              </a:rPr>
              <a:t>аґрусу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зібрали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менше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малини</a:t>
            </a:r>
            <a:r>
              <a:rPr lang="ru-RU" sz="2800" b="1" dirty="0">
                <a:solidFill>
                  <a:srgbClr val="7030A0"/>
                </a:solidFill>
              </a:rPr>
              <a:t>;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б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err="1">
                <a:solidFill>
                  <a:srgbClr val="7030A0"/>
                </a:solidFill>
              </a:rPr>
              <a:t>суниць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чорниць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зібрали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однакову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масу</a:t>
            </a:r>
            <a:r>
              <a:rPr lang="ru-RU" sz="2800" b="1" dirty="0">
                <a:solidFill>
                  <a:srgbClr val="7030A0"/>
                </a:solidFill>
              </a:rPr>
              <a:t>;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в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err="1">
                <a:solidFill>
                  <a:srgbClr val="7030A0"/>
                </a:solidFill>
              </a:rPr>
              <a:t>аґрусу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зібрали</a:t>
            </a:r>
            <a:r>
              <a:rPr lang="ru-RU" sz="2800" b="1" dirty="0">
                <a:solidFill>
                  <a:srgbClr val="7030A0"/>
                </a:solidFill>
              </a:rPr>
              <a:t> більше,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суниць</a:t>
            </a:r>
            <a:r>
              <a:rPr lang="ru-RU" sz="2800" b="1" dirty="0">
                <a:solidFill>
                  <a:srgbClr val="7030A0"/>
                </a:solidFill>
              </a:rPr>
              <a:t>, але </a:t>
            </a:r>
            <a:r>
              <a:rPr lang="ru-RU" sz="2800" b="1" dirty="0" err="1">
                <a:solidFill>
                  <a:srgbClr val="7030A0"/>
                </a:solidFill>
              </a:rPr>
              <a:t>менше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чорниць</a:t>
            </a:r>
            <a:r>
              <a:rPr lang="ru-RU" sz="2800" b="1" dirty="0">
                <a:solidFill>
                  <a:srgbClr val="7030A0"/>
                </a:solidFill>
              </a:rPr>
              <a:t>;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г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err="1">
                <a:solidFill>
                  <a:srgbClr val="7030A0"/>
                </a:solidFill>
              </a:rPr>
              <a:t>малини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зібрали</a:t>
            </a:r>
            <a:r>
              <a:rPr lang="ru-RU" sz="2800" b="1" dirty="0">
                <a:solidFill>
                  <a:srgbClr val="7030A0"/>
                </a:solidFill>
              </a:rPr>
              <a:t> більше,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чорниць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pic>
        <p:nvPicPr>
          <p:cNvPr id="3074" name="Picture 2" descr="D:\3 клас\03 МАТЕМ\1 Листопад\3 Табличне множення і ділення 7_9\№045 - Дії з імен числами. Таблиці з даними\2025-10-29_131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557586"/>
            <a:ext cx="101281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Ст.66 №379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16167" y="4248764"/>
            <a:ext cx="639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+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24279" y="4745475"/>
            <a:ext cx="639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04599" y="5170886"/>
            <a:ext cx="639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03327" y="5530220"/>
            <a:ext cx="639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+ </a:t>
            </a:r>
          </a:p>
        </p:txBody>
      </p:sp>
    </p:spTree>
    <p:extLst>
      <p:ext uri="{BB962C8B-B14F-4D97-AF65-F5344CB8AC3E}">
        <p14:creationId xmlns:p14="http://schemas.microsoft.com/office/powerpoint/2010/main" val="187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07454" y="405458"/>
            <a:ext cx="10297145" cy="122413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Обчисліть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значення </a:t>
            </a:r>
            <a:r>
              <a:rPr lang="ru-RU" sz="3600" b="1" dirty="0" err="1">
                <a:solidFill>
                  <a:schemeClr val="bg1"/>
                </a:solidFill>
              </a:rPr>
              <a:t>буквеного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виразу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скориставшись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даними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таблиці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4" y="1653662"/>
            <a:ext cx="10330537" cy="2993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3412" y="358720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4279" y="357998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146" y="357381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8553" y="358985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47096" y="358720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4214" y="358720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12300" y="357380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78771" y="35738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1555526" y="4667534"/>
            <a:ext cx="9682465" cy="10611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Досліди</a:t>
            </a:r>
            <a:r>
              <a:rPr lang="ru-RU" sz="2800" b="1" dirty="0">
                <a:solidFill>
                  <a:srgbClr val="7030A0"/>
                </a:solidFill>
              </a:rPr>
              <a:t>, чи можна </a:t>
            </a:r>
            <a:r>
              <a:rPr lang="ru-RU" sz="2800" b="1" dirty="0" err="1">
                <a:solidFill>
                  <a:srgbClr val="7030A0"/>
                </a:solidFill>
              </a:rPr>
              <a:t>використовувати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подані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 err="1">
                <a:solidFill>
                  <a:srgbClr val="7030A0"/>
                </a:solidFill>
              </a:rPr>
              <a:t>таблиці</a:t>
            </a:r>
            <a:r>
              <a:rPr lang="ru-RU" sz="2800" b="1" dirty="0">
                <a:solidFill>
                  <a:srgbClr val="7030A0"/>
                </a:solidFill>
              </a:rPr>
              <a:t> пари чисел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для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знаходження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значення </a:t>
            </a:r>
            <a:r>
              <a:rPr lang="ru-RU" sz="2800" b="1" dirty="0" err="1">
                <a:solidFill>
                  <a:srgbClr val="7030A0"/>
                </a:solidFill>
              </a:rPr>
              <a:t>виразу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(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–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</a:rPr>
              <a:t>) </a:t>
            </a:r>
            <a:r>
              <a:rPr lang="ru-RU" sz="2800" b="1" dirty="0">
                <a:solidFill>
                  <a:srgbClr val="7030A0"/>
                </a:solidFill>
              </a:rPr>
              <a:t>: 9.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Ст.65 №377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59783" y="1557586"/>
            <a:ext cx="712879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66 буквений вираз№ 380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та </a:t>
            </a:r>
            <a:r>
              <a:rPr lang="uk-UA" sz="3600" b="1" dirty="0">
                <a:solidFill>
                  <a:schemeClr val="bg1"/>
                </a:solidFill>
              </a:rPr>
              <a:t>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381</a:t>
            </a:r>
          </a:p>
        </p:txBody>
      </p:sp>
      <p:pic>
        <p:nvPicPr>
          <p:cNvPr id="1026" name="Picture 2" descr="D:\3 клас\03 МАТЕМ\1 Листопад\3 Табличне множення і ділення 7_9\№045 - Дії з імен числами. Таблиці з даними\2025-10-29_121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5" y="2925738"/>
            <a:ext cx="87021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484329"/>
            <a:ext cx="10261140" cy="121727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</a:t>
            </a:r>
            <a:r>
              <a:rPr lang="uk-UA" sz="3600" b="1" dirty="0" smtClean="0">
                <a:solidFill>
                  <a:schemeClr val="bg1"/>
                </a:solidFill>
              </a:rPr>
              <a:t>ля </a:t>
            </a:r>
            <a:r>
              <a:rPr lang="uk-UA" sz="36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600" b="1" dirty="0" smtClean="0">
                <a:solidFill>
                  <a:schemeClr val="bg1"/>
                </a:solidFill>
              </a:rPr>
              <a:t>прямокутник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015467" y="1629594"/>
            <a:ext cx="10261140" cy="4701076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8100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809640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ми називаємо змінною?</a:t>
            </a:r>
            <a:endParaRPr lang="ru-RU" sz="3200" b="1" dirty="0"/>
          </a:p>
          <a:p>
            <a:pPr lvl="0" algn="ctr"/>
            <a:r>
              <a:rPr lang="uk-UA" sz="3200" b="1" dirty="0"/>
              <a:t>Де зустрічаємо змінні?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79863" y="2864436"/>
            <a:ext cx="6120680" cy="1573469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Блок-схема допомагає скласти короткий запис до задачі чи розв</a:t>
            </a:r>
            <a:r>
              <a:rPr lang="ru-RU" sz="3200" b="1" dirty="0"/>
              <a:t>’язати її?</a:t>
            </a: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найважчим?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377" y="547179"/>
            <a:ext cx="9943067" cy="72024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540536" y="2047381"/>
            <a:ext cx="2291118" cy="242715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491185" y="2014255"/>
            <a:ext cx="2291118" cy="25830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79" y="2046233"/>
            <a:ext cx="2164570" cy="2519896"/>
          </a:xfrm>
          <a:prstGeom prst="round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13000" y="4711773"/>
            <a:ext cx="2675853" cy="15326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0336" y="4711773"/>
            <a:ext cx="291984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завдання були зрозумілі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09178" y="4566129"/>
            <a:ext cx="2834922" cy="153268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1472" y="1363091"/>
            <a:ext cx="10192628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Отже</a:t>
            </a:r>
            <a:r>
              <a:rPr lang="ru-RU" sz="2800" b="1" dirty="0" smtClean="0">
                <a:solidFill>
                  <a:srgbClr val="7030A0"/>
                </a:solidFill>
              </a:rPr>
              <a:t>, урок </a:t>
            </a:r>
            <a:r>
              <a:rPr lang="ru-RU" sz="2800" b="1" dirty="0" err="1" smtClean="0">
                <a:solidFill>
                  <a:srgbClr val="7030A0"/>
                </a:solidFill>
              </a:rPr>
              <a:t>закінчено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Оціни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свою роботу на </a:t>
            </a:r>
            <a:r>
              <a:rPr lang="ru-RU" sz="2800" b="1" dirty="0" smtClean="0">
                <a:solidFill>
                  <a:srgbClr val="7030A0"/>
                </a:solidFill>
              </a:rPr>
              <a:t>уроці ромашкою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731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D:\Картинки Мудрість дня\photo_2025-06-18_17-56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7" y="2414740"/>
            <a:ext cx="2672940" cy="309615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6-19_10-46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3330639"/>
            <a:ext cx="2592288" cy="310210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06-30_12-47-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2421682"/>
            <a:ext cx="2713958" cy="308921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2930809" y="1269554"/>
            <a:ext cx="6329574" cy="174022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Розглянь зображення. Що їх об’єднує? Яке почуття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передають</a:t>
            </a:r>
            <a:r>
              <a:rPr lang="ru-RU" sz="2800" b="1" dirty="0" smtClean="0">
                <a:solidFill>
                  <a:srgbClr val="7030A0"/>
                </a:solidFill>
              </a:rPr>
              <a:t> символом «</a:t>
            </a:r>
            <a:r>
              <a:rPr lang="ru-RU" sz="2800" b="1" dirty="0" err="1" smtClean="0">
                <a:solidFill>
                  <a:srgbClr val="7030A0"/>
                </a:solidFill>
              </a:rPr>
              <a:t>серце</a:t>
            </a:r>
            <a:r>
              <a:rPr lang="ru-RU" sz="2800" b="1" dirty="0" smtClean="0">
                <a:solidFill>
                  <a:srgbClr val="7030A0"/>
                </a:solidFill>
              </a:rPr>
              <a:t>»? Яка картинка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притягує</a:t>
            </a:r>
            <a:r>
              <a:rPr lang="ru-RU" sz="2800" b="1" dirty="0" smtClean="0">
                <a:solidFill>
                  <a:srgbClr val="7030A0"/>
                </a:solidFill>
              </a:rPr>
              <a:t> тебе зараз? Чому?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34" name="Picture 10" descr="D:\Картинки Мудрість дня\photo_2025-06-23_18-01-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7" y="3330639"/>
            <a:ext cx="2499859" cy="305816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8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64 </a:t>
            </a:r>
            <a:r>
              <a:rPr lang="uk-UA" sz="3600" b="1" dirty="0">
                <a:solidFill>
                  <a:schemeClr val="bg1"/>
                </a:solidFill>
              </a:rPr>
              <a:t>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370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вирази № 371</a:t>
            </a:r>
          </a:p>
        </p:txBody>
      </p:sp>
      <p:pic>
        <p:nvPicPr>
          <p:cNvPr id="12" name="Picture 2" descr="D:\3 клас\03 МАТЕМ\1 Листопад\3 Табличне множення і ділення 7_9\№044 - Таблиця множ і діл  9. Робота з даними\2025-10-28_183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2781722"/>
            <a:ext cx="8312500" cy="24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63872985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58088" y="3989591"/>
            <a:ext cx="352839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344" y="549474"/>
            <a:ext cx="10441160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вираз і поясни розв’язання кожної задачі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3719" y="1869425"/>
            <a:ext cx="276013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47273" y="2077673"/>
            <a:ext cx="720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 ?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539011" y="2027419"/>
            <a:ext cx="379409" cy="770335"/>
            <a:chOff x="6204741" y="3069117"/>
            <a:chExt cx="669139" cy="1047747"/>
          </a:xfrm>
        </p:grpSpPr>
        <p:sp>
          <p:nvSpPr>
            <p:cNvPr id="11" name="Полилиния 10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863594" y="1850352"/>
            <a:ext cx="311394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9276552" y="1982015"/>
            <a:ext cx="288032" cy="83764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22284" y="4182774"/>
            <a:ext cx="1134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на 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34427" y="2007647"/>
            <a:ext cx="777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?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813501" y="4141536"/>
            <a:ext cx="327987" cy="758779"/>
            <a:chOff x="6204741" y="3069117"/>
            <a:chExt cx="669139" cy="1047747"/>
          </a:xfrm>
        </p:grpSpPr>
        <p:sp>
          <p:nvSpPr>
            <p:cNvPr id="19" name="Полилиния 18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395653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–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50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+ 3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3888" y="5328728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: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2765" y="1315591"/>
            <a:ext cx="381642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Кратне порівняння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896" y="1299484"/>
            <a:ext cx="372160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Знаходження суми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7307" y="3434596"/>
            <a:ext cx="414813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Різницеве порівняння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1527E-7 -3.7037E-6 L -0.43929 -0.318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5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533E-6 1.48148E-6 L 0.25235 -0.303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1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07455" y="425253"/>
            <a:ext cx="10297144" cy="7297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4000" b="1" dirty="0" err="1">
                <a:solidFill>
                  <a:schemeClr val="bg1"/>
                </a:solidFill>
              </a:rPr>
              <a:t>таблицю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Піфагора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03" y="1154965"/>
            <a:ext cx="7679802" cy="5368581"/>
          </a:xfrm>
          <a:prstGeom prst="rect">
            <a:avLst/>
          </a:prstGeom>
        </p:spPr>
      </p:pic>
      <p:sp>
        <p:nvSpPr>
          <p:cNvPr id="9" name="Прямоугольник 17"/>
          <p:cNvSpPr/>
          <p:nvPr/>
        </p:nvSpPr>
        <p:spPr>
          <a:xfrm>
            <a:off x="522064" y="1766798"/>
            <a:ext cx="346694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таблиці</a:t>
            </a:r>
            <a:r>
              <a:rPr lang="ru-RU" sz="2800" b="1" dirty="0">
                <a:solidFill>
                  <a:schemeClr val="bg1"/>
                </a:solidFill>
              </a:rPr>
              <a:t> є </a:t>
            </a:r>
            <a:r>
              <a:rPr lang="ru-RU" sz="2800" b="1" dirty="0" err="1">
                <a:solidFill>
                  <a:schemeClr val="bg1"/>
                </a:solidFill>
              </a:rPr>
              <a:t>добутків</a:t>
            </a:r>
            <a:r>
              <a:rPr lang="ru-RU" sz="2800" b="1" dirty="0">
                <a:solidFill>
                  <a:schemeClr val="bg1"/>
                </a:solidFill>
              </a:rPr>
              <a:t>, значення </a:t>
            </a:r>
            <a:r>
              <a:rPr lang="ru-RU" sz="2800" b="1" dirty="0" smtClean="0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дорівнює</a:t>
            </a:r>
            <a:r>
              <a:rPr lang="ru-RU" sz="2800" b="1" dirty="0" smtClean="0">
                <a:solidFill>
                  <a:schemeClr val="bg1"/>
                </a:solidFill>
              </a:rPr>
              <a:t> 24?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7"/>
          <p:cNvSpPr/>
          <p:nvPr/>
        </p:nvSpPr>
        <p:spPr>
          <a:xfrm>
            <a:off x="522063" y="3285778"/>
            <a:ext cx="346694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таблиці</a:t>
            </a:r>
            <a:r>
              <a:rPr lang="ru-RU" sz="2800" b="1" dirty="0">
                <a:solidFill>
                  <a:schemeClr val="bg1"/>
                </a:solidFill>
              </a:rPr>
              <a:t> є </a:t>
            </a:r>
            <a:r>
              <a:rPr lang="ru-RU" sz="2800" b="1" dirty="0" err="1">
                <a:solidFill>
                  <a:schemeClr val="bg1"/>
                </a:solidFill>
              </a:rPr>
              <a:t>добутків</a:t>
            </a:r>
            <a:r>
              <a:rPr lang="ru-RU" sz="2800" b="1" dirty="0">
                <a:solidFill>
                  <a:schemeClr val="bg1"/>
                </a:solidFill>
              </a:rPr>
              <a:t>, значення </a:t>
            </a:r>
            <a:r>
              <a:rPr lang="ru-RU" sz="2800" b="1" dirty="0" smtClean="0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дорівнює</a:t>
            </a:r>
            <a:r>
              <a:rPr lang="ru-RU" sz="2800" b="1" dirty="0" smtClean="0">
                <a:solidFill>
                  <a:schemeClr val="bg1"/>
                </a:solidFill>
              </a:rPr>
              <a:t> 64?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Ст.62 №365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/>
          <p:cNvSpPr/>
          <p:nvPr/>
        </p:nvSpPr>
        <p:spPr>
          <a:xfrm>
            <a:off x="4003799" y="1197546"/>
            <a:ext cx="7628853" cy="54145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відповіді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запитання. </a:t>
            </a:r>
            <a:r>
              <a:rPr lang="ru-RU" sz="2800" b="1" dirty="0" err="1">
                <a:solidFill>
                  <a:srgbClr val="7030A0"/>
                </a:solidFill>
              </a:rPr>
              <a:t>Виконай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завдання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9332391" y="2834708"/>
            <a:ext cx="626780" cy="45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52603" y="3257846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19509" y="4166717"/>
            <a:ext cx="626780" cy="45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663665" y="4991144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32391" y="4991144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13503"/>
            <a:ext cx="1058517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Усне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обчислення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3473263" y="2571679"/>
            <a:ext cx="61998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7</a:t>
            </a:r>
            <a:endParaRPr lang="uk-UA" sz="36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Ст.64 №372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3473263" y="3553408"/>
            <a:ext cx="68407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</a:t>
            </a:r>
            <a:endParaRPr lang="uk-UA" sz="36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6858595" y="2571678"/>
            <a:ext cx="64807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</a:t>
            </a:r>
            <a:endParaRPr lang="uk-UA" sz="36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3473263" y="4493707"/>
            <a:ext cx="701853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</a:t>
            </a:r>
            <a:endParaRPr lang="uk-UA" sz="3600" b="1" dirty="0"/>
          </a:p>
        </p:txBody>
      </p:sp>
      <p:sp>
        <p:nvSpPr>
          <p:cNvPr id="25" name="Прямоугольник 4"/>
          <p:cNvSpPr/>
          <p:nvPr/>
        </p:nvSpPr>
        <p:spPr>
          <a:xfrm>
            <a:off x="835447" y="1238475"/>
            <a:ext cx="7323143" cy="97356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Знайди </a:t>
            </a:r>
            <a:r>
              <a:rPr lang="ru-RU" sz="3200" b="1" dirty="0" err="1" smtClean="0">
                <a:solidFill>
                  <a:srgbClr val="7030A0"/>
                </a:solidFill>
              </a:rPr>
              <a:t>дев’яту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частину</a:t>
            </a:r>
            <a:r>
              <a:rPr lang="ru-RU" sz="3200" b="1" dirty="0" smtClean="0">
                <a:solidFill>
                  <a:srgbClr val="7030A0"/>
                </a:solidFill>
              </a:rPr>
              <a:t> кожного числа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63</a:t>
            </a:r>
            <a:r>
              <a:rPr lang="ru-RU" sz="3600" b="1" dirty="0">
                <a:solidFill>
                  <a:srgbClr val="7030A0"/>
                </a:solidFill>
              </a:rPr>
              <a:t>, 27, 45, 18, 72, 9.</a:t>
            </a:r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1683657" y="2580910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63 : 9 =</a:t>
            </a:r>
            <a:endParaRPr lang="ru-RU" sz="36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34" y="2312013"/>
            <a:ext cx="3188189" cy="3241175"/>
          </a:xfrm>
          <a:prstGeom prst="rect">
            <a:avLst/>
          </a:prstGeom>
        </p:spPr>
      </p:pic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1710365" y="3547411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27 : 9 =</a:t>
            </a:r>
            <a:endParaRPr lang="ru-RU" sz="3600" b="1" dirty="0"/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1745071" y="4493708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45 : 9 =</a:t>
            </a:r>
            <a:endParaRPr lang="ru-RU" sz="36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5130403" y="2592789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18 : 9 =</a:t>
            </a:r>
            <a:endParaRPr lang="ru-RU" sz="3600" b="1" dirty="0"/>
          </a:p>
        </p:txBody>
      </p:sp>
      <p:sp>
        <p:nvSpPr>
          <p:cNvPr id="30" name="Прямокутник із двома округленими протилежними кутами 6"/>
          <p:cNvSpPr/>
          <p:nvPr/>
        </p:nvSpPr>
        <p:spPr>
          <a:xfrm>
            <a:off x="6822591" y="3578808"/>
            <a:ext cx="68407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</a:t>
            </a:r>
            <a:endParaRPr lang="uk-UA" sz="3600" b="1" dirty="0"/>
          </a:p>
        </p:txBody>
      </p:sp>
      <p:sp>
        <p:nvSpPr>
          <p:cNvPr id="39" name="Прямокутник із двома округленими протилежними кутами 6"/>
          <p:cNvSpPr/>
          <p:nvPr/>
        </p:nvSpPr>
        <p:spPr>
          <a:xfrm>
            <a:off x="6822591" y="4519107"/>
            <a:ext cx="701853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</a:t>
            </a:r>
            <a:endParaRPr lang="uk-UA" sz="3600" b="1" dirty="0"/>
          </a:p>
        </p:txBody>
      </p:sp>
      <p:sp>
        <p:nvSpPr>
          <p:cNvPr id="40" name="Прямокутник із двома округленими протилежними кутами 6"/>
          <p:cNvSpPr/>
          <p:nvPr/>
        </p:nvSpPr>
        <p:spPr>
          <a:xfrm>
            <a:off x="5059693" y="3572811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72 : 9 =</a:t>
            </a:r>
            <a:endParaRPr lang="ru-RU" sz="3600" b="1" dirty="0"/>
          </a:p>
        </p:txBody>
      </p:sp>
      <p:sp>
        <p:nvSpPr>
          <p:cNvPr id="41" name="Прямокутник із двома округленими протилежними кутами 6"/>
          <p:cNvSpPr/>
          <p:nvPr/>
        </p:nvSpPr>
        <p:spPr>
          <a:xfrm>
            <a:off x="5094399" y="4519108"/>
            <a:ext cx="172819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9 : 9 =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1698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9" grpId="0" animBg="1"/>
      <p:bldP spid="27" grpId="0" animBg="1"/>
      <p:bldP spid="20" grpId="0" animBg="1"/>
      <p:bldP spid="22" grpId="0" animBg="1"/>
      <p:bldP spid="23" grpId="0" animBg="1"/>
      <p:bldP spid="30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1750" y="-67692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026470" y="1269554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3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689845" y="1641154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83840" y="2650733"/>
            <a:ext cx="1187712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∙ с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2" y="-1000517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445564" y="1294585"/>
            <a:ext cx="2988000" cy="792000"/>
          </a:xfrm>
          <a:prstGeom prst="rect">
            <a:avLst/>
          </a:prstGeom>
        </p:spPr>
      </p:pic>
      <p:pic>
        <p:nvPicPr>
          <p:cNvPr id="2050" name="Picture 2" descr="D:\3 клас\03 МАТЕМ\1 Листопад\3 Табличне множення і ділення 7_9\№045 - Дії з імен числами. Таблиці з даними\2025-10-29_13102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7" y="3501802"/>
            <a:ext cx="8967594" cy="22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Ст.66 №378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3127059" y="2650733"/>
            <a:ext cx="2316900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+ а) ∙ 3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6874050" y="2650733"/>
            <a:ext cx="1954285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– 3 ∙ 5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195487" y="549474"/>
            <a:ext cx="9937104" cy="8161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Виконайте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дії з іменованими </a:t>
            </a:r>
            <a:r>
              <a:rPr lang="ru-RU" sz="4000" b="1" dirty="0" smtClean="0">
                <a:solidFill>
                  <a:schemeClr val="bg1"/>
                </a:solidFill>
              </a:rPr>
              <a:t>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82" y="1365663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14" y="2437482"/>
            <a:ext cx="450849" cy="5671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488129" y="3157361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561340" y="3878158"/>
            <a:ext cx="454720" cy="56779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308" y="3365562"/>
            <a:ext cx="328999" cy="21952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152" y="4052290"/>
            <a:ext cx="328999" cy="21952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261" y="3360511"/>
            <a:ext cx="328999" cy="21952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907" y="2648254"/>
            <a:ext cx="328999" cy="219526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7577" y="3145054"/>
            <a:ext cx="456942" cy="567108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405" y="3850543"/>
            <a:ext cx="456942" cy="56710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1906" y="4591026"/>
            <a:ext cx="456942" cy="567108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705" y="3887731"/>
            <a:ext cx="456942" cy="567108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7515" y="3894972"/>
            <a:ext cx="456942" cy="567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0011" y="3145054"/>
            <a:ext cx="456942" cy="5671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73017" y="3154203"/>
            <a:ext cx="456942" cy="56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3989" y="4611198"/>
            <a:ext cx="456942" cy="56710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32433" y="2482317"/>
            <a:ext cx="402109" cy="5122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3766" y="2440921"/>
            <a:ext cx="450849" cy="57320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020" y="2448239"/>
            <a:ext cx="456942" cy="56710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02894" y="4805588"/>
            <a:ext cx="328999" cy="21952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7916" y="2628668"/>
            <a:ext cx="328999" cy="2195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2768" y="3226130"/>
            <a:ext cx="402109" cy="512227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127" y="4574244"/>
            <a:ext cx="456942" cy="567108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68498" y="2464023"/>
            <a:ext cx="426479" cy="53052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25772" y="3132652"/>
            <a:ext cx="449782" cy="5595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93449" y="3127427"/>
            <a:ext cx="450849" cy="567108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329" y="2422321"/>
            <a:ext cx="456942" cy="56710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54127" y="2440922"/>
            <a:ext cx="454720" cy="567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7223" y="2397796"/>
            <a:ext cx="713192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31920" y="2334074"/>
            <a:ext cx="597071" cy="853712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4629454" y="2432307"/>
            <a:ext cx="713192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31073" y="3022851"/>
            <a:ext cx="1078384" cy="963474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24706" y="3070688"/>
            <a:ext cx="597071" cy="85371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34776" y="3043881"/>
            <a:ext cx="1078384" cy="9634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01411" y="3857026"/>
            <a:ext cx="823728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80301" y="3789022"/>
            <a:ext cx="597071" cy="853712"/>
          </a:xfrm>
          <a:prstGeom prst="rect">
            <a:avLst/>
          </a:prstGeom>
        </p:spPr>
      </p:pic>
      <p:sp>
        <p:nvSpPr>
          <p:cNvPr id="31" name="Прямокутник 30"/>
          <p:cNvSpPr/>
          <p:nvPr/>
        </p:nvSpPr>
        <p:spPr>
          <a:xfrm>
            <a:off x="4527825" y="3811604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32" name="Прямокутник 31"/>
          <p:cNvSpPr/>
          <p:nvPr/>
        </p:nvSpPr>
        <p:spPr>
          <a:xfrm>
            <a:off x="2429786" y="4560041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4818" y="4437898"/>
            <a:ext cx="597071" cy="853712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084" y="4602297"/>
            <a:ext cx="456942" cy="567108"/>
          </a:xfrm>
          <a:prstGeom prst="rect">
            <a:avLst/>
          </a:prstGeom>
        </p:spPr>
      </p:pic>
      <p:sp>
        <p:nvSpPr>
          <p:cNvPr id="36" name="Прямокутник 35"/>
          <p:cNvSpPr/>
          <p:nvPr/>
        </p:nvSpPr>
        <p:spPr>
          <a:xfrm>
            <a:off x="3868904" y="4574480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646" y="2445107"/>
            <a:ext cx="456942" cy="567108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60794" y="2367352"/>
            <a:ext cx="597071" cy="85371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370306" y="2405419"/>
            <a:ext cx="597852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9233287" y="2432306"/>
            <a:ext cx="58023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1835" y="3152048"/>
            <a:ext cx="456942" cy="567108"/>
          </a:xfrm>
          <a:prstGeom prst="rect">
            <a:avLst/>
          </a:prstGeom>
        </p:spPr>
      </p:pic>
      <p:sp>
        <p:nvSpPr>
          <p:cNvPr id="43" name="Прямокутник 42"/>
          <p:cNvSpPr/>
          <p:nvPr/>
        </p:nvSpPr>
        <p:spPr>
          <a:xfrm>
            <a:off x="7423683" y="3138019"/>
            <a:ext cx="58023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8162" y="3028810"/>
            <a:ext cx="597071" cy="853712"/>
          </a:xfrm>
          <a:prstGeom prst="rect">
            <a:avLst/>
          </a:prstGeom>
        </p:spPr>
      </p:pic>
      <p:sp>
        <p:nvSpPr>
          <p:cNvPr id="46" name="Прямокутник 45"/>
          <p:cNvSpPr/>
          <p:nvPr/>
        </p:nvSpPr>
        <p:spPr>
          <a:xfrm>
            <a:off x="8514145" y="3120342"/>
            <a:ext cx="58023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</a:p>
        </p:txBody>
      </p:sp>
      <p:sp>
        <p:nvSpPr>
          <p:cNvPr id="6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Ст.64 №373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66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3584</TotalTime>
  <Words>809</Words>
  <Application>Microsoft Office PowerPoint</Application>
  <PresentationFormat>Произвольный</PresentationFormat>
  <Paragraphs>177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304</cp:revision>
  <dcterms:created xsi:type="dcterms:W3CDTF">2025-08-27T14:01:18Z</dcterms:created>
  <dcterms:modified xsi:type="dcterms:W3CDTF">2025-11-07T12:20:39Z</dcterms:modified>
</cp:coreProperties>
</file>