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8"/>
  </p:notesMasterIdLst>
  <p:sldIdLst>
    <p:sldId id="282" r:id="rId2"/>
    <p:sldId id="493" r:id="rId3"/>
    <p:sldId id="478" r:id="rId4"/>
    <p:sldId id="286" r:id="rId5"/>
    <p:sldId id="495" r:id="rId6"/>
    <p:sldId id="496" r:id="rId7"/>
    <p:sldId id="497" r:id="rId8"/>
    <p:sldId id="391" r:id="rId9"/>
    <p:sldId id="456" r:id="rId10"/>
    <p:sldId id="498" r:id="rId11"/>
    <p:sldId id="499" r:id="rId12"/>
    <p:sldId id="500" r:id="rId13"/>
    <p:sldId id="504" r:id="rId14"/>
    <p:sldId id="412" r:id="rId15"/>
    <p:sldId id="313" r:id="rId16"/>
    <p:sldId id="505" r:id="rId17"/>
  </p:sldIdLst>
  <p:sldSz cx="12184063" cy="6859588"/>
  <p:notesSz cx="6858000" cy="9144000"/>
  <p:defaultTextStyle>
    <a:defPPr>
      <a:defRPr lang="ru-RU"/>
    </a:defPPr>
    <a:lvl1pPr marL="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66282" autoAdjust="0"/>
  </p:normalViewPr>
  <p:slideViewPr>
    <p:cSldViewPr>
      <p:cViewPr>
        <p:scale>
          <a:sx n="90" d="100"/>
          <a:sy n="90" d="100"/>
        </p:scale>
        <p:origin x="-462" y="-54"/>
      </p:cViewPr>
      <p:guideLst>
        <p:guide orient="horz" pos="2161"/>
        <p:guide pos="383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89AA968-9F58-4A6E-B11C-582CA574AD65}" type="doc">
      <dgm:prSet loTypeId="urn:microsoft.com/office/officeart/2005/8/layout/hList6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17FCBCD0-5166-44EF-A995-697AB50FC98B}">
      <dgm:prSet custT="1">
        <dgm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Задача з буквеними даними</a:t>
          </a:r>
          <a:endParaRPr lang="ru-RU" sz="3200" b="1" dirty="0">
            <a:solidFill>
              <a:schemeClr val="bg1"/>
            </a:solidFill>
          </a:endParaRPr>
        </a:p>
      </dgm:t>
    </dgm:pt>
    <dgm:pt modelId="{5DA8E561-7845-4F5E-8BAA-7476E17DE152}" type="parTrans" cxnId="{61173E0E-C7CE-4D50-8A41-FB11AB1EF1A9}">
      <dgm:prSet/>
      <dgm:spPr/>
      <dgm:t>
        <a:bodyPr/>
        <a:lstStyle/>
        <a:p>
          <a:endParaRPr lang="ru-RU"/>
        </a:p>
      </dgm:t>
    </dgm:pt>
    <dgm:pt modelId="{51DA5559-1D76-4E84-9E22-8C1484394DD0}" type="sibTrans" cxnId="{61173E0E-C7CE-4D50-8A41-FB11AB1EF1A9}">
      <dgm:prSet/>
      <dgm:spPr/>
      <dgm:t>
        <a:bodyPr/>
        <a:lstStyle/>
        <a:p>
          <a:endParaRPr lang="ru-RU"/>
        </a:p>
      </dgm:t>
    </dgm:pt>
    <dgm:pt modelId="{BC7931E8-86A7-44AD-A246-C659A84EF1D0}">
      <dgm:prSet custT="1">
        <dgm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>
              <a:solidFill>
                <a:schemeClr val="bg1"/>
              </a:solidFill>
            </a:rPr>
            <a:t>Розв’язування задачі на знаходження доданка</a:t>
          </a:r>
          <a:endParaRPr lang="uk-UA" sz="3200" b="1" dirty="0">
            <a:solidFill>
              <a:schemeClr val="bg1"/>
            </a:solidFill>
          </a:endParaRPr>
        </a:p>
      </dgm:t>
    </dgm:pt>
    <dgm:pt modelId="{F78F4AAA-2F15-475F-922E-F959D1C7547E}" type="parTrans" cxnId="{1256F933-2110-4277-86C1-A231C153A6C9}">
      <dgm:prSet/>
      <dgm:spPr/>
      <dgm:t>
        <a:bodyPr/>
        <a:lstStyle/>
        <a:p>
          <a:endParaRPr lang="ru-RU"/>
        </a:p>
      </dgm:t>
    </dgm:pt>
    <dgm:pt modelId="{46BA457C-7EE8-4DE0-8B1E-DA724D446462}" type="sibTrans" cxnId="{1256F933-2110-4277-86C1-A231C153A6C9}">
      <dgm:prSet/>
      <dgm:spPr/>
      <dgm:t>
        <a:bodyPr/>
        <a:lstStyle/>
        <a:p>
          <a:endParaRPr lang="ru-RU"/>
        </a:p>
      </dgm:t>
    </dgm:pt>
    <dgm:pt modelId="{6115EC9A-5D0A-49BC-89B0-C823DAA39B65}">
      <dgm:prSet custT="1">
        <dgm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smtClean="0"/>
            <a:t>Обчислення виразів на множення і ділення </a:t>
          </a:r>
          <a:endParaRPr lang="ru-RU" sz="3200" b="1" dirty="0">
            <a:solidFill>
              <a:schemeClr val="bg1"/>
            </a:solidFill>
          </a:endParaRPr>
        </a:p>
      </dgm:t>
    </dgm:pt>
    <dgm:pt modelId="{A4FE801B-8756-4E15-A4D7-1BF852671781}" type="parTrans" cxnId="{AE6A85AA-C1E7-4CC6-AD76-7491E08E3E96}">
      <dgm:prSet/>
      <dgm:spPr/>
      <dgm:t>
        <a:bodyPr/>
        <a:lstStyle/>
        <a:p>
          <a:endParaRPr lang="ru-RU"/>
        </a:p>
      </dgm:t>
    </dgm:pt>
    <dgm:pt modelId="{626858F5-C7D4-4A07-AB22-3CCF0B1FAB8F}" type="sibTrans" cxnId="{AE6A85AA-C1E7-4CC6-AD76-7491E08E3E96}">
      <dgm:prSet/>
      <dgm:spPr/>
      <dgm:t>
        <a:bodyPr/>
        <a:lstStyle/>
        <a:p>
          <a:endParaRPr lang="ru-RU"/>
        </a:p>
      </dgm:t>
    </dgm:pt>
    <dgm:pt modelId="{B8BDD424-9492-4512-80FF-938BF7CFE1AC}">
      <dgm:prSet custT="1">
        <dgm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dgm:style>
      </dgm:prSet>
      <dgm:spPr/>
      <dgm:t>
        <a:bodyPr/>
        <a:lstStyle/>
        <a:p>
          <a:r>
            <a:rPr lang="uk-UA" sz="3200" b="1" dirty="0" err="1" smtClean="0"/>
            <a:t>Розв’язу-вання</a:t>
          </a:r>
          <a:r>
            <a:rPr lang="uk-UA" sz="3200" b="1" dirty="0" smtClean="0"/>
            <a:t> рівнянь</a:t>
          </a:r>
          <a:endParaRPr lang="ru-RU" sz="3200" b="1" dirty="0"/>
        </a:p>
      </dgm:t>
    </dgm:pt>
    <dgm:pt modelId="{9C4AEB6D-170E-4FA1-996A-D5B2176042C0}" type="parTrans" cxnId="{23143B07-9FAC-47C8-A13D-B50BD72BCA06}">
      <dgm:prSet/>
      <dgm:spPr/>
      <dgm:t>
        <a:bodyPr/>
        <a:lstStyle/>
        <a:p>
          <a:endParaRPr lang="ru-RU"/>
        </a:p>
      </dgm:t>
    </dgm:pt>
    <dgm:pt modelId="{46CD9F72-CA7A-48F6-8E67-73B59B19B81F}" type="sibTrans" cxnId="{23143B07-9FAC-47C8-A13D-B50BD72BCA06}">
      <dgm:prSet/>
      <dgm:spPr/>
      <dgm:t>
        <a:bodyPr/>
        <a:lstStyle/>
        <a:p>
          <a:endParaRPr lang="ru-RU"/>
        </a:p>
      </dgm:t>
    </dgm:pt>
    <dgm:pt modelId="{6408D3F1-0C0E-4F5D-B5D5-053E6D4B4C50}" type="pres">
      <dgm:prSet presAssocID="{289AA968-9F58-4A6E-B11C-582CA574AD6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128CD1A-1E54-41AB-ABBF-267B83BF69D9}" type="pres">
      <dgm:prSet presAssocID="{B8BDD424-9492-4512-80FF-938BF7CFE1AC}" presName="node" presStyleLbl="node1" presStyleIdx="0" presStyleCnt="4" custScaleX="107146" custLinFactX="256997" custLinFactNeighborX="3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BD397D-046F-40AA-B079-23418C3C10A6}" type="pres">
      <dgm:prSet presAssocID="{46CD9F72-CA7A-48F6-8E67-73B59B19B81F}" presName="sibTrans" presStyleCnt="0"/>
      <dgm:spPr/>
    </dgm:pt>
    <dgm:pt modelId="{00E23834-4C97-4BAD-9028-AA93134EBB29}" type="pres">
      <dgm:prSet presAssocID="{6115EC9A-5D0A-49BC-89B0-C823DAA39B65}" presName="node" presStyleLbl="node1" presStyleIdx="1" presStyleCnt="4" custScaleX="125613" custLinFactX="-108867" custLinFactNeighborX="-200000" custLinFactNeighborY="-4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76FB75-3E41-41EA-914C-4542E25630F3}" type="pres">
      <dgm:prSet presAssocID="{626858F5-C7D4-4A07-AB22-3CCF0B1FAB8F}" presName="sibTrans" presStyleCnt="0"/>
      <dgm:spPr/>
    </dgm:pt>
    <dgm:pt modelId="{8C93B566-6306-40C5-A3D5-B84E788E517B}" type="pres">
      <dgm:prSet presAssocID="{17FCBCD0-5166-44EF-A995-697AB50FC98B}" presName="node" presStyleLbl="node1" presStyleIdx="2" presStyleCnt="4" custScaleX="125239" custLinFactX="125361" custLinFactNeighborX="2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E8D5E2-E5AE-41CC-80D3-5A0016AFADCC}" type="pres">
      <dgm:prSet presAssocID="{51DA5559-1D76-4E84-9E22-8C1484394DD0}" presName="sibTrans" presStyleCnt="0"/>
      <dgm:spPr/>
    </dgm:pt>
    <dgm:pt modelId="{D2B473EA-0294-46C9-BEB1-B63C89DB6F91}" type="pres">
      <dgm:prSet presAssocID="{BC7931E8-86A7-44AD-A246-C659A84EF1D0}" presName="node" presStyleLbl="node1" presStyleIdx="3" presStyleCnt="4" custScaleX="145261" custLinFactX="-227658" custLinFactNeighborX="-300000" custLinFactNeighborY="121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BA305DF-F2D1-469F-A188-E615459E2DD9}" type="presOf" srcId="{6115EC9A-5D0A-49BC-89B0-C823DAA39B65}" destId="{00E23834-4C97-4BAD-9028-AA93134EBB29}" srcOrd="0" destOrd="0" presId="urn:microsoft.com/office/officeart/2005/8/layout/hList6"/>
    <dgm:cxn modelId="{AE6A85AA-C1E7-4CC6-AD76-7491E08E3E96}" srcId="{289AA968-9F58-4A6E-B11C-582CA574AD65}" destId="{6115EC9A-5D0A-49BC-89B0-C823DAA39B65}" srcOrd="1" destOrd="0" parTransId="{A4FE801B-8756-4E15-A4D7-1BF852671781}" sibTransId="{626858F5-C7D4-4A07-AB22-3CCF0B1FAB8F}"/>
    <dgm:cxn modelId="{1256F933-2110-4277-86C1-A231C153A6C9}" srcId="{289AA968-9F58-4A6E-B11C-582CA574AD65}" destId="{BC7931E8-86A7-44AD-A246-C659A84EF1D0}" srcOrd="3" destOrd="0" parTransId="{F78F4AAA-2F15-475F-922E-F959D1C7547E}" sibTransId="{46BA457C-7EE8-4DE0-8B1E-DA724D446462}"/>
    <dgm:cxn modelId="{5D06D076-AA30-444E-81CD-7C3D8E16BEDD}" type="presOf" srcId="{B8BDD424-9492-4512-80FF-938BF7CFE1AC}" destId="{D128CD1A-1E54-41AB-ABBF-267B83BF69D9}" srcOrd="0" destOrd="0" presId="urn:microsoft.com/office/officeart/2005/8/layout/hList6"/>
    <dgm:cxn modelId="{5CDAA885-2502-456B-888F-86EAEC823115}" type="presOf" srcId="{17FCBCD0-5166-44EF-A995-697AB50FC98B}" destId="{8C93B566-6306-40C5-A3D5-B84E788E517B}" srcOrd="0" destOrd="0" presId="urn:microsoft.com/office/officeart/2005/8/layout/hList6"/>
    <dgm:cxn modelId="{A7E97C1C-AF6F-4389-8A70-9488635D44AA}" type="presOf" srcId="{BC7931E8-86A7-44AD-A246-C659A84EF1D0}" destId="{D2B473EA-0294-46C9-BEB1-B63C89DB6F91}" srcOrd="0" destOrd="0" presId="urn:microsoft.com/office/officeart/2005/8/layout/hList6"/>
    <dgm:cxn modelId="{2BB2753D-7677-45FC-BD9A-A055991F4404}" type="presOf" srcId="{289AA968-9F58-4A6E-B11C-582CA574AD65}" destId="{6408D3F1-0C0E-4F5D-B5D5-053E6D4B4C50}" srcOrd="0" destOrd="0" presId="urn:microsoft.com/office/officeart/2005/8/layout/hList6"/>
    <dgm:cxn modelId="{61173E0E-C7CE-4D50-8A41-FB11AB1EF1A9}" srcId="{289AA968-9F58-4A6E-B11C-582CA574AD65}" destId="{17FCBCD0-5166-44EF-A995-697AB50FC98B}" srcOrd="2" destOrd="0" parTransId="{5DA8E561-7845-4F5E-8BAA-7476E17DE152}" sibTransId="{51DA5559-1D76-4E84-9E22-8C1484394DD0}"/>
    <dgm:cxn modelId="{23143B07-9FAC-47C8-A13D-B50BD72BCA06}" srcId="{289AA968-9F58-4A6E-B11C-582CA574AD65}" destId="{B8BDD424-9492-4512-80FF-938BF7CFE1AC}" srcOrd="0" destOrd="0" parTransId="{9C4AEB6D-170E-4FA1-996A-D5B2176042C0}" sibTransId="{46CD9F72-CA7A-48F6-8E67-73B59B19B81F}"/>
    <dgm:cxn modelId="{69E273D6-FC6E-4B04-9AC8-FC3832C4333D}" type="presParOf" srcId="{6408D3F1-0C0E-4F5D-B5D5-053E6D4B4C50}" destId="{D128CD1A-1E54-41AB-ABBF-267B83BF69D9}" srcOrd="0" destOrd="0" presId="urn:microsoft.com/office/officeart/2005/8/layout/hList6"/>
    <dgm:cxn modelId="{D9600C9C-0EAD-4D15-87C3-EDFDF1A5DD80}" type="presParOf" srcId="{6408D3F1-0C0E-4F5D-B5D5-053E6D4B4C50}" destId="{ECBD397D-046F-40AA-B079-23418C3C10A6}" srcOrd="1" destOrd="0" presId="urn:microsoft.com/office/officeart/2005/8/layout/hList6"/>
    <dgm:cxn modelId="{B70D6CEE-6637-41E6-9B3A-0FAF7F3A3717}" type="presParOf" srcId="{6408D3F1-0C0E-4F5D-B5D5-053E6D4B4C50}" destId="{00E23834-4C97-4BAD-9028-AA93134EBB29}" srcOrd="2" destOrd="0" presId="urn:microsoft.com/office/officeart/2005/8/layout/hList6"/>
    <dgm:cxn modelId="{7BE1A9B5-A942-4785-AE3E-68E88B006EC8}" type="presParOf" srcId="{6408D3F1-0C0E-4F5D-B5D5-053E6D4B4C50}" destId="{8876FB75-3E41-41EA-914C-4542E25630F3}" srcOrd="3" destOrd="0" presId="urn:microsoft.com/office/officeart/2005/8/layout/hList6"/>
    <dgm:cxn modelId="{1FBC6E4A-21F2-4BF4-8D83-73FDFAD90F18}" type="presParOf" srcId="{6408D3F1-0C0E-4F5D-B5D5-053E6D4B4C50}" destId="{8C93B566-6306-40C5-A3D5-B84E788E517B}" srcOrd="4" destOrd="0" presId="urn:microsoft.com/office/officeart/2005/8/layout/hList6"/>
    <dgm:cxn modelId="{8992CE1B-F086-41BA-9C4C-39D9D6391CE1}" type="presParOf" srcId="{6408D3F1-0C0E-4F5D-B5D5-053E6D4B4C50}" destId="{B4E8D5E2-E5AE-41CC-80D3-5A0016AFADCC}" srcOrd="5" destOrd="0" presId="urn:microsoft.com/office/officeart/2005/8/layout/hList6"/>
    <dgm:cxn modelId="{39A03257-633E-4574-8F06-9149194EABE1}" type="presParOf" srcId="{6408D3F1-0C0E-4F5D-B5D5-053E6D4B4C50}" destId="{D2B473EA-0294-46C9-BEB1-B63C89DB6F91}" srcOrd="6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128CD1A-1E54-41AB-ABBF-267B83BF69D9}">
      <dsp:nvSpPr>
        <dsp:cNvPr id="0" name=""/>
        <dsp:cNvSpPr/>
      </dsp:nvSpPr>
      <dsp:spPr>
        <a:xfrm rot="16200000">
          <a:off x="4777867" y="1024627"/>
          <a:ext cx="4273486" cy="2224231"/>
        </a:xfrm>
        <a:prstGeom prst="flowChartManualOperation">
          <a:avLst/>
        </a:prstGeom>
        <a:solidFill>
          <a:schemeClr val="accent6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6"/>
        </a:fillRef>
        <a:effectRef idx="1">
          <a:schemeClr val="accent6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err="1" smtClean="0"/>
            <a:t>Розв’язу-вання</a:t>
          </a:r>
          <a:r>
            <a:rPr lang="uk-UA" sz="3200" b="1" kern="1200" dirty="0" smtClean="0"/>
            <a:t> рівнянь</a:t>
          </a:r>
          <a:endParaRPr lang="ru-RU" sz="3200" b="1" kern="1200" dirty="0"/>
        </a:p>
      </dsp:txBody>
      <dsp:txXfrm rot="5400000">
        <a:off x="5802494" y="854697"/>
        <a:ext cx="2224231" cy="2564092"/>
      </dsp:txXfrm>
    </dsp:sp>
    <dsp:sp modelId="{00E23834-4C97-4BAD-9028-AA93134EBB29}">
      <dsp:nvSpPr>
        <dsp:cNvPr id="0" name=""/>
        <dsp:cNvSpPr/>
      </dsp:nvSpPr>
      <dsp:spPr>
        <a:xfrm rot="16200000">
          <a:off x="-832950" y="832950"/>
          <a:ext cx="4273486" cy="2607585"/>
        </a:xfrm>
        <a:prstGeom prst="flowChartManualOperation">
          <a:avLst/>
        </a:prstGeom>
        <a:solidFill>
          <a:schemeClr val="accent2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/>
            <a:t>Обчислення виразів на множення і ділення 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1" y="854696"/>
        <a:ext cx="2607585" cy="2564092"/>
      </dsp:txXfrm>
    </dsp:sp>
    <dsp:sp modelId="{8C93B566-6306-40C5-A3D5-B84E788E517B}">
      <dsp:nvSpPr>
        <dsp:cNvPr id="0" name=""/>
        <dsp:cNvSpPr/>
      </dsp:nvSpPr>
      <dsp:spPr>
        <a:xfrm rot="16200000">
          <a:off x="7220554" y="836832"/>
          <a:ext cx="4273486" cy="2599821"/>
        </a:xfrm>
        <a:prstGeom prst="flowChartManualOperation">
          <a:avLst/>
        </a:prstGeom>
        <a:solidFill>
          <a:schemeClr val="accent3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3"/>
        </a:fillRef>
        <a:effectRef idx="1">
          <a:schemeClr val="accent3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Задача з буквеними даними</a:t>
          </a:r>
          <a:endParaRPr lang="ru-RU" sz="3200" b="1" kern="1200" dirty="0">
            <a:solidFill>
              <a:schemeClr val="bg1"/>
            </a:solidFill>
          </a:endParaRPr>
        </a:p>
      </dsp:txBody>
      <dsp:txXfrm rot="5400000">
        <a:off x="8057387" y="854696"/>
        <a:ext cx="2599821" cy="2564092"/>
      </dsp:txXfrm>
    </dsp:sp>
    <dsp:sp modelId="{D2B473EA-0294-46C9-BEB1-B63C89DB6F91}">
      <dsp:nvSpPr>
        <dsp:cNvPr id="0" name=""/>
        <dsp:cNvSpPr/>
      </dsp:nvSpPr>
      <dsp:spPr>
        <a:xfrm rot="16200000">
          <a:off x="2077147" y="629015"/>
          <a:ext cx="4273486" cy="3015455"/>
        </a:xfrm>
        <a:prstGeom prst="flowChartManualOperation">
          <a:avLst/>
        </a:prstGeom>
        <a:solidFill>
          <a:schemeClr val="accent1"/>
        </a:solidFill>
        <a:ln w="38100" cap="flat" cmpd="sng" algn="ctr">
          <a:solidFill>
            <a:schemeClr val="lt1"/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dsp:style>
      <dsp:txBody>
        <a:bodyPr spcFirstLastPara="0" vert="horz" wrap="square" lIns="203200" tIns="0" rIns="203200" bIns="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3200" b="1" kern="1200" dirty="0" smtClean="0">
              <a:solidFill>
                <a:schemeClr val="bg1"/>
              </a:solidFill>
            </a:rPr>
            <a:t>Розв’язування задачі на знаходження доданка</a:t>
          </a:r>
          <a:endParaRPr lang="uk-UA" sz="3200" b="1" kern="1200" dirty="0">
            <a:solidFill>
              <a:schemeClr val="bg1"/>
            </a:solidFill>
          </a:endParaRPr>
        </a:p>
      </dsp:txBody>
      <dsp:txXfrm rot="5400000">
        <a:off x="2706163" y="854696"/>
        <a:ext cx="3015455" cy="256409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EA83D0F-16AD-4207-BA1B-9AA45B8CA75D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4175" y="685800"/>
            <a:ext cx="60896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5F4673B-B7F4-4A21-9006-118821B4FAE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49487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1pPr>
    <a:lvl2pPr marL="521437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2pPr>
    <a:lvl3pPr marL="104287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3pPr>
    <a:lvl4pPr marL="156431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4pPr>
    <a:lvl5pPr marL="208574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5pPr>
    <a:lvl6pPr marL="260718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28620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50056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71493" algn="l" defTabSz="104287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594527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C08AAFC-F45B-4763-9C1F-8029DFCE03FE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96941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3805" y="2130920"/>
            <a:ext cx="10356454" cy="147036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7610" y="3887100"/>
            <a:ext cx="8528844" cy="1753006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439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87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631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1759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719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2638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80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35183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8113260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1554760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1771583" y="274703"/>
            <a:ext cx="3650988" cy="585446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12271" y="274703"/>
            <a:ext cx="10756244" cy="58544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2293725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9683854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2457" y="4407921"/>
            <a:ext cx="10356454" cy="1362390"/>
          </a:xfrm>
        </p:spPr>
        <p:txBody>
          <a:bodyPr anchor="t"/>
          <a:lstStyle>
            <a:lvl1pPr algn="l">
              <a:defRPr sz="48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2457" y="2907388"/>
            <a:ext cx="10356454" cy="1500534"/>
          </a:xfrm>
        </p:spPr>
        <p:txBody>
          <a:bodyPr anchor="b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54398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87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63194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4pPr>
            <a:lvl5pPr marL="217592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5pPr>
            <a:lvl6pPr marL="271990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6pPr>
            <a:lvl7pPr marL="326388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7pPr>
            <a:lvl8pPr marL="3807860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8pPr>
            <a:lvl9pPr marL="4351838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62970481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12272" y="1600571"/>
            <a:ext cx="7202559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217900" y="1600571"/>
            <a:ext cx="7204673" cy="4528598"/>
          </a:xfrm>
        </p:spPr>
        <p:txBody>
          <a:bodyPr/>
          <a:lstStyle>
            <a:lvl1pPr>
              <a:defRPr sz="3300"/>
            </a:lvl1pPr>
            <a:lvl2pPr>
              <a:defRPr sz="29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516489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535469"/>
            <a:ext cx="5383410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09203" y="2175380"/>
            <a:ext cx="5383410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89337" y="1535469"/>
            <a:ext cx="5385525" cy="639910"/>
          </a:xfrm>
        </p:spPr>
        <p:txBody>
          <a:bodyPr anchor="b"/>
          <a:lstStyle>
            <a:lvl1pPr marL="0" indent="0">
              <a:buNone/>
              <a:defRPr sz="2900" b="1"/>
            </a:lvl1pPr>
            <a:lvl2pPr marL="543980" indent="0">
              <a:buNone/>
              <a:defRPr sz="2400" b="1"/>
            </a:lvl2pPr>
            <a:lvl3pPr marL="1087960" indent="0">
              <a:buNone/>
              <a:defRPr sz="2100" b="1"/>
            </a:lvl3pPr>
            <a:lvl4pPr marL="1631940" indent="0">
              <a:buNone/>
              <a:defRPr sz="1900" b="1"/>
            </a:lvl4pPr>
            <a:lvl5pPr marL="2175920" indent="0">
              <a:buNone/>
              <a:defRPr sz="1900" b="1"/>
            </a:lvl5pPr>
            <a:lvl6pPr marL="2719900" indent="0">
              <a:buNone/>
              <a:defRPr sz="1900" b="1"/>
            </a:lvl6pPr>
            <a:lvl7pPr marL="3263880" indent="0">
              <a:buNone/>
              <a:defRPr sz="1900" b="1"/>
            </a:lvl7pPr>
            <a:lvl8pPr marL="3807860" indent="0">
              <a:buNone/>
              <a:defRPr sz="1900" b="1"/>
            </a:lvl8pPr>
            <a:lvl9pPr marL="4351838" indent="0">
              <a:buNone/>
              <a:defRPr sz="19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89337" y="2175380"/>
            <a:ext cx="5385525" cy="3952203"/>
          </a:xfrm>
        </p:spPr>
        <p:txBody>
          <a:bodyPr/>
          <a:lstStyle>
            <a:lvl1pPr>
              <a:defRPr sz="2900"/>
            </a:lvl1pPr>
            <a:lvl2pPr>
              <a:defRPr sz="2400"/>
            </a:lvl2pPr>
            <a:lvl3pPr>
              <a:defRPr sz="2100"/>
            </a:lvl3pPr>
            <a:lvl4pPr>
              <a:defRPr sz="1900"/>
            </a:lvl4pPr>
            <a:lvl5pPr>
              <a:defRPr sz="1900"/>
            </a:lvl5pPr>
            <a:lvl6pPr>
              <a:defRPr sz="1900"/>
            </a:lvl6pPr>
            <a:lvl7pPr>
              <a:defRPr sz="1900"/>
            </a:lvl7pPr>
            <a:lvl8pPr>
              <a:defRPr sz="1900"/>
            </a:lvl8pPr>
            <a:lvl9pPr>
              <a:defRPr sz="19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2979308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9945523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7558309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5" y="273113"/>
            <a:ext cx="4008473" cy="116231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763630" y="273115"/>
            <a:ext cx="6811230" cy="5854468"/>
          </a:xfrm>
        </p:spPr>
        <p:txBody>
          <a:bodyPr/>
          <a:lstStyle>
            <a:lvl1pPr>
              <a:defRPr sz="3800"/>
            </a:lvl1pPr>
            <a:lvl2pPr>
              <a:defRPr sz="3300"/>
            </a:lvl2pPr>
            <a:lvl3pPr>
              <a:defRPr sz="29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205" y="1435434"/>
            <a:ext cx="4008473" cy="4692149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9642847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8162" y="4801713"/>
            <a:ext cx="7310438" cy="566869"/>
          </a:xfrm>
        </p:spPr>
        <p:txBody>
          <a:bodyPr anchor="b"/>
          <a:lstStyle>
            <a:lvl1pPr algn="l">
              <a:defRPr sz="24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8162" y="612918"/>
            <a:ext cx="7310438" cy="4115753"/>
          </a:xfrm>
        </p:spPr>
        <p:txBody>
          <a:bodyPr/>
          <a:lstStyle>
            <a:lvl1pPr marL="0" indent="0">
              <a:buNone/>
              <a:defRPr sz="3800"/>
            </a:lvl1pPr>
            <a:lvl2pPr marL="543980" indent="0">
              <a:buNone/>
              <a:defRPr sz="3300"/>
            </a:lvl2pPr>
            <a:lvl3pPr marL="1087960" indent="0">
              <a:buNone/>
              <a:defRPr sz="2900"/>
            </a:lvl3pPr>
            <a:lvl4pPr marL="1631940" indent="0">
              <a:buNone/>
              <a:defRPr sz="2400"/>
            </a:lvl4pPr>
            <a:lvl5pPr marL="2175920" indent="0">
              <a:buNone/>
              <a:defRPr sz="2400"/>
            </a:lvl5pPr>
            <a:lvl6pPr marL="2719900" indent="0">
              <a:buNone/>
              <a:defRPr sz="2400"/>
            </a:lvl6pPr>
            <a:lvl7pPr marL="3263880" indent="0">
              <a:buNone/>
              <a:defRPr sz="2400"/>
            </a:lvl7pPr>
            <a:lvl8pPr marL="3807860" indent="0">
              <a:buNone/>
              <a:defRPr sz="2400"/>
            </a:lvl8pPr>
            <a:lvl9pPr marL="4351838" indent="0">
              <a:buNone/>
              <a:defRPr sz="24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8162" y="5368581"/>
            <a:ext cx="7310438" cy="805048"/>
          </a:xfrm>
        </p:spPr>
        <p:txBody>
          <a:bodyPr/>
          <a:lstStyle>
            <a:lvl1pPr marL="0" indent="0">
              <a:buNone/>
              <a:defRPr sz="1700"/>
            </a:lvl1pPr>
            <a:lvl2pPr marL="543980" indent="0">
              <a:buNone/>
              <a:defRPr sz="1400"/>
            </a:lvl2pPr>
            <a:lvl3pPr marL="1087960" indent="0">
              <a:buNone/>
              <a:defRPr sz="1200"/>
            </a:lvl3pPr>
            <a:lvl4pPr marL="1631940" indent="0">
              <a:buNone/>
              <a:defRPr sz="1100"/>
            </a:lvl4pPr>
            <a:lvl5pPr marL="2175920" indent="0">
              <a:buNone/>
              <a:defRPr sz="1100"/>
            </a:lvl5pPr>
            <a:lvl6pPr marL="2719900" indent="0">
              <a:buNone/>
              <a:defRPr sz="1100"/>
            </a:lvl6pPr>
            <a:lvl7pPr marL="3263880" indent="0">
              <a:buNone/>
              <a:defRPr sz="1100"/>
            </a:lvl7pPr>
            <a:lvl8pPr marL="3807860" indent="0">
              <a:buNone/>
              <a:defRPr sz="1100"/>
            </a:lvl8pPr>
            <a:lvl9pPr marL="4351838" indent="0">
              <a:buNone/>
              <a:defRPr sz="11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5018517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203" y="274701"/>
            <a:ext cx="10965657" cy="1143265"/>
          </a:xfrm>
          <a:prstGeom prst="rect">
            <a:avLst/>
          </a:prstGeom>
        </p:spPr>
        <p:txBody>
          <a:bodyPr vert="horz" lIns="108797" tIns="54398" rIns="108797" bIns="54398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203" y="1600572"/>
            <a:ext cx="10965657" cy="4527011"/>
          </a:xfrm>
          <a:prstGeom prst="rect">
            <a:avLst/>
          </a:prstGeom>
        </p:spPr>
        <p:txBody>
          <a:bodyPr vert="horz" lIns="108797" tIns="54398" rIns="108797" bIns="54398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203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6B65A-C128-4DF6-9DC2-5A7C37140CA0}" type="datetimeFigureOut">
              <a:rPr lang="ru-RU" smtClean="0"/>
              <a:t>10.11.2025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2888" y="6357822"/>
            <a:ext cx="3858287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1912" y="6357822"/>
            <a:ext cx="2842948" cy="365210"/>
          </a:xfrm>
          <a:prstGeom prst="rect">
            <a:avLst/>
          </a:prstGeom>
        </p:spPr>
        <p:txBody>
          <a:bodyPr vert="horz" lIns="108797" tIns="54398" rIns="108797" bIns="54398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6EE957-90D1-4583-BA41-4D81D7DCA1C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494247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ransition spd="slow">
    <p:push dir="u"/>
  </p:transition>
  <p:txStyles>
    <p:titleStyle>
      <a:lvl1pPr algn="ctr" defTabSz="1087960" rtl="0" eaLnBrk="1" latinLnBrk="0" hangingPunct="1">
        <a:spcBef>
          <a:spcPct val="0"/>
        </a:spcBef>
        <a:buNone/>
        <a:defRPr sz="5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07984" indent="-407984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1pPr>
      <a:lvl2pPr marL="883968" indent="-339988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3300" kern="1200">
          <a:solidFill>
            <a:schemeClr val="tx1"/>
          </a:solidFill>
          <a:latin typeface="+mn-lt"/>
          <a:ea typeface="+mn-ea"/>
          <a:cs typeface="+mn-cs"/>
        </a:defRPr>
      </a:lvl2pPr>
      <a:lvl3pPr marL="13599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190393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4791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»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99189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53587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079850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623828" indent="-271990" algn="l" defTabSz="108796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439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879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63194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7592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71990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26388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807860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351838" algn="l" defTabSz="1087960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16.png"/><Relationship Id="rId7" Type="http://schemas.openxmlformats.org/officeDocument/2006/relationships/image" Target="../media/image37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Relationship Id="rId9" Type="http://schemas.openxmlformats.org/officeDocument/2006/relationships/image" Target="../media/image3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4.wdp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6.png"/><Relationship Id="rId5" Type="http://schemas.microsoft.com/office/2007/relationships/hdphoto" Target="../media/hdphoto3.wdp"/><Relationship Id="rId4" Type="http://schemas.openxmlformats.org/officeDocument/2006/relationships/image" Target="../media/image4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12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11" Type="http://schemas.openxmlformats.org/officeDocument/2006/relationships/image" Target="../media/image22.png"/><Relationship Id="rId5" Type="http://schemas.openxmlformats.org/officeDocument/2006/relationships/image" Target="../media/image16.png"/><Relationship Id="rId10" Type="http://schemas.openxmlformats.org/officeDocument/2006/relationships/image" Target="../media/image21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13" Type="http://schemas.openxmlformats.org/officeDocument/2006/relationships/image" Target="../media/image18.png"/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14.png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png"/><Relationship Id="rId11" Type="http://schemas.openxmlformats.org/officeDocument/2006/relationships/image" Target="../media/image15.png"/><Relationship Id="rId5" Type="http://schemas.openxmlformats.org/officeDocument/2006/relationships/image" Target="../media/image26.png"/><Relationship Id="rId15" Type="http://schemas.openxmlformats.org/officeDocument/2006/relationships/image" Target="../media/image34.png"/><Relationship Id="rId10" Type="http://schemas.openxmlformats.org/officeDocument/2006/relationships/image" Target="../media/image31.png"/><Relationship Id="rId4" Type="http://schemas.openxmlformats.org/officeDocument/2006/relationships/image" Target="../media/image25.png"/><Relationship Id="rId9" Type="http://schemas.openxmlformats.org/officeDocument/2006/relationships/image" Target="../media/image30.png"/><Relationship Id="rId14" Type="http://schemas.openxmlformats.org/officeDocument/2006/relationships/image" Target="../media/image3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627535" y="1119441"/>
            <a:ext cx="8856984" cy="1323439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4000" b="1" dirty="0" err="1" smtClean="0">
                <a:solidFill>
                  <a:srgbClr val="7030A0"/>
                </a:solidFill>
              </a:rPr>
              <a:t>Розв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язування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рівнянь</a:t>
            </a:r>
            <a:r>
              <a:rPr lang="ru-RU" sz="4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. </a:t>
            </a:r>
          </a:p>
          <a:p>
            <a:pPr algn="ctr"/>
            <a:r>
              <a:rPr lang="ru-RU" sz="4000" b="1" dirty="0" smtClean="0">
                <a:solidFill>
                  <a:srgbClr val="7030A0"/>
                </a:solidFill>
                <a:sym typeface="Symbol" panose="05050102010706020507" pitchFamily="18" charset="2"/>
              </a:rPr>
              <a:t>Задачі 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з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буквеними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 </a:t>
            </a:r>
            <a:r>
              <a:rPr lang="ru-RU" sz="4000" b="1" dirty="0" err="1">
                <a:solidFill>
                  <a:srgbClr val="7030A0"/>
                </a:solidFill>
                <a:sym typeface="Symbol" panose="05050102010706020507" pitchFamily="18" charset="2"/>
              </a:rPr>
              <a:t>даними</a:t>
            </a:r>
            <a:r>
              <a:rPr lang="ru-RU" sz="4000" b="1" dirty="0">
                <a:solidFill>
                  <a:srgbClr val="7030A0"/>
                </a:solidFill>
                <a:sym typeface="Symbol" panose="05050102010706020507" pitchFamily="18" charset="2"/>
              </a:rPr>
              <a:t>.</a:t>
            </a:r>
            <a:endParaRPr lang="ru-RU" sz="4000" b="1" dirty="0">
              <a:solidFill>
                <a:srgbClr val="7030A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039989" y="3578585"/>
            <a:ext cx="3444529" cy="1939441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Математика</a:t>
            </a:r>
            <a:endParaRPr lang="en-US" sz="2400" b="1" dirty="0" smtClean="0">
              <a:solidFill>
                <a:srgbClr val="7030A0"/>
              </a:solidFill>
            </a:endParaRP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3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uk-UA" sz="2400" b="1" dirty="0" smtClean="0">
                <a:solidFill>
                  <a:srgbClr val="7030A0"/>
                </a:solidFill>
              </a:rPr>
              <a:t>клас</a:t>
            </a:r>
          </a:p>
          <a:p>
            <a:pPr algn="ctr"/>
            <a:r>
              <a:rPr lang="uk-UA" sz="2400" b="1" i="1" dirty="0" smtClean="0">
                <a:solidFill>
                  <a:srgbClr val="7030A0"/>
                </a:solidFill>
              </a:rPr>
              <a:t>Розділ 3. </a:t>
            </a:r>
            <a:r>
              <a:rPr lang="uk-UA" sz="2400" b="1" i="1" dirty="0">
                <a:solidFill>
                  <a:srgbClr val="7030A0"/>
                </a:solidFill>
              </a:rPr>
              <a:t>Табличне множення і ділення</a:t>
            </a:r>
          </a:p>
          <a:p>
            <a:pPr algn="ctr"/>
            <a:r>
              <a:rPr lang="uk-UA" sz="2400" b="1" dirty="0" smtClean="0">
                <a:solidFill>
                  <a:srgbClr val="7030A0"/>
                </a:solidFill>
              </a:rPr>
              <a:t>Урок 46</a:t>
            </a:r>
            <a:endParaRPr lang="uk-UA" sz="2400" b="1" dirty="0">
              <a:solidFill>
                <a:srgbClr val="7030A0"/>
              </a:solidFill>
            </a:endParaRPr>
          </a:p>
        </p:txBody>
      </p:sp>
      <p:pic>
        <p:nvPicPr>
          <p:cNvPr id="3074" name="Picture 2" descr="D:\Картинки до тестів\!!! Учні\_free_2024-01-20-22-09-20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7535" y="2781722"/>
            <a:ext cx="2736304" cy="2736304"/>
          </a:xfrm>
          <a:prstGeom prst="rect">
            <a:avLst/>
          </a:prstGeom>
          <a:noFill/>
          <a:ln w="38100">
            <a:solidFill>
              <a:srgbClr val="7030A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461200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utoShape 2" descr="Огородження мурашників у лісі | Facebook"/>
          <p:cNvSpPr>
            <a:spLocks noChangeAspect="1" noChangeArrowheads="1"/>
          </p:cNvSpPr>
          <p:nvPr/>
        </p:nvSpPr>
        <p:spPr bwMode="auto">
          <a:xfrm>
            <a:off x="155474" y="-144496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30" name="Рисунок 29">
            <a:extLst>
              <a:ext uri="{FF2B5EF4-FFF2-40B4-BE49-F238E27FC236}">
                <a16:creationId xmlns:a16="http://schemas.microsoft.com/office/drawing/2014/main" xmlns="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410888" y="-681624"/>
            <a:ext cx="454720" cy="567792"/>
          </a:xfrm>
          <a:prstGeom prst="rect">
            <a:avLst/>
          </a:prstGeom>
        </p:spPr>
      </p:pic>
      <p:pic>
        <p:nvPicPr>
          <p:cNvPr id="31" name="Рисунок 30">
            <a:extLst>
              <a:ext uri="{FF2B5EF4-FFF2-40B4-BE49-F238E27FC236}">
                <a16:creationId xmlns:a16="http://schemas.microsoft.com/office/drawing/2014/main" xmlns="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013210" y="-672324"/>
            <a:ext cx="454720" cy="567792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xmlns="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xmlns="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5143372" y="-695929"/>
            <a:ext cx="454720" cy="567792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xmlns="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36" name="Рисунок 35">
            <a:extLst>
              <a:ext uri="{FF2B5EF4-FFF2-40B4-BE49-F238E27FC236}">
                <a16:creationId xmlns:a16="http://schemas.microsoft.com/office/drawing/2014/main" xmlns="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37" name="Рисунок 36">
            <a:extLst>
              <a:ext uri="{FF2B5EF4-FFF2-40B4-BE49-F238E27FC236}">
                <a16:creationId xmlns:a16="http://schemas.microsoft.com/office/drawing/2014/main" xmlns="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38" name="Рисунок 37">
            <a:extLst>
              <a:ext uri="{FF2B5EF4-FFF2-40B4-BE49-F238E27FC236}">
                <a16:creationId xmlns:a16="http://schemas.microsoft.com/office/drawing/2014/main" xmlns="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39" name="Рисунок 38">
            <a:extLst>
              <a:ext uri="{FF2B5EF4-FFF2-40B4-BE49-F238E27FC236}">
                <a16:creationId xmlns:a16="http://schemas.microsoft.com/office/drawing/2014/main" xmlns="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8469639" y="-681624"/>
            <a:ext cx="454720" cy="567792"/>
          </a:xfrm>
          <a:prstGeom prst="rect">
            <a:avLst/>
          </a:prstGeom>
        </p:spPr>
      </p:pic>
      <p:pic>
        <p:nvPicPr>
          <p:cNvPr id="40" name="Рисунок 39">
            <a:extLst>
              <a:ext uri="{FF2B5EF4-FFF2-40B4-BE49-F238E27FC236}">
                <a16:creationId xmlns:a16="http://schemas.microsoft.com/office/drawing/2014/main" xmlns="" id="{5E716230-8E03-4B95-B600-E59172F5457A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28" t="12091" r="84872" b="82918"/>
          <a:stretch/>
        </p:blipFill>
        <p:spPr>
          <a:xfrm>
            <a:off x="2728605" y="-510299"/>
            <a:ext cx="420932" cy="276565"/>
          </a:xfrm>
          <a:prstGeom prst="rect">
            <a:avLst/>
          </a:prstGeom>
        </p:spPr>
      </p:pic>
      <p:pic>
        <p:nvPicPr>
          <p:cNvPr id="41" name="Рисунок 40">
            <a:extLst>
              <a:ext uri="{FF2B5EF4-FFF2-40B4-BE49-F238E27FC236}">
                <a16:creationId xmlns:a16="http://schemas.microsoft.com/office/drawing/2014/main" xmlns="" id="{F92BA416-09A9-4EE9-93B0-FE06BB79CCD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53" t="10718" r="77803" b="82891"/>
          <a:stretch/>
        </p:blipFill>
        <p:spPr>
          <a:xfrm>
            <a:off x="9821960" y="-552900"/>
            <a:ext cx="312405" cy="281731"/>
          </a:xfrm>
          <a:prstGeom prst="rect">
            <a:avLst/>
          </a:prstGeom>
        </p:spPr>
      </p:pic>
      <p:pic>
        <p:nvPicPr>
          <p:cNvPr id="42" name="Рисунок 41">
            <a:extLst>
              <a:ext uri="{FF2B5EF4-FFF2-40B4-BE49-F238E27FC236}">
                <a16:creationId xmlns:a16="http://schemas.microsoft.com/office/drawing/2014/main" xmlns="" id="{2987296F-E6CA-41D0-B248-3D75EFBA2E64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74" t="10718" r="90982" b="82891"/>
          <a:stretch/>
        </p:blipFill>
        <p:spPr>
          <a:xfrm>
            <a:off x="9226119" y="-534204"/>
            <a:ext cx="302667" cy="272949"/>
          </a:xfrm>
          <a:prstGeom prst="rect">
            <a:avLst/>
          </a:prstGeom>
        </p:spPr>
      </p:pic>
      <p:pic>
        <p:nvPicPr>
          <p:cNvPr id="43" name="Рисунок 42">
            <a:extLst>
              <a:ext uri="{FF2B5EF4-FFF2-40B4-BE49-F238E27FC236}">
                <a16:creationId xmlns:a16="http://schemas.microsoft.com/office/drawing/2014/main" xmlns="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pic>
        <p:nvPicPr>
          <p:cNvPr id="44" name="Рисунок 43">
            <a:extLst>
              <a:ext uri="{FF2B5EF4-FFF2-40B4-BE49-F238E27FC236}">
                <a16:creationId xmlns:a16="http://schemas.microsoft.com/office/drawing/2014/main" xmlns="" id="{1181B929-F5F8-40C0-8A57-03C9A16C330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246259" y="-605660"/>
            <a:ext cx="408546" cy="418881"/>
          </a:xfrm>
          <a:prstGeom prst="rect">
            <a:avLst/>
          </a:prstGeom>
        </p:spPr>
      </p:pic>
      <p:grpSp>
        <p:nvGrpSpPr>
          <p:cNvPr id="45" name="Группа 44"/>
          <p:cNvGrpSpPr/>
          <p:nvPr/>
        </p:nvGrpSpPr>
        <p:grpSpPr>
          <a:xfrm>
            <a:off x="10439856" y="-695930"/>
            <a:ext cx="408546" cy="543048"/>
            <a:chOff x="2361639" y="2985697"/>
            <a:chExt cx="408812" cy="542922"/>
          </a:xfrm>
        </p:grpSpPr>
        <p:pic>
          <p:nvPicPr>
            <p:cNvPr id="46" name="Рисунок 45">
              <a:extLst>
                <a:ext uri="{FF2B5EF4-FFF2-40B4-BE49-F238E27FC236}">
                  <a16:creationId xmlns:a16="http://schemas.microsoft.com/office/drawing/2014/main" xmlns="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1639" y="3109835"/>
              <a:ext cx="408812" cy="41878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:a16="http://schemas.microsoft.com/office/drawing/2014/main" xmlns="" id="{1181B929-F5F8-40C0-8A57-03C9A16C330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backgroundRemoval t="10000" b="90000" l="10000" r="90000"/>
                      </a14:imgEffect>
                    </a14:imgLayer>
                  </a14:imgProps>
                </a:ext>
              </a:extLst>
            </a:blip>
            <a:stretch>
              <a:fillRect/>
            </a:stretch>
          </p:blipFill>
          <p:spPr>
            <a:xfrm>
              <a:off x="2361639" y="2985697"/>
              <a:ext cx="408812" cy="418784"/>
            </a:xfrm>
            <a:prstGeom prst="rect">
              <a:avLst/>
            </a:prstGeom>
          </p:spPr>
        </p:pic>
      </p:grpSp>
      <p:sp>
        <p:nvSpPr>
          <p:cNvPr id="27" name="Прямоугольник 26"/>
          <p:cNvSpPr/>
          <p:nvPr/>
        </p:nvSpPr>
        <p:spPr>
          <a:xfrm>
            <a:off x="1107707" y="642371"/>
            <a:ext cx="10240908" cy="69154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 </a:t>
            </a:r>
            <a:r>
              <a:rPr lang="uk-UA" sz="4000" b="1" dirty="0" err="1">
                <a:solidFill>
                  <a:schemeClr val="bg1"/>
                </a:solidFill>
              </a:rPr>
              <a:t>Розв</a:t>
            </a:r>
            <a:r>
              <a:rPr lang="uk-UA" sz="4000" b="1" dirty="0" err="1">
                <a:solidFill>
                  <a:schemeClr val="bg1"/>
                </a:solidFill>
                <a:sym typeface="Symbol" panose="05050102010706020507" pitchFamily="18" charset="2"/>
              </a:rPr>
              <a:t>яжи</a:t>
            </a:r>
            <a:r>
              <a:rPr lang="uk-UA" sz="4000" b="1" dirty="0">
                <a:solidFill>
                  <a:schemeClr val="bg1"/>
                </a:solidFill>
                <a:sym typeface="Symbol" panose="05050102010706020507" pitchFamily="18" charset="2"/>
              </a:rPr>
              <a:t> </a:t>
            </a:r>
            <a:r>
              <a:rPr lang="uk-UA" sz="4000" b="1" dirty="0" smtClean="0">
                <a:solidFill>
                  <a:schemeClr val="bg1"/>
                </a:solidFill>
                <a:sym typeface="Symbol" panose="05050102010706020507" pitchFamily="18" charset="2"/>
              </a:rPr>
              <a:t>рівняння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2" name="AutoShape 2" descr="Олия соняшникова"/>
          <p:cNvSpPr>
            <a:spLocks noChangeAspect="1" noChangeArrowheads="1"/>
          </p:cNvSpPr>
          <p:nvPr/>
        </p:nvSpPr>
        <p:spPr bwMode="auto">
          <a:xfrm>
            <a:off x="307774" y="7939"/>
            <a:ext cx="304602" cy="3048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8" name="Рисунок 2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9226119" y="1485578"/>
            <a:ext cx="2806711" cy="3020959"/>
          </a:xfrm>
          <a:prstGeom prst="rect">
            <a:avLst/>
          </a:prstGeom>
        </p:spPr>
      </p:pic>
      <p:sp>
        <p:nvSpPr>
          <p:cNvPr id="29" name="Скругленный прямоугольник 28"/>
          <p:cNvSpPr/>
          <p:nvPr/>
        </p:nvSpPr>
        <p:spPr>
          <a:xfrm>
            <a:off x="1107706" y="1485578"/>
            <a:ext cx="2530541" cy="3168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а + 9 = </a:t>
            </a:r>
            <a:r>
              <a:rPr lang="uk-UA" sz="3600" b="1" dirty="0" smtClean="0">
                <a:solidFill>
                  <a:schemeClr val="bg1"/>
                </a:solidFill>
              </a:rPr>
              <a:t>18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а = 18 – 9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 а = 9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9 + 9 = 18</a:t>
            </a:r>
          </a:p>
          <a:p>
            <a:r>
              <a:rPr lang="uk-UA" sz="3600" b="1" dirty="0">
                <a:solidFill>
                  <a:schemeClr val="bg1"/>
                </a:solidFill>
              </a:rPr>
              <a:t>18 = </a:t>
            </a:r>
            <a:r>
              <a:rPr lang="uk-UA" sz="3600" b="1" dirty="0" smtClean="0">
                <a:solidFill>
                  <a:schemeClr val="bg1"/>
                </a:solidFill>
              </a:rPr>
              <a:t>18</a:t>
            </a:r>
            <a:endParaRPr lang="uk-UA" sz="3600" b="1" dirty="0">
              <a:solidFill>
                <a:schemeClr val="bg1"/>
              </a:solidFill>
            </a:endParaRPr>
          </a:p>
        </p:txBody>
      </p:sp>
      <p:sp>
        <p:nvSpPr>
          <p:cNvPr id="48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№385</a:t>
            </a:r>
            <a:endParaRPr lang="ru-RU" sz="2800" b="1" dirty="0">
              <a:solidFill>
                <a:schemeClr val="bg1"/>
              </a:solidFill>
            </a:endParaRPr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24765" y="3285778"/>
            <a:ext cx="21861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Скругленный прямоугольник 49"/>
          <p:cNvSpPr/>
          <p:nvPr/>
        </p:nvSpPr>
        <p:spPr>
          <a:xfrm>
            <a:off x="3956884" y="1485578"/>
            <a:ext cx="2441639" cy="3168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с ∙ 9 = 72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с = 72 : 9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 с = 8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8 </a:t>
            </a:r>
            <a:r>
              <a:rPr lang="uk-UA" sz="3600" b="1" dirty="0">
                <a:solidFill>
                  <a:schemeClr val="bg1"/>
                </a:solidFill>
              </a:rPr>
              <a:t>∙ 9 = 72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72 </a:t>
            </a:r>
            <a:r>
              <a:rPr lang="uk-UA" sz="3600" b="1" dirty="0">
                <a:solidFill>
                  <a:schemeClr val="bg1"/>
                </a:solidFill>
              </a:rPr>
              <a:t>= </a:t>
            </a:r>
            <a:r>
              <a:rPr lang="uk-UA" sz="3600" b="1" dirty="0" smtClean="0">
                <a:solidFill>
                  <a:schemeClr val="bg1"/>
                </a:solidFill>
              </a:rPr>
              <a:t>72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4139497" y="3319264"/>
            <a:ext cx="21861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Скругленный прямоугольник 53"/>
          <p:cNvSpPr/>
          <p:nvPr/>
        </p:nvSpPr>
        <p:spPr>
          <a:xfrm>
            <a:off x="6812236" y="1485578"/>
            <a:ext cx="2413883" cy="3168352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uk-UA" sz="3600" b="1" dirty="0">
                <a:solidFill>
                  <a:schemeClr val="bg1"/>
                </a:solidFill>
              </a:rPr>
              <a:t>х : 9 = </a:t>
            </a:r>
            <a:r>
              <a:rPr lang="uk-UA" sz="3600" b="1" dirty="0" smtClean="0">
                <a:solidFill>
                  <a:schemeClr val="bg1"/>
                </a:solidFill>
              </a:rPr>
              <a:t>4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х = 4 ∙ 9</a:t>
            </a:r>
          </a:p>
          <a:p>
            <a:r>
              <a:rPr lang="uk-UA" sz="3600" b="1" dirty="0" smtClean="0">
                <a:solidFill>
                  <a:schemeClr val="bg1"/>
                </a:solidFill>
              </a:rPr>
              <a:t>  х = 36</a:t>
            </a:r>
          </a:p>
          <a:p>
            <a:pPr algn="ctr"/>
            <a:r>
              <a:rPr lang="uk-UA" sz="3600" b="1" dirty="0" smtClean="0">
                <a:solidFill>
                  <a:schemeClr val="bg1"/>
                </a:solidFill>
              </a:rPr>
              <a:t>36 : </a:t>
            </a:r>
            <a:r>
              <a:rPr lang="uk-UA" sz="3600" b="1" dirty="0">
                <a:solidFill>
                  <a:schemeClr val="bg1"/>
                </a:solidFill>
              </a:rPr>
              <a:t>9 = </a:t>
            </a:r>
            <a:r>
              <a:rPr lang="uk-UA" sz="3600" b="1" dirty="0" smtClean="0">
                <a:solidFill>
                  <a:schemeClr val="bg1"/>
                </a:solidFill>
              </a:rPr>
              <a:t>4</a:t>
            </a:r>
            <a:endParaRPr lang="uk-UA" sz="3600" b="1" dirty="0">
              <a:solidFill>
                <a:schemeClr val="bg1"/>
              </a:solidFill>
            </a:endParaRPr>
          </a:p>
          <a:p>
            <a:r>
              <a:rPr lang="uk-UA" sz="3600" b="1" dirty="0" smtClean="0">
                <a:solidFill>
                  <a:schemeClr val="bg1"/>
                </a:solidFill>
              </a:rPr>
              <a:t>4 </a:t>
            </a:r>
            <a:r>
              <a:rPr lang="uk-UA" sz="3600" b="1" dirty="0">
                <a:solidFill>
                  <a:schemeClr val="bg1"/>
                </a:solidFill>
              </a:rPr>
              <a:t>= </a:t>
            </a:r>
            <a:r>
              <a:rPr lang="uk-UA" sz="3600" b="1" dirty="0" smtClean="0">
                <a:solidFill>
                  <a:schemeClr val="bg1"/>
                </a:solidFill>
              </a:rPr>
              <a:t>4</a:t>
            </a:r>
            <a:endParaRPr lang="uk-UA" sz="3600" b="1" dirty="0">
              <a:solidFill>
                <a:schemeClr val="bg1"/>
              </a:solidFill>
            </a:endParaRPr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7020033" y="3319874"/>
            <a:ext cx="2186123" cy="0"/>
          </a:xfrm>
          <a:prstGeom prst="line">
            <a:avLst/>
          </a:prstGeom>
          <a:ln w="571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456740" y="4797946"/>
            <a:ext cx="1962974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Як знайти: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4365247" y="4805945"/>
            <a:ext cx="1960373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невідомий множник?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583205" y="4844112"/>
            <a:ext cx="166850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невідоме ділене?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2389729" y="4797946"/>
            <a:ext cx="1865070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невідомий доданок?</a:t>
            </a:r>
            <a:endParaRPr lang="uk-UA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3344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2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500"/>
                                        <p:tgtEl>
                                          <p:spTgt spid="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 animBg="1"/>
      <p:bldP spid="49" grpId="0" animBg="1"/>
      <p:bldP spid="51" grpId="0" animBg="1"/>
      <p:bldP spid="5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204" y="2709714"/>
            <a:ext cx="12184063" cy="2546219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sp>
        <p:nvSpPr>
          <p:cNvPr id="14" name="Прямоугольник 4"/>
          <p:cNvSpPr/>
          <p:nvPr/>
        </p:nvSpPr>
        <p:spPr>
          <a:xfrm>
            <a:off x="907455" y="471946"/>
            <a:ext cx="10225136" cy="63567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Задача з </a:t>
            </a:r>
            <a:r>
              <a:rPr lang="ru-RU" sz="4000" b="1" dirty="0" err="1">
                <a:solidFill>
                  <a:schemeClr val="bg1"/>
                </a:solidFill>
              </a:rPr>
              <a:t>буквеними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dirty="0" err="1" smtClean="0">
                <a:solidFill>
                  <a:schemeClr val="bg1"/>
                </a:solidFill>
              </a:rPr>
              <a:t>даними</a:t>
            </a:r>
            <a:endParaRPr lang="ru-RU" sz="4000" b="1" dirty="0">
              <a:solidFill>
                <a:schemeClr val="bg1"/>
              </a:solidFill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1131897" y="1895401"/>
            <a:ext cx="9875858" cy="646331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err="1">
                <a:solidFill>
                  <a:schemeClr val="bg1"/>
                </a:solidFill>
              </a:rPr>
              <a:t>Микита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знайшов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smtClean="0">
                <a:solidFill>
                  <a:srgbClr val="FFFF00"/>
                </a:solidFill>
              </a:rPr>
              <a:t>b</a:t>
            </a:r>
            <a:r>
              <a:rPr lang="ru-RU" sz="3600" b="1" dirty="0" smtClean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грибів</a:t>
            </a:r>
            <a:r>
              <a:rPr lang="ru-RU" sz="3600" b="1" dirty="0">
                <a:solidFill>
                  <a:schemeClr val="bg1"/>
                </a:solidFill>
              </a:rPr>
              <a:t>, а </a:t>
            </a:r>
            <a:r>
              <a:rPr lang="ru-RU" sz="3600" b="1" dirty="0" err="1">
                <a:solidFill>
                  <a:schemeClr val="bg1"/>
                </a:solidFill>
              </a:rPr>
              <a:t>Тимофій</a:t>
            </a:r>
            <a:r>
              <a:rPr lang="ru-RU" sz="3600" b="1" dirty="0">
                <a:solidFill>
                  <a:schemeClr val="bg1"/>
                </a:solidFill>
              </a:rPr>
              <a:t> — </a:t>
            </a:r>
            <a:r>
              <a:rPr lang="ru-RU" sz="3600" b="1" dirty="0">
                <a:solidFill>
                  <a:srgbClr val="FFFF00"/>
                </a:solidFill>
              </a:rPr>
              <a:t>с</a:t>
            </a:r>
            <a:r>
              <a:rPr lang="ru-RU" sz="3600" b="1" dirty="0">
                <a:solidFill>
                  <a:schemeClr val="bg1"/>
                </a:solidFill>
              </a:rPr>
              <a:t> </a:t>
            </a:r>
            <a:r>
              <a:rPr lang="ru-RU" sz="3600" b="1" dirty="0" err="1">
                <a:solidFill>
                  <a:schemeClr val="bg1"/>
                </a:solidFill>
              </a:rPr>
              <a:t>грибів</a:t>
            </a:r>
            <a:r>
              <a:rPr lang="ru-RU" sz="36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6" name="Прямокутник 15"/>
          <p:cNvSpPr/>
          <p:nvPr/>
        </p:nvSpPr>
        <p:spPr>
          <a:xfrm>
            <a:off x="331391" y="2742472"/>
            <a:ext cx="8064896" cy="6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Скільки </a:t>
            </a:r>
            <a:r>
              <a:rPr lang="ru-RU" sz="3200" dirty="0" err="1">
                <a:solidFill>
                  <a:schemeClr val="bg1"/>
                </a:solidFill>
              </a:rPr>
              <a:t>всього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грибів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знайшли</a:t>
            </a:r>
            <a:r>
              <a:rPr lang="ru-RU" sz="3200" dirty="0">
                <a:solidFill>
                  <a:schemeClr val="bg1"/>
                </a:solidFill>
              </a:rPr>
              <a:t> хлопчики?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0" name="Прямокутник 19"/>
          <p:cNvSpPr/>
          <p:nvPr/>
        </p:nvSpPr>
        <p:spPr>
          <a:xfrm>
            <a:off x="375778" y="3401081"/>
            <a:ext cx="8677779" cy="6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>
                <a:solidFill>
                  <a:schemeClr val="bg1"/>
                </a:solidFill>
              </a:rPr>
              <a:t>У </a:t>
            </a:r>
            <a:r>
              <a:rPr lang="ru-RU" sz="3200" dirty="0" err="1">
                <a:solidFill>
                  <a:schemeClr val="bg1"/>
                </a:solidFill>
              </a:rPr>
              <a:t>скільки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разів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більше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грибів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знайшов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Микита</a:t>
            </a:r>
            <a:r>
              <a:rPr lang="ru-RU" sz="3200" dirty="0">
                <a:solidFill>
                  <a:schemeClr val="bg1"/>
                </a:solidFill>
              </a:rPr>
              <a:t>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21" name="Прямокутник 20"/>
          <p:cNvSpPr/>
          <p:nvPr/>
        </p:nvSpPr>
        <p:spPr>
          <a:xfrm>
            <a:off x="375779" y="4053820"/>
            <a:ext cx="8677778" cy="60011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>
                <a:solidFill>
                  <a:schemeClr val="bg1"/>
                </a:solidFill>
              </a:rPr>
              <a:t>На скільки менше грибів знайшов Тимофій?</a:t>
            </a:r>
            <a:endParaRPr lang="uk-UA" sz="3200" dirty="0">
              <a:solidFill>
                <a:schemeClr val="bg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379385" y="2603369"/>
            <a:ext cx="1270674" cy="7080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000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c</a:t>
            </a:r>
            <a:endParaRPr lang="uk-UA" sz="40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Прямокутник 21"/>
          <p:cNvSpPr/>
          <p:nvPr/>
        </p:nvSpPr>
        <p:spPr>
          <a:xfrm>
            <a:off x="9453044" y="3274773"/>
            <a:ext cx="1096061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uk-UA" sz="4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3" name="Прямокутник 22"/>
          <p:cNvSpPr/>
          <p:nvPr/>
        </p:nvSpPr>
        <p:spPr>
          <a:xfrm>
            <a:off x="9466691" y="3931518"/>
            <a:ext cx="1096061" cy="7080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uk-UA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en-US" sz="40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</a:t>
            </a:r>
            <a:endParaRPr lang="uk-UA" sz="4000" i="1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4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№387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угольник 4"/>
          <p:cNvSpPr/>
          <p:nvPr/>
        </p:nvSpPr>
        <p:spPr>
          <a:xfrm>
            <a:off x="1306537" y="1197546"/>
            <a:ext cx="9526579" cy="635677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Запиши </a:t>
            </a:r>
            <a:r>
              <a:rPr lang="ru-RU" sz="2800" b="1" dirty="0" err="1">
                <a:solidFill>
                  <a:srgbClr val="7030A0"/>
                </a:solidFill>
              </a:rPr>
              <a:t>відповіді</a:t>
            </a:r>
            <a:r>
              <a:rPr lang="ru-RU" sz="2800" b="1" dirty="0">
                <a:solidFill>
                  <a:srgbClr val="7030A0"/>
                </a:solidFill>
              </a:rPr>
              <a:t> на запитання за допомогою </a:t>
            </a:r>
            <a:r>
              <a:rPr lang="ru-RU" sz="2800" b="1" dirty="0" err="1">
                <a:solidFill>
                  <a:srgbClr val="7030A0"/>
                </a:solidFill>
              </a:rPr>
              <a:t>виразів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194430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22" grpId="0"/>
      <p:bldP spid="2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35447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Розглянь </a:t>
            </a:r>
            <a:r>
              <a:rPr lang="ru-RU" sz="3200" b="1" dirty="0" err="1">
                <a:solidFill>
                  <a:schemeClr val="bg1"/>
                </a:solidFill>
              </a:rPr>
              <a:t>фігури</a:t>
            </a:r>
            <a:r>
              <a:rPr lang="ru-RU" sz="3200" b="1" dirty="0">
                <a:solidFill>
                  <a:schemeClr val="bg1"/>
                </a:solidFill>
              </a:rPr>
              <a:t>. Дай </a:t>
            </a:r>
            <a:r>
              <a:rPr lang="ru-RU" sz="3200" b="1" dirty="0" err="1">
                <a:solidFill>
                  <a:schemeClr val="bg1"/>
                </a:solidFill>
              </a:rPr>
              <a:t>відповіді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запитання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08249" y="3433448"/>
            <a:ext cx="8629262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>
                <a:solidFill>
                  <a:schemeClr val="bg1"/>
                </a:solidFill>
              </a:rPr>
              <a:t>1) Зі </a:t>
            </a:r>
            <a:r>
              <a:rPr lang="ru-RU" sz="2800" dirty="0" err="1">
                <a:solidFill>
                  <a:schemeClr val="bg1"/>
                </a:solidFill>
              </a:rPr>
              <a:t>скількох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менших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трикутників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складено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кожний</a:t>
            </a:r>
            <a:r>
              <a:rPr lang="ru-RU" sz="2800" dirty="0">
                <a:solidFill>
                  <a:schemeClr val="bg1"/>
                </a:solidFill>
              </a:rPr>
              <a:t> великий </a:t>
            </a:r>
            <a:r>
              <a:rPr lang="ru-RU" sz="2800" dirty="0" err="1">
                <a:solidFill>
                  <a:schemeClr val="bg1"/>
                </a:solidFill>
              </a:rPr>
              <a:t>трикутник</a:t>
            </a:r>
            <a:r>
              <a:rPr lang="ru-RU" sz="2800" dirty="0">
                <a:solidFill>
                  <a:schemeClr val="bg1"/>
                </a:solidFill>
              </a:rPr>
              <a:t>? Як </a:t>
            </a:r>
            <a:r>
              <a:rPr lang="ru-RU" sz="2800" dirty="0" err="1">
                <a:solidFill>
                  <a:schemeClr val="bg1"/>
                </a:solidFill>
              </a:rPr>
              <a:t>швидко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визначити</a:t>
            </a:r>
            <a:r>
              <a:rPr lang="ru-RU" sz="2800" dirty="0">
                <a:solidFill>
                  <a:schemeClr val="bg1"/>
                </a:solidFill>
              </a:rPr>
              <a:t>, </a:t>
            </a:r>
            <a:r>
              <a:rPr lang="ru-RU" sz="2800" dirty="0" err="1">
                <a:solidFill>
                  <a:schemeClr val="bg1"/>
                </a:solidFill>
              </a:rPr>
              <a:t>скільки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малих</a:t>
            </a:r>
            <a:r>
              <a:rPr lang="ru-RU" sz="2800" dirty="0">
                <a:solidFill>
                  <a:schemeClr val="bg1"/>
                </a:solidFill>
              </a:rPr>
              <a:t> </a:t>
            </a:r>
            <a:r>
              <a:rPr lang="ru-RU" sz="2800" dirty="0" err="1">
                <a:solidFill>
                  <a:schemeClr val="bg1"/>
                </a:solidFill>
              </a:rPr>
              <a:t>трикутників</a:t>
            </a:r>
            <a:r>
              <a:rPr lang="ru-RU" sz="2800" dirty="0">
                <a:solidFill>
                  <a:schemeClr val="bg1"/>
                </a:solidFill>
              </a:rPr>
              <a:t> у </a:t>
            </a:r>
            <a:r>
              <a:rPr lang="ru-RU" sz="2800" dirty="0" err="1">
                <a:solidFill>
                  <a:schemeClr val="bg1"/>
                </a:solidFill>
              </a:rPr>
              <a:t>трьох</a:t>
            </a:r>
            <a:r>
              <a:rPr lang="ru-RU" sz="2800" dirty="0">
                <a:solidFill>
                  <a:schemeClr val="bg1"/>
                </a:solidFill>
              </a:rPr>
              <a:t> великих </a:t>
            </a:r>
            <a:r>
              <a:rPr lang="ru-RU" sz="2800" dirty="0" err="1">
                <a:solidFill>
                  <a:schemeClr val="bg1"/>
                </a:solidFill>
              </a:rPr>
              <a:t>трикутниках</a:t>
            </a:r>
            <a:r>
              <a:rPr lang="ru-RU" sz="2800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" y="1125538"/>
            <a:ext cx="7457538" cy="2303847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79" y="2831995"/>
            <a:ext cx="1323851" cy="3355759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Ст.68 №388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908247" y="4802759"/>
            <a:ext cx="8784183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dirty="0" smtClean="0"/>
              <a:t>2) </a:t>
            </a:r>
            <a:r>
              <a:rPr lang="ru-RU" sz="2800" dirty="0" err="1" smtClean="0"/>
              <a:t>Скільки</a:t>
            </a:r>
            <a:r>
              <a:rPr lang="ru-RU" sz="2800" dirty="0" smtClean="0"/>
              <a:t> </a:t>
            </a:r>
            <a:r>
              <a:rPr lang="ru-RU" sz="2800" dirty="0"/>
              <a:t>всього </a:t>
            </a:r>
            <a:r>
              <a:rPr lang="ru-RU" sz="2800" dirty="0" err="1"/>
              <a:t>жовтих</a:t>
            </a:r>
            <a:r>
              <a:rPr lang="ru-RU" sz="2800" dirty="0"/>
              <a:t> </a:t>
            </a:r>
            <a:r>
              <a:rPr lang="ru-RU" sz="2800" dirty="0" err="1"/>
              <a:t>трикутників</a:t>
            </a:r>
            <a:r>
              <a:rPr lang="ru-RU" sz="2800" dirty="0"/>
              <a:t> і </a:t>
            </a:r>
            <a:r>
              <a:rPr lang="ru-RU" sz="2800" dirty="0" err="1"/>
              <a:t>скільки</a:t>
            </a:r>
            <a:r>
              <a:rPr lang="ru-RU" sz="2800" dirty="0"/>
              <a:t> </a:t>
            </a:r>
            <a:r>
              <a:rPr lang="ru-RU" sz="2800" dirty="0" err="1"/>
              <a:t>блакитних</a:t>
            </a:r>
            <a:r>
              <a:rPr lang="ru-RU" sz="2800" dirty="0"/>
              <a:t> </a:t>
            </a:r>
            <a:r>
              <a:rPr lang="ru-RU" sz="2800" dirty="0" err="1"/>
              <a:t>трикутників</a:t>
            </a:r>
            <a:r>
              <a:rPr lang="ru-RU" sz="2800" dirty="0"/>
              <a:t> </a:t>
            </a:r>
            <a:r>
              <a:rPr lang="ru-RU" sz="2800" dirty="0" err="1"/>
              <a:t>отримаємо</a:t>
            </a:r>
            <a:r>
              <a:rPr lang="ru-RU" sz="2800" dirty="0"/>
              <a:t>, </a:t>
            </a:r>
            <a:r>
              <a:rPr lang="ru-RU" sz="2800" dirty="0" err="1" smtClean="0"/>
              <a:t>якщо</a:t>
            </a:r>
            <a:r>
              <a:rPr lang="ru-RU" sz="2800" dirty="0"/>
              <a:t> </a:t>
            </a:r>
            <a:r>
              <a:rPr lang="ru-RU" sz="2800" dirty="0" err="1" smtClean="0"/>
              <a:t>розіб’ємо</a:t>
            </a:r>
            <a:r>
              <a:rPr lang="ru-RU" sz="2800" dirty="0" smtClean="0"/>
              <a:t> </a:t>
            </a:r>
            <a:r>
              <a:rPr lang="ru-RU" sz="2800" dirty="0"/>
              <a:t>великі </a:t>
            </a:r>
            <a:r>
              <a:rPr lang="ru-RU" sz="2800" dirty="0" err="1"/>
              <a:t>трикутники</a:t>
            </a:r>
            <a:r>
              <a:rPr lang="ru-RU" sz="2800" dirty="0"/>
              <a:t> на </a:t>
            </a:r>
            <a:r>
              <a:rPr lang="ru-RU" sz="2800" dirty="0" err="1"/>
              <a:t>малі</a:t>
            </a:r>
            <a:r>
              <a:rPr lang="ru-RU" sz="2800" dirty="0"/>
              <a:t>?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916820" y="1269554"/>
            <a:ext cx="11275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∙ 3 = 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044359" y="1269554"/>
            <a:ext cx="14401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(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916820" y="1792774"/>
            <a:ext cx="11275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∙ 3 = 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044359" y="1792774"/>
            <a:ext cx="14401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(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6820" y="2308775"/>
            <a:ext cx="11275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∙ 3 = 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44359" y="2308775"/>
            <a:ext cx="14401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(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36147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  <p:bldP spid="10" grpId="0" animBg="1"/>
      <p:bldP spid="13" grpId="0" animBg="1"/>
      <p:bldP spid="16" grpId="0" animBg="1"/>
      <p:bldP spid="1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835447" y="405458"/>
            <a:ext cx="10369152" cy="64807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b="1" dirty="0">
                <a:solidFill>
                  <a:schemeClr val="bg1"/>
                </a:solidFill>
              </a:rPr>
              <a:t>Розглянь </a:t>
            </a:r>
            <a:r>
              <a:rPr lang="ru-RU" sz="3200" b="1" dirty="0" err="1">
                <a:solidFill>
                  <a:schemeClr val="bg1"/>
                </a:solidFill>
              </a:rPr>
              <a:t>фігури</a:t>
            </a:r>
            <a:r>
              <a:rPr lang="ru-RU" sz="3200" b="1" dirty="0">
                <a:solidFill>
                  <a:schemeClr val="bg1"/>
                </a:solidFill>
              </a:rPr>
              <a:t>. Дай </a:t>
            </a:r>
            <a:r>
              <a:rPr lang="ru-RU" sz="3200" b="1" dirty="0" err="1">
                <a:solidFill>
                  <a:schemeClr val="bg1"/>
                </a:solidFill>
              </a:rPr>
              <a:t>відповіді</a:t>
            </a:r>
            <a:r>
              <a:rPr lang="ru-RU" sz="3200" b="1" dirty="0">
                <a:solidFill>
                  <a:schemeClr val="bg1"/>
                </a:solidFill>
              </a:rPr>
              <a:t> на </a:t>
            </a:r>
            <a:r>
              <a:rPr lang="ru-RU" sz="3200" b="1" dirty="0" err="1">
                <a:solidFill>
                  <a:schemeClr val="bg1"/>
                </a:solidFill>
              </a:rPr>
              <a:t>запитання</a:t>
            </a:r>
            <a:r>
              <a:rPr lang="ru-RU" sz="3200" b="1" dirty="0">
                <a:solidFill>
                  <a:schemeClr val="bg1"/>
                </a:solidFill>
              </a:rPr>
              <a:t>.</a:t>
            </a:r>
          </a:p>
        </p:txBody>
      </p:sp>
      <p:sp>
        <p:nvSpPr>
          <p:cNvPr id="18" name="Прямоугольник 17"/>
          <p:cNvSpPr/>
          <p:nvPr/>
        </p:nvSpPr>
        <p:spPr>
          <a:xfrm>
            <a:off x="917736" y="3584938"/>
            <a:ext cx="7848078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3)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великих </a:t>
            </a:r>
            <a:r>
              <a:rPr lang="ru-RU" sz="2800" b="1" dirty="0" err="1">
                <a:solidFill>
                  <a:schemeClr val="bg1"/>
                </a:solidFill>
              </a:rPr>
              <a:t>трикутників</a:t>
            </a:r>
            <a:r>
              <a:rPr lang="ru-RU" sz="2800" b="1" dirty="0">
                <a:solidFill>
                  <a:schemeClr val="bg1"/>
                </a:solidFill>
              </a:rPr>
              <a:t> можна </a:t>
            </a:r>
            <a:r>
              <a:rPr lang="ru-RU" sz="2800" b="1" dirty="0" err="1">
                <a:solidFill>
                  <a:schemeClr val="bg1"/>
                </a:solidFill>
              </a:rPr>
              <a:t>утворити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з </a:t>
            </a:r>
            <a:r>
              <a:rPr lang="ru-RU" sz="2800" b="1" dirty="0" err="1">
                <a:solidFill>
                  <a:schemeClr val="bg1"/>
                </a:solidFill>
              </a:rPr>
              <a:t>малих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трикутників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блакитного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кольору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447" y="1125538"/>
            <a:ext cx="7457538" cy="2303847"/>
          </a:xfrm>
          <a:prstGeom prst="rect">
            <a:avLst/>
          </a:prstGeom>
        </p:spPr>
      </p:pic>
      <p:sp>
        <p:nvSpPr>
          <p:cNvPr id="1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Ст.68 №388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847288" y="4840601"/>
            <a:ext cx="7988974" cy="954107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4) </a:t>
            </a:r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великих </a:t>
            </a:r>
            <a:r>
              <a:rPr lang="ru-RU" sz="2800" b="1" dirty="0" err="1">
                <a:solidFill>
                  <a:schemeClr val="bg1"/>
                </a:solidFill>
              </a:rPr>
              <a:t>трикутників</a:t>
            </a:r>
            <a:r>
              <a:rPr lang="ru-RU" sz="2800" b="1" dirty="0">
                <a:solidFill>
                  <a:schemeClr val="bg1"/>
                </a:solidFill>
              </a:rPr>
              <a:t> можна </a:t>
            </a:r>
            <a:r>
              <a:rPr lang="ru-RU" sz="2800" b="1" dirty="0" err="1">
                <a:solidFill>
                  <a:schemeClr val="bg1"/>
                </a:solidFill>
              </a:rPr>
              <a:t>утворити</a:t>
            </a:r>
            <a:endParaRPr lang="ru-RU" sz="2800" b="1" dirty="0">
              <a:solidFill>
                <a:schemeClr val="bg1"/>
              </a:solidFill>
            </a:endParaRPr>
          </a:p>
          <a:p>
            <a:r>
              <a:rPr lang="ru-RU" sz="2800" b="1" dirty="0">
                <a:solidFill>
                  <a:schemeClr val="bg1"/>
                </a:solidFill>
              </a:rPr>
              <a:t>з </a:t>
            </a:r>
            <a:r>
              <a:rPr lang="ru-RU" sz="2800" b="1" dirty="0" err="1">
                <a:solidFill>
                  <a:schemeClr val="bg1"/>
                </a:solidFill>
              </a:rPr>
              <a:t>малих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трикутників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жовтого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>
                <a:solidFill>
                  <a:schemeClr val="bg1"/>
                </a:solidFill>
              </a:rPr>
              <a:t>кольору</a:t>
            </a:r>
            <a:r>
              <a:rPr lang="ru-RU" sz="2800" b="1" dirty="0">
                <a:solidFill>
                  <a:schemeClr val="bg1"/>
                </a:solidFill>
              </a:rPr>
              <a:t>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24479" y="2831995"/>
            <a:ext cx="1323851" cy="3355759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7572905" y="3986654"/>
            <a:ext cx="96739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7916820" y="1269554"/>
            <a:ext cx="11275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∙ 3 = 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9044359" y="1269554"/>
            <a:ext cx="14401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27 (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916820" y="1792774"/>
            <a:ext cx="11275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 ∙ 3 = 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044359" y="1792774"/>
            <a:ext cx="14401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(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916820" y="2308775"/>
            <a:ext cx="1127539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∙ 3 = 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9044359" y="2308775"/>
            <a:ext cx="1440160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(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.)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7433121" y="5267480"/>
            <a:ext cx="967398" cy="52322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</a:t>
            </a:r>
            <a:r>
              <a:rPr lang="uk-UA" sz="2800" b="1" dirty="0" err="1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</a:t>
            </a:r>
            <a:r>
              <a:rPr lang="uk-UA" sz="28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uk-UA" sz="28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33221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0" grpId="0" animBg="1"/>
      <p:bldP spid="21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</a:rPr>
              <a:t>Домашнє 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35447" y="1464463"/>
            <a:ext cx="1787751" cy="2829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Прямокутник: округлені кути 5">
            <a:extLst>
              <a:ext uri="{FF2B5EF4-FFF2-40B4-BE49-F238E27FC236}">
                <a16:creationId xmlns:a16="http://schemas.microsoft.com/office/drawing/2014/main" xmlns="" id="{F35B1DC1-1FB4-485D-B536-AB95778CE417}"/>
              </a:ext>
            </a:extLst>
          </p:cNvPr>
          <p:cNvSpPr/>
          <p:nvPr/>
        </p:nvSpPr>
        <p:spPr>
          <a:xfrm>
            <a:off x="3111400" y="1557586"/>
            <a:ext cx="7877175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</a:t>
            </a:r>
            <a:r>
              <a:rPr lang="uk-UA" sz="3600" b="1">
                <a:solidFill>
                  <a:schemeClr val="bg1"/>
                </a:solidFill>
              </a:rPr>
              <a:t>сторінці </a:t>
            </a:r>
            <a:r>
              <a:rPr lang="uk-UA" sz="3600" b="1" smtClean="0">
                <a:solidFill>
                  <a:schemeClr val="bg1"/>
                </a:solidFill>
              </a:rPr>
              <a:t>68 </a:t>
            </a:r>
            <a:r>
              <a:rPr lang="uk-UA" sz="3600" b="1" dirty="0" smtClean="0">
                <a:solidFill>
                  <a:schemeClr val="bg1"/>
                </a:solidFill>
              </a:rPr>
              <a:t>буквений вираз№ 389 та </a:t>
            </a:r>
            <a:r>
              <a:rPr lang="uk-UA" sz="3600" b="1" dirty="0">
                <a:solidFill>
                  <a:schemeClr val="bg1"/>
                </a:solidFill>
              </a:rPr>
              <a:t>задача № </a:t>
            </a:r>
            <a:r>
              <a:rPr lang="uk-UA" sz="3600" b="1" dirty="0" smtClean="0">
                <a:solidFill>
                  <a:schemeClr val="bg1"/>
                </a:solidFill>
              </a:rPr>
              <a:t>390</a:t>
            </a:r>
          </a:p>
        </p:txBody>
      </p:sp>
      <p:pic>
        <p:nvPicPr>
          <p:cNvPr id="3074" name="Picture 2" descr="D:\3 клас\03 МАТЕМ\1 Листопад\3 Табличне множення і ділення 7_9\№046 - Числовий відрізок. Задачі з буквеними даними\2025-11-02_2132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1400" y="3069754"/>
            <a:ext cx="78771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662365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</a:extLst>
          </a:blip>
          <a:srcRect l="6918"/>
          <a:stretch/>
        </p:blipFill>
        <p:spPr>
          <a:xfrm>
            <a:off x="561066" y="350343"/>
            <a:ext cx="2742245" cy="2447122"/>
          </a:xfrm>
          <a:prstGeom prst="rect">
            <a:avLst/>
          </a:prstGeom>
        </p:spPr>
      </p:pic>
      <p:pic>
        <p:nvPicPr>
          <p:cNvPr id="512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7735" y="1314558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3589947" y="350344"/>
            <a:ext cx="6913299" cy="746484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Рефлексія. Вправа «Мікрофон» 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890903" y="1315633"/>
            <a:ext cx="5809640" cy="1044290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 знайти невідомий доданок?</a:t>
            </a:r>
            <a:endParaRPr lang="ru-RU" sz="3200" b="1" dirty="0"/>
          </a:p>
        </p:txBody>
      </p:sp>
      <p:pic>
        <p:nvPicPr>
          <p:cNvPr id="14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95687" y="2929156"/>
            <a:ext cx="1391160" cy="10442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4579863" y="2864437"/>
            <a:ext cx="6120680" cy="1213429"/>
          </a:xfrm>
          <a:prstGeom prst="roundRect">
            <a:avLst/>
          </a:prstGeom>
          <a:solidFill>
            <a:srgbClr val="9A57CD"/>
          </a:solidFill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Навіщо робимо перевірку при розв</a:t>
            </a:r>
            <a:r>
              <a:rPr lang="ru-RU" sz="3200" b="1" dirty="0" smtClean="0"/>
              <a:t>’</a:t>
            </a:r>
            <a:r>
              <a:rPr lang="ru-RU" sz="3200" b="1" dirty="0" err="1" smtClean="0"/>
              <a:t>язуванні</a:t>
            </a:r>
            <a:r>
              <a:rPr lang="ru-RU" sz="3200" b="1" dirty="0" smtClean="0"/>
              <a:t> </a:t>
            </a:r>
            <a:r>
              <a:rPr lang="ru-RU" sz="3200" b="1" dirty="0" err="1" smtClean="0"/>
              <a:t>рівнянь</a:t>
            </a:r>
            <a:r>
              <a:rPr lang="ru-RU" sz="3200" b="1" dirty="0" smtClean="0"/>
              <a:t>?</a:t>
            </a:r>
            <a:endParaRPr lang="ru-RU" sz="3200" b="1" dirty="0"/>
          </a:p>
        </p:txBody>
      </p:sp>
      <p:pic>
        <p:nvPicPr>
          <p:cNvPr id="16" name="Picture 4" descr="Что делать если пропал значок громкости с панели задач?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38614" y="4650446"/>
            <a:ext cx="1352289" cy="115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Скругленный прямоугольник 16"/>
          <p:cNvSpPr/>
          <p:nvPr/>
        </p:nvSpPr>
        <p:spPr>
          <a:xfrm>
            <a:off x="5081841" y="4685806"/>
            <a:ext cx="5421405" cy="1120252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3200" b="1" dirty="0" smtClean="0"/>
              <a:t>Яке завдання на уроці було найважчим?</a:t>
            </a:r>
            <a:endParaRPr lang="ru-RU" sz="3200" b="1" dirty="0"/>
          </a:p>
        </p:txBody>
      </p:sp>
    </p:spTree>
    <p:extLst>
      <p:ext uri="{BB962C8B-B14F-4D97-AF65-F5344CB8AC3E}">
        <p14:creationId xmlns:p14="http://schemas.microsoft.com/office/powerpoint/2010/main" val="170933753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Рефлексія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57606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Оціни свою роботу на уроці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517" y="2073074"/>
            <a:ext cx="2506633" cy="2508847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16629" y="2067559"/>
            <a:ext cx="2587932" cy="258793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1871" y="206755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Скругленный прямоугольник 9"/>
          <p:cNvSpPr/>
          <p:nvPr/>
        </p:nvSpPr>
        <p:spPr>
          <a:xfrm>
            <a:off x="1483517" y="4711773"/>
            <a:ext cx="2258751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Всі завдання </a:t>
            </a:r>
            <a:r>
              <a:rPr lang="ru-RU" sz="2800" b="1" dirty="0" err="1" smtClean="0">
                <a:solidFill>
                  <a:schemeClr val="bg1"/>
                </a:solidFill>
              </a:rPr>
              <a:t>виконані</a:t>
            </a:r>
            <a:r>
              <a:rPr lang="ru-RU" sz="2800" b="1" dirty="0" smtClean="0">
                <a:solidFill>
                  <a:schemeClr val="bg1"/>
                </a:solidFill>
              </a:rPr>
              <a:t>!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651871" y="4804756"/>
            <a:ext cx="2574472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Треба ще </a:t>
            </a:r>
            <a:r>
              <a:rPr lang="ru-RU" sz="2800" b="1" dirty="0" err="1" smtClean="0">
                <a:solidFill>
                  <a:schemeClr val="bg1"/>
                </a:solidFill>
              </a:rPr>
              <a:t>попрацювати</a:t>
            </a:r>
            <a:endParaRPr lang="ru-RU" sz="2800" b="1" dirty="0" smtClean="0">
              <a:solidFill>
                <a:schemeClr val="bg1"/>
              </a:solidFill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8036247" y="4730764"/>
            <a:ext cx="2731857" cy="105560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800" b="1" dirty="0" err="1" smtClean="0">
                <a:solidFill>
                  <a:schemeClr val="bg1"/>
                </a:solidFill>
              </a:rPr>
              <a:t>Цікаво</a:t>
            </a:r>
            <a:r>
              <a:rPr lang="ru-RU" sz="2800" b="1" dirty="0" smtClean="0">
                <a:solidFill>
                  <a:schemeClr val="bg1"/>
                </a:solidFill>
              </a:rPr>
              <a:t>, що </a:t>
            </a:r>
            <a:r>
              <a:rPr lang="ru-RU" sz="2800" b="1" dirty="0" err="1" smtClean="0">
                <a:solidFill>
                  <a:schemeClr val="bg1"/>
                </a:solidFill>
              </a:rPr>
              <a:t>вивчатиму</a:t>
            </a:r>
            <a:r>
              <a:rPr lang="ru-RU" sz="2800" b="1" dirty="0" smtClean="0">
                <a:solidFill>
                  <a:schemeClr val="bg1"/>
                </a:solidFill>
              </a:rPr>
              <a:t> далі</a:t>
            </a:r>
          </a:p>
        </p:txBody>
      </p:sp>
    </p:spTree>
    <p:extLst>
      <p:ext uri="{BB962C8B-B14F-4D97-AF65-F5344CB8AC3E}">
        <p14:creationId xmlns:p14="http://schemas.microsoft.com/office/powerpoint/2010/main" val="361034925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051470" y="477466"/>
            <a:ext cx="10053817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Налаштування на урок</a:t>
            </a:r>
            <a:endParaRPr lang="uk-UA" sz="4000" b="1" dirty="0">
              <a:solidFill>
                <a:schemeClr val="bg1"/>
              </a:solidFill>
            </a:endParaRPr>
          </a:p>
        </p:txBody>
      </p:sp>
      <p:sp>
        <p:nvSpPr>
          <p:cNvPr id="14" name="Прямоугольник 4"/>
          <p:cNvSpPr/>
          <p:nvPr/>
        </p:nvSpPr>
        <p:spPr>
          <a:xfrm>
            <a:off x="1483518" y="1269554"/>
            <a:ext cx="9189720" cy="936104"/>
          </a:xfrm>
          <a:prstGeom prst="rect">
            <a:avLst/>
          </a:prstGeom>
          <a:ln w="38100">
            <a:solidFill>
              <a:srgbClr val="7030A0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rgbClr val="7030A0"/>
                </a:solidFill>
              </a:rPr>
              <a:t> Розглянь зображення. Поміркуй, в чому твоя суперсила. Що ти </a:t>
            </a:r>
            <a:r>
              <a:rPr lang="ru-RU" sz="2400" b="1" dirty="0" err="1" smtClean="0">
                <a:solidFill>
                  <a:srgbClr val="7030A0"/>
                </a:solidFill>
              </a:rPr>
              <a:t>любиш</a:t>
            </a:r>
            <a:r>
              <a:rPr lang="ru-RU" sz="2400" b="1" dirty="0" smtClean="0">
                <a:solidFill>
                  <a:srgbClr val="7030A0"/>
                </a:solidFill>
              </a:rPr>
              <a:t> (</a:t>
            </a:r>
            <a:r>
              <a:rPr lang="ru-RU" sz="2400" b="1" dirty="0" err="1" smtClean="0">
                <a:solidFill>
                  <a:srgbClr val="7030A0"/>
                </a:solidFill>
              </a:rPr>
              <a:t>вмієш</a:t>
            </a:r>
            <a:r>
              <a:rPr lang="ru-RU" sz="2400" b="1" dirty="0" smtClean="0">
                <a:solidFill>
                  <a:srgbClr val="7030A0"/>
                </a:solidFill>
              </a:rPr>
              <a:t>) робити </a:t>
            </a:r>
            <a:r>
              <a:rPr lang="ru-RU" sz="2400" b="1" dirty="0" err="1" smtClean="0">
                <a:solidFill>
                  <a:srgbClr val="7030A0"/>
                </a:solidFill>
              </a:rPr>
              <a:t>найкраще</a:t>
            </a:r>
            <a:r>
              <a:rPr lang="ru-RU" sz="2400" b="1" dirty="0" smtClean="0">
                <a:solidFill>
                  <a:srgbClr val="7030A0"/>
                </a:solidFill>
              </a:rPr>
              <a:t>?</a:t>
            </a:r>
            <a:endParaRPr lang="ru-RU" sz="2400" b="1" dirty="0">
              <a:solidFill>
                <a:srgbClr val="7030A0"/>
              </a:solidFill>
            </a:endParaRPr>
          </a:p>
        </p:txBody>
      </p:sp>
      <p:pic>
        <p:nvPicPr>
          <p:cNvPr id="9" name="Picture 2" descr="D:\Картинки до тестів\!!!!_ЭСМИРА_Супергерой\_free_2024-01-08-11-29-16_0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447" y="2269572"/>
            <a:ext cx="2305378" cy="2307414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D:\Картинки до тестів\!!!!_ЭСМИРА_Супергерой\_free_2024-01-08-11-09-18_00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335" y="2336644"/>
            <a:ext cx="2448272" cy="2448272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D:\Картинки до тестів\!!!!_ЭСМИРА_Супергерой\_free_2024-01-08-11-29-00_01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7655" y="3895069"/>
            <a:ext cx="2582416" cy="25824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D:\Картинки до тестів\!!!!_ЭСМИРА_Супергерой\_free_2024-01-08-11-25-10_007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3133" y="4077866"/>
            <a:ext cx="2438400" cy="2438400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D:\Картинки до тестів\!!!!_ЭСМИРА_Супергерой\_free_2024-01-08-11-32-44_013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46720" y="2248234"/>
            <a:ext cx="2263316" cy="2263316"/>
          </a:xfrm>
          <a:prstGeom prst="roundRect">
            <a:avLst/>
          </a:prstGeom>
          <a:noFill/>
          <a:ln w="38100">
            <a:solidFill>
              <a:schemeClr val="bg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518082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123479" y="591945"/>
            <a:ext cx="9865096" cy="749617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Перевірка домашнього </a:t>
            </a:r>
            <a:r>
              <a:rPr lang="uk-UA" sz="4000" b="1" dirty="0">
                <a:solidFill>
                  <a:schemeClr val="bg1"/>
                </a:solidFill>
              </a:rPr>
              <a:t>завдання</a:t>
            </a:r>
          </a:p>
        </p:txBody>
      </p:sp>
      <p:pic>
        <p:nvPicPr>
          <p:cNvPr id="8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91431" y="1464462"/>
            <a:ext cx="1924244" cy="304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кутник: округлені кути 5">
            <a:extLst>
              <a:ext uri="{FF2B5EF4-FFF2-40B4-BE49-F238E27FC236}">
                <a16:creationId xmlns="" xmlns:a16="http://schemas.microsoft.com/office/drawing/2014/main" id="{F35B1DC1-1FB4-485D-B536-AB95778CE417}"/>
              </a:ext>
            </a:extLst>
          </p:cNvPr>
          <p:cNvSpPr/>
          <p:nvPr/>
        </p:nvSpPr>
        <p:spPr>
          <a:xfrm>
            <a:off x="4435847" y="1557586"/>
            <a:ext cx="6552728" cy="1224136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>
                <a:solidFill>
                  <a:schemeClr val="bg1"/>
                </a:solidFill>
              </a:rPr>
              <a:t>На сторінці </a:t>
            </a:r>
            <a:r>
              <a:rPr lang="uk-UA" sz="3600" b="1" dirty="0" smtClean="0">
                <a:solidFill>
                  <a:schemeClr val="bg1"/>
                </a:solidFill>
              </a:rPr>
              <a:t>66 буквений вираз № 380</a:t>
            </a:r>
            <a:r>
              <a:rPr lang="uk-UA" sz="3600" b="1" dirty="0">
                <a:solidFill>
                  <a:schemeClr val="bg1"/>
                </a:solidFill>
              </a:rPr>
              <a:t> </a:t>
            </a:r>
            <a:r>
              <a:rPr lang="uk-UA" sz="3600" b="1" dirty="0" smtClean="0">
                <a:solidFill>
                  <a:schemeClr val="bg1"/>
                </a:solidFill>
              </a:rPr>
              <a:t>та </a:t>
            </a:r>
            <a:r>
              <a:rPr lang="uk-UA" sz="3600" b="1" dirty="0">
                <a:solidFill>
                  <a:schemeClr val="bg1"/>
                </a:solidFill>
              </a:rPr>
              <a:t>задача </a:t>
            </a:r>
            <a:r>
              <a:rPr lang="uk-UA" sz="3600" b="1" dirty="0" smtClean="0">
                <a:solidFill>
                  <a:schemeClr val="bg1"/>
                </a:solidFill>
              </a:rPr>
              <a:t>№ 381</a:t>
            </a:r>
          </a:p>
        </p:txBody>
      </p:sp>
      <p:pic>
        <p:nvPicPr>
          <p:cNvPr id="6" name="Picture 2" descr="D:\3 клас\03 МАТЕМ\1 Листопад\3 Табличне множення і ділення 7_9\№045 - Дії з імен числами. Таблиці з даними\2025-10-29_12111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4932" y="2943434"/>
            <a:ext cx="8702106" cy="1872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0164982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233087" y="599705"/>
            <a:ext cx="9886706" cy="70805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uk-UA" sz="4000" b="1" dirty="0" smtClean="0">
                <a:solidFill>
                  <a:schemeClr val="bg1"/>
                </a:solidFill>
              </a:rPr>
              <a:t>План уроку</a:t>
            </a:r>
            <a:endParaRPr lang="uk-UA" sz="4000" b="1" dirty="0">
              <a:solidFill>
                <a:schemeClr val="bg1"/>
              </a:solidFill>
            </a:endParaRPr>
          </a:p>
        </p:txBody>
      </p:sp>
      <p:graphicFrame>
        <p:nvGraphicFramePr>
          <p:cNvPr id="9" name="Схема 8"/>
          <p:cNvGraphicFramePr/>
          <p:nvPr>
            <p:extLst>
              <p:ext uri="{D42A27DB-BD31-4B8C-83A1-F6EECF244321}">
                <p14:modId xmlns:p14="http://schemas.microsoft.com/office/powerpoint/2010/main" val="1414350790"/>
              </p:ext>
            </p:extLst>
          </p:nvPr>
        </p:nvGraphicFramePr>
        <p:xfrm>
          <a:off x="649571" y="1577825"/>
          <a:ext cx="10915068" cy="42734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234181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07455" y="425253"/>
            <a:ext cx="10297144" cy="72971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chemeClr val="bg1"/>
                </a:solidFill>
              </a:rPr>
              <a:t>Розгляньте </a:t>
            </a:r>
            <a:r>
              <a:rPr lang="ru-RU" sz="4000" b="1" dirty="0" err="1">
                <a:solidFill>
                  <a:schemeClr val="bg1"/>
                </a:solidFill>
              </a:rPr>
              <a:t>таблицю</a:t>
            </a:r>
            <a:r>
              <a:rPr lang="ru-RU" sz="4000" b="1" dirty="0">
                <a:solidFill>
                  <a:schemeClr val="bg1"/>
                </a:solidFill>
              </a:rPr>
              <a:t> </a:t>
            </a:r>
            <a:r>
              <a:rPr lang="ru-RU" sz="4000" b="1" smtClean="0">
                <a:solidFill>
                  <a:schemeClr val="bg1"/>
                </a:solidFill>
              </a:rPr>
              <a:t>Піфагора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9003" y="1154965"/>
            <a:ext cx="7679802" cy="5368581"/>
          </a:xfrm>
          <a:prstGeom prst="rect">
            <a:avLst/>
          </a:prstGeom>
        </p:spPr>
      </p:pic>
      <p:sp>
        <p:nvSpPr>
          <p:cNvPr id="9" name="Прямоугольник 17"/>
          <p:cNvSpPr/>
          <p:nvPr/>
        </p:nvSpPr>
        <p:spPr>
          <a:xfrm>
            <a:off x="522064" y="1766798"/>
            <a:ext cx="346694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добутків</a:t>
            </a:r>
            <a:r>
              <a:rPr lang="ru-RU" sz="2800" b="1" dirty="0">
                <a:solidFill>
                  <a:schemeClr val="bg1"/>
                </a:solidFill>
              </a:rPr>
              <a:t>, значення </a:t>
            </a:r>
            <a:r>
              <a:rPr lang="ru-RU" sz="2800" b="1" dirty="0" smtClean="0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дорівнює</a:t>
            </a:r>
            <a:r>
              <a:rPr lang="ru-RU" sz="2800" b="1" dirty="0" smtClean="0">
                <a:solidFill>
                  <a:schemeClr val="bg1"/>
                </a:solidFill>
              </a:rPr>
              <a:t> 36?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1" name="Прямоугольник 17"/>
          <p:cNvSpPr/>
          <p:nvPr/>
        </p:nvSpPr>
        <p:spPr>
          <a:xfrm>
            <a:off x="522063" y="3285778"/>
            <a:ext cx="3466940" cy="1384995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800" b="1" dirty="0" err="1">
                <a:solidFill>
                  <a:schemeClr val="bg1"/>
                </a:solidFill>
              </a:rPr>
              <a:t>Скільки</a:t>
            </a:r>
            <a:r>
              <a:rPr lang="ru-RU" sz="2800" b="1" dirty="0">
                <a:solidFill>
                  <a:schemeClr val="bg1"/>
                </a:solidFill>
              </a:rPr>
              <a:t> в </a:t>
            </a:r>
            <a:r>
              <a:rPr lang="ru-RU" sz="2800" b="1" dirty="0" err="1">
                <a:solidFill>
                  <a:schemeClr val="bg1"/>
                </a:solidFill>
              </a:rPr>
              <a:t>таблиці</a:t>
            </a:r>
            <a:r>
              <a:rPr lang="ru-RU" sz="2800" b="1" dirty="0">
                <a:solidFill>
                  <a:schemeClr val="bg1"/>
                </a:solidFill>
              </a:rPr>
              <a:t> є </a:t>
            </a:r>
            <a:r>
              <a:rPr lang="ru-RU" sz="2800" b="1" dirty="0" err="1">
                <a:solidFill>
                  <a:schemeClr val="bg1"/>
                </a:solidFill>
              </a:rPr>
              <a:t>добутків</a:t>
            </a:r>
            <a:r>
              <a:rPr lang="ru-RU" sz="2800" b="1" dirty="0">
                <a:solidFill>
                  <a:schemeClr val="bg1"/>
                </a:solidFill>
              </a:rPr>
              <a:t>, значення </a:t>
            </a:r>
            <a:r>
              <a:rPr lang="ru-RU" sz="2800" b="1" dirty="0" smtClean="0">
                <a:solidFill>
                  <a:schemeClr val="bg1"/>
                </a:solidFill>
              </a:rPr>
              <a:t>яких</a:t>
            </a:r>
            <a:r>
              <a:rPr lang="ru-RU" sz="2800" b="1" dirty="0">
                <a:solidFill>
                  <a:schemeClr val="bg1"/>
                </a:solidFill>
              </a:rPr>
              <a:t> </a:t>
            </a:r>
            <a:r>
              <a:rPr lang="ru-RU" sz="2800" b="1" dirty="0" err="1" smtClean="0">
                <a:solidFill>
                  <a:schemeClr val="bg1"/>
                </a:solidFill>
              </a:rPr>
              <a:t>дорівнює</a:t>
            </a:r>
            <a:r>
              <a:rPr lang="ru-RU" sz="2800" b="1" dirty="0" smtClean="0">
                <a:solidFill>
                  <a:schemeClr val="bg1"/>
                </a:solidFill>
              </a:rPr>
              <a:t> 40?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3" name="Прямоугольник 4"/>
          <p:cNvSpPr/>
          <p:nvPr/>
        </p:nvSpPr>
        <p:spPr>
          <a:xfrm>
            <a:off x="4003799" y="1197546"/>
            <a:ext cx="7628853" cy="541459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Дай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 smtClean="0">
                <a:solidFill>
                  <a:srgbClr val="7030A0"/>
                </a:solidFill>
              </a:rPr>
              <a:t>відповіді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7030A0"/>
                </a:solidFill>
              </a:rPr>
              <a:t>на запитання. </a:t>
            </a:r>
            <a:r>
              <a:rPr lang="ru-RU" sz="2800" b="1" dirty="0" err="1">
                <a:solidFill>
                  <a:srgbClr val="7030A0"/>
                </a:solidFill>
              </a:rPr>
              <a:t>Виконай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завдання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8" name="Овал 7"/>
          <p:cNvSpPr/>
          <p:nvPr/>
        </p:nvSpPr>
        <p:spPr>
          <a:xfrm>
            <a:off x="10052471" y="3284339"/>
            <a:ext cx="626780" cy="45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/>
          <p:cNvSpPr/>
          <p:nvPr/>
        </p:nvSpPr>
        <p:spPr>
          <a:xfrm>
            <a:off x="7881549" y="4140224"/>
            <a:ext cx="576064" cy="504056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Овал 14"/>
          <p:cNvSpPr/>
          <p:nvPr/>
        </p:nvSpPr>
        <p:spPr>
          <a:xfrm>
            <a:off x="6333370" y="5474940"/>
            <a:ext cx="626780" cy="45107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Овал 15"/>
          <p:cNvSpPr/>
          <p:nvPr/>
        </p:nvSpPr>
        <p:spPr>
          <a:xfrm>
            <a:off x="10844559" y="3257846"/>
            <a:ext cx="576064" cy="504056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9341934" y="3726247"/>
            <a:ext cx="576064" cy="504056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100143" y="5013970"/>
            <a:ext cx="576064" cy="504056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Овал 18"/>
          <p:cNvSpPr/>
          <p:nvPr/>
        </p:nvSpPr>
        <p:spPr>
          <a:xfrm>
            <a:off x="6358728" y="5924555"/>
            <a:ext cx="576064" cy="504056"/>
          </a:xfrm>
          <a:prstGeom prst="ellipse">
            <a:avLst/>
          </a:prstGeom>
          <a:noFill/>
          <a:ln w="57150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2329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1" grpId="0" animBg="1"/>
      <p:bldP spid="8" grpId="0" animBg="1"/>
      <p:bldP spid="10" grpId="0" animBg="1"/>
      <p:bldP spid="15" grpId="0" animBg="1"/>
      <p:bldP spid="16" grpId="0" animBg="1"/>
      <p:bldP spid="17" grpId="0" animBg="1"/>
      <p:bldP spid="18" grpId="0" animBg="1"/>
      <p:bldP spid="1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4"/>
          <p:cNvSpPr/>
          <p:nvPr/>
        </p:nvSpPr>
        <p:spPr>
          <a:xfrm>
            <a:off x="979463" y="463934"/>
            <a:ext cx="10153128" cy="805620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>
                <a:solidFill>
                  <a:schemeClr val="bg1"/>
                </a:solidFill>
              </a:rPr>
              <a:t>На числовому </a:t>
            </a:r>
            <a:r>
              <a:rPr lang="ru-RU" sz="4000" b="1" dirty="0" err="1">
                <a:solidFill>
                  <a:schemeClr val="bg1"/>
                </a:solidFill>
              </a:rPr>
              <a:t>відрізку</a:t>
            </a:r>
            <a:r>
              <a:rPr lang="ru-RU" sz="4000" b="1" dirty="0">
                <a:solidFill>
                  <a:schemeClr val="bg1"/>
                </a:solidFill>
              </a:rPr>
              <a:t> записано </a:t>
            </a:r>
            <a:r>
              <a:rPr lang="ru-RU" sz="4000" b="1" dirty="0" smtClean="0">
                <a:solidFill>
                  <a:schemeClr val="bg1"/>
                </a:solidFill>
              </a:rPr>
              <a:t>числа</a:t>
            </a:r>
            <a:endParaRPr lang="ru-RU" sz="4000" b="1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1232" y="2493690"/>
            <a:ext cx="10278727" cy="816973"/>
          </a:xfrm>
          <a:prstGeom prst="rect">
            <a:avLst/>
          </a:prstGeom>
        </p:spPr>
      </p:pic>
      <p:sp>
        <p:nvSpPr>
          <p:cNvPr id="19" name="Прямоугольник 17"/>
          <p:cNvSpPr/>
          <p:nvPr/>
        </p:nvSpPr>
        <p:spPr>
          <a:xfrm>
            <a:off x="1771551" y="3501802"/>
            <a:ext cx="2195385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· 1 = 9</a:t>
            </a:r>
          </a:p>
        </p:txBody>
      </p:sp>
      <p:sp>
        <p:nvSpPr>
          <p:cNvPr id="20" name="Прямоугольник 17"/>
          <p:cNvSpPr/>
          <p:nvPr/>
        </p:nvSpPr>
        <p:spPr>
          <a:xfrm>
            <a:off x="1805307" y="4305920"/>
            <a:ext cx="2195385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· 4 = 36</a:t>
            </a:r>
          </a:p>
        </p:txBody>
      </p:sp>
      <p:sp>
        <p:nvSpPr>
          <p:cNvPr id="21" name="Прямоугольник 17"/>
          <p:cNvSpPr/>
          <p:nvPr/>
        </p:nvSpPr>
        <p:spPr>
          <a:xfrm>
            <a:off x="4286779" y="3501802"/>
            <a:ext cx="2195385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· 6 = 54</a:t>
            </a:r>
          </a:p>
        </p:txBody>
      </p:sp>
      <p:sp>
        <p:nvSpPr>
          <p:cNvPr id="22" name="Прямоугольник 17"/>
          <p:cNvSpPr/>
          <p:nvPr/>
        </p:nvSpPr>
        <p:spPr>
          <a:xfrm>
            <a:off x="4308067" y="4365898"/>
            <a:ext cx="2195385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· 7 = 63</a:t>
            </a:r>
          </a:p>
        </p:txBody>
      </p:sp>
      <p:sp>
        <p:nvSpPr>
          <p:cNvPr id="23" name="Прямоугольник 17"/>
          <p:cNvSpPr/>
          <p:nvPr/>
        </p:nvSpPr>
        <p:spPr>
          <a:xfrm>
            <a:off x="6740103" y="3475783"/>
            <a:ext cx="2195385" cy="708050"/>
          </a:xfrm>
          <a:prstGeom prst="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cap="none" spc="0" dirty="0">
                <a:ln w="0">
                  <a:solidFill>
                    <a:sysClr val="windowText" lastClr="000000"/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9 · 9 = 81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82164" y="4884232"/>
            <a:ext cx="4775758" cy="1688843"/>
          </a:xfrm>
          <a:prstGeom prst="rect">
            <a:avLst/>
          </a:prstGeom>
        </p:spPr>
      </p:pic>
      <p:sp>
        <p:nvSpPr>
          <p:cNvPr id="15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№382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6" name="Прямоугольник 4"/>
          <p:cNvSpPr/>
          <p:nvPr/>
        </p:nvSpPr>
        <p:spPr>
          <a:xfrm>
            <a:off x="1555526" y="1337703"/>
            <a:ext cx="8726381" cy="946250"/>
          </a:xfrm>
          <a:prstGeom prst="rect">
            <a:avLst/>
          </a:prstGeom>
          <a:ln/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Вибери </a:t>
            </a:r>
            <a:r>
              <a:rPr lang="ru-RU" sz="2800" b="1" dirty="0">
                <a:solidFill>
                  <a:srgbClr val="7030A0"/>
                </a:solidFill>
              </a:rPr>
              <a:t>серед них </a:t>
            </a:r>
            <a:r>
              <a:rPr lang="ru-RU" sz="2800" b="1" dirty="0" err="1">
                <a:solidFill>
                  <a:srgbClr val="7030A0"/>
                </a:solidFill>
              </a:rPr>
              <a:t>ті</a:t>
            </a:r>
            <a:r>
              <a:rPr lang="ru-RU" sz="2800" b="1" dirty="0">
                <a:solidFill>
                  <a:srgbClr val="7030A0"/>
                </a:solidFill>
              </a:rPr>
              <a:t>, що </a:t>
            </a:r>
            <a:r>
              <a:rPr lang="ru-RU" sz="2800" b="1" dirty="0" err="1">
                <a:solidFill>
                  <a:srgbClr val="7030A0"/>
                </a:solidFill>
              </a:rPr>
              <a:t>діляться</a:t>
            </a:r>
            <a:r>
              <a:rPr lang="ru-RU" sz="2800" b="1" dirty="0">
                <a:solidFill>
                  <a:srgbClr val="7030A0"/>
                </a:solidFill>
              </a:rPr>
              <a:t> на 9. </a:t>
            </a:r>
            <a:endParaRPr lang="ru-RU" sz="2800" b="1" dirty="0" smtClean="0">
              <a:solidFill>
                <a:srgbClr val="7030A0"/>
              </a:solidFill>
            </a:endParaRPr>
          </a:p>
          <a:p>
            <a:pPr algn="ctr"/>
            <a:r>
              <a:rPr lang="ru-RU" sz="2800" b="1" dirty="0" err="1" smtClean="0">
                <a:solidFill>
                  <a:srgbClr val="7030A0"/>
                </a:solidFill>
              </a:rPr>
              <a:t>Обґрунтуй</a:t>
            </a:r>
            <a:r>
              <a:rPr lang="ru-RU" sz="28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 err="1">
                <a:solidFill>
                  <a:srgbClr val="7030A0"/>
                </a:solidFill>
              </a:rPr>
              <a:t>свій</a:t>
            </a:r>
            <a:r>
              <a:rPr lang="ru-RU" sz="2800" b="1" dirty="0">
                <a:solidFill>
                  <a:srgbClr val="7030A0"/>
                </a:solidFill>
              </a:rPr>
              <a:t> вибір за допомогою дії </a:t>
            </a:r>
            <a:r>
              <a:rPr lang="ru-RU" sz="2800" b="1" dirty="0" err="1">
                <a:solidFill>
                  <a:srgbClr val="7030A0"/>
                </a:solidFill>
              </a:rPr>
              <a:t>множення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2" name="Овал 1"/>
          <p:cNvSpPr/>
          <p:nvPr/>
        </p:nvSpPr>
        <p:spPr>
          <a:xfrm>
            <a:off x="2059583" y="2730284"/>
            <a:ext cx="608796" cy="580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/>
          <p:cNvSpPr/>
          <p:nvPr/>
        </p:nvSpPr>
        <p:spPr>
          <a:xfrm>
            <a:off x="5011911" y="2730283"/>
            <a:ext cx="608796" cy="580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Овал 16"/>
          <p:cNvSpPr/>
          <p:nvPr/>
        </p:nvSpPr>
        <p:spPr>
          <a:xfrm>
            <a:off x="6956127" y="2730282"/>
            <a:ext cx="608796" cy="580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Овал 17"/>
          <p:cNvSpPr/>
          <p:nvPr/>
        </p:nvSpPr>
        <p:spPr>
          <a:xfrm>
            <a:off x="7862211" y="2730281"/>
            <a:ext cx="608796" cy="580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Овал 23"/>
          <p:cNvSpPr/>
          <p:nvPr/>
        </p:nvSpPr>
        <p:spPr>
          <a:xfrm>
            <a:off x="9718792" y="2660224"/>
            <a:ext cx="608796" cy="580379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22318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4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37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5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0" grpId="0" animBg="1"/>
      <p:bldP spid="21" grpId="0" animBg="1"/>
      <p:bldP spid="22" grpId="0" animBg="1"/>
      <p:bldP spid="23" grpId="0" animBg="1"/>
      <p:bldP spid="2" grpId="0" animBg="1"/>
      <p:bldP spid="13" grpId="0" animBg="1"/>
      <p:bldP spid="17" grpId="0" animBg="1"/>
      <p:bldP spid="18" grpId="0" animBg="1"/>
      <p:bldP spid="2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3 клас\03 МАТЕМ\1 Листопад\3 Табличне множення і ділення 7_9\№046 - Числовий відрізок. Задачі з буквеними даними\2025-11-02_20504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3502" y="1816256"/>
            <a:ext cx="9516654" cy="283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1005020" y="558482"/>
            <a:ext cx="10225136" cy="1215128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/>
              <a:t>Склади </a:t>
            </a:r>
            <a:r>
              <a:rPr lang="ru-RU" sz="4000" b="1" dirty="0"/>
              <a:t>вирази за схемами й обчисли їх </a:t>
            </a:r>
            <a:r>
              <a:rPr lang="ru-RU" sz="4000" b="1" dirty="0" smtClean="0"/>
              <a:t>значення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4">
            <a:extLst>
              <a:ext uri="{FF2B5EF4-FFF2-40B4-BE49-F238E27FC236}">
                <a16:creationId xmlns:a16="http://schemas.microsoft.com/office/drawing/2014/main" xmlns="" id="{F6E7EC80-9589-4937-924A-CEEA2719A5E3}"/>
              </a:ext>
            </a:extLst>
          </p:cNvPr>
          <p:cNvSpPr/>
          <p:nvPr/>
        </p:nvSpPr>
        <p:spPr>
          <a:xfrm>
            <a:off x="0" y="5728654"/>
            <a:ext cx="1195487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№383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4" name="Прямокутник із двома округленими протилежними кутами 6"/>
          <p:cNvSpPr/>
          <p:nvPr/>
        </p:nvSpPr>
        <p:spPr>
          <a:xfrm>
            <a:off x="5227935" y="184978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81</a:t>
            </a:r>
            <a:endParaRPr lang="uk-UA" sz="3600" b="1" dirty="0"/>
          </a:p>
        </p:txBody>
      </p:sp>
      <p:sp>
        <p:nvSpPr>
          <p:cNvPr id="15" name="Прямокутник із двома округленими протилежними кутами 6"/>
          <p:cNvSpPr/>
          <p:nvPr/>
        </p:nvSpPr>
        <p:spPr>
          <a:xfrm>
            <a:off x="5227935" y="254821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27</a:t>
            </a:r>
            <a:endParaRPr lang="uk-UA" sz="3600" b="1" dirty="0"/>
          </a:p>
        </p:txBody>
      </p:sp>
      <p:sp>
        <p:nvSpPr>
          <p:cNvPr id="19" name="Прямокутник із двома округленими протилежними кутами 6"/>
          <p:cNvSpPr/>
          <p:nvPr/>
        </p:nvSpPr>
        <p:spPr>
          <a:xfrm>
            <a:off x="5227935" y="325579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81</a:t>
            </a:r>
            <a:endParaRPr lang="uk-UA" sz="3600" b="1" dirty="0"/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0620" y="4078377"/>
            <a:ext cx="2424478" cy="2464771"/>
          </a:xfrm>
          <a:prstGeom prst="rect">
            <a:avLst/>
          </a:prstGeom>
        </p:spPr>
      </p:pic>
      <p:sp>
        <p:nvSpPr>
          <p:cNvPr id="20" name="Прямокутник із двома округленими протилежними кутами 6"/>
          <p:cNvSpPr/>
          <p:nvPr/>
        </p:nvSpPr>
        <p:spPr>
          <a:xfrm>
            <a:off x="5227935" y="394634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63</a:t>
            </a:r>
            <a:endParaRPr lang="uk-UA" sz="3600" b="1" dirty="0"/>
          </a:p>
        </p:txBody>
      </p:sp>
      <p:sp>
        <p:nvSpPr>
          <p:cNvPr id="21" name="Прямокутник із двома округленими протилежними кутами 6"/>
          <p:cNvSpPr/>
          <p:nvPr/>
        </p:nvSpPr>
        <p:spPr>
          <a:xfrm>
            <a:off x="10268495" y="1849780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9</a:t>
            </a:r>
            <a:endParaRPr lang="uk-UA" sz="3600" b="1" dirty="0"/>
          </a:p>
        </p:txBody>
      </p:sp>
      <p:sp>
        <p:nvSpPr>
          <p:cNvPr id="22" name="Прямокутник із двома округленими протилежними кутами 6"/>
          <p:cNvSpPr/>
          <p:nvPr/>
        </p:nvSpPr>
        <p:spPr>
          <a:xfrm>
            <a:off x="10268495" y="2548211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4</a:t>
            </a:r>
            <a:endParaRPr lang="uk-UA" sz="3600" b="1" dirty="0"/>
          </a:p>
        </p:txBody>
      </p:sp>
      <p:sp>
        <p:nvSpPr>
          <p:cNvPr id="23" name="Прямокутник із двома округленими протилежними кутами 6"/>
          <p:cNvSpPr/>
          <p:nvPr/>
        </p:nvSpPr>
        <p:spPr>
          <a:xfrm>
            <a:off x="10268495" y="3255794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5</a:t>
            </a:r>
            <a:endParaRPr lang="uk-UA" sz="3600" b="1" dirty="0"/>
          </a:p>
        </p:txBody>
      </p:sp>
      <p:sp>
        <p:nvSpPr>
          <p:cNvPr id="24" name="Прямокутник із двома округленими протилежними кутами 6"/>
          <p:cNvSpPr/>
          <p:nvPr/>
        </p:nvSpPr>
        <p:spPr>
          <a:xfrm>
            <a:off x="10268495" y="3946347"/>
            <a:ext cx="792088" cy="707583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600" b="1" dirty="0" smtClean="0"/>
              <a:t>2</a:t>
            </a:r>
            <a:endParaRPr lang="uk-UA" sz="3600" b="1" dirty="0"/>
          </a:p>
        </p:txBody>
      </p:sp>
    </p:spTree>
    <p:extLst>
      <p:ext uri="{BB962C8B-B14F-4D97-AF65-F5344CB8AC3E}">
        <p14:creationId xmlns:p14="http://schemas.microsoft.com/office/powerpoint/2010/main" val="35478602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Рисунок 68">
            <a:extLst>
              <a:ext uri="{FF2B5EF4-FFF2-40B4-BE49-F238E27FC236}">
                <a16:creationId xmlns="" xmlns:a16="http://schemas.microsoft.com/office/drawing/2014/main" id="{1F9DE5F7-47F9-45B8-BAE9-928FD438ECFE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50876" b="56485"/>
          <a:stretch/>
        </p:blipFill>
        <p:spPr>
          <a:xfrm>
            <a:off x="102987" y="853946"/>
            <a:ext cx="11756373" cy="586800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70" name="Рисунок 69">
            <a:extLst>
              <a:ext uri="{FF2B5EF4-FFF2-40B4-BE49-F238E27FC236}">
                <a16:creationId xmlns="" xmlns:a16="http://schemas.microsoft.com/office/drawing/2014/main" id="{569BEFE1-71C2-4A73-A615-C92D9944917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830" t="43000" r="84929" b="43158"/>
          <a:stretch/>
        </p:blipFill>
        <p:spPr>
          <a:xfrm>
            <a:off x="3649280" y="1205818"/>
            <a:ext cx="454720" cy="567792"/>
          </a:xfrm>
          <a:prstGeom prst="rect">
            <a:avLst/>
          </a:prstGeom>
        </p:spPr>
      </p:pic>
      <p:pic>
        <p:nvPicPr>
          <p:cNvPr id="103" name="Рисунок 102">
            <a:extLst>
              <a:ext uri="{FF2B5EF4-FFF2-40B4-BE49-F238E27FC236}">
                <a16:creationId xmlns="" xmlns:a16="http://schemas.microsoft.com/office/drawing/2014/main" id="{A0D61C55-25D5-44F0-90E4-713DCD9243AD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4576782" y="-676929"/>
            <a:ext cx="454720" cy="567792"/>
          </a:xfrm>
          <a:prstGeom prst="rect">
            <a:avLst/>
          </a:prstGeom>
        </p:spPr>
      </p:pic>
      <p:pic>
        <p:nvPicPr>
          <p:cNvPr id="104" name="Рисунок 103">
            <a:extLst>
              <a:ext uri="{FF2B5EF4-FFF2-40B4-BE49-F238E27FC236}">
                <a16:creationId xmlns="" xmlns:a16="http://schemas.microsoft.com/office/drawing/2014/main" id="{7AA62F5F-8E9F-4758-87A7-86AD87DB9512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513" t="43000" r="58246" b="43158"/>
          <a:stretch/>
        </p:blipFill>
        <p:spPr>
          <a:xfrm>
            <a:off x="4916012" y="-612071"/>
            <a:ext cx="454720" cy="567792"/>
          </a:xfrm>
          <a:prstGeom prst="rect">
            <a:avLst/>
          </a:prstGeom>
        </p:spPr>
      </p:pic>
      <p:pic>
        <p:nvPicPr>
          <p:cNvPr id="105" name="Рисунок 104">
            <a:extLst>
              <a:ext uri="{FF2B5EF4-FFF2-40B4-BE49-F238E27FC236}">
                <a16:creationId xmlns="" xmlns:a16="http://schemas.microsoft.com/office/drawing/2014/main" id="{3192FEA7-0B23-4FFB-8A71-047DC8F93504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065" t="43000" r="48694" b="43158"/>
          <a:stretch/>
        </p:blipFill>
        <p:spPr>
          <a:xfrm>
            <a:off x="5656339" y="-663451"/>
            <a:ext cx="454720" cy="567792"/>
          </a:xfrm>
          <a:prstGeom prst="rect">
            <a:avLst/>
          </a:prstGeom>
        </p:spPr>
      </p:pic>
      <p:pic>
        <p:nvPicPr>
          <p:cNvPr id="106" name="Рисунок 105">
            <a:extLst>
              <a:ext uri="{FF2B5EF4-FFF2-40B4-BE49-F238E27FC236}">
                <a16:creationId xmlns="" xmlns:a16="http://schemas.microsoft.com/office/drawing/2014/main" id="{7789B4E2-D455-4B48-982A-12838205C96E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1783" t="43000" r="21976" b="43158"/>
          <a:stretch/>
        </p:blipFill>
        <p:spPr>
          <a:xfrm>
            <a:off x="7398668" y="-655911"/>
            <a:ext cx="454720" cy="567792"/>
          </a:xfrm>
          <a:prstGeom prst="rect">
            <a:avLst/>
          </a:prstGeom>
        </p:spPr>
      </p:pic>
      <p:pic>
        <p:nvPicPr>
          <p:cNvPr id="107" name="Рисунок 106">
            <a:extLst>
              <a:ext uri="{FF2B5EF4-FFF2-40B4-BE49-F238E27FC236}">
                <a16:creationId xmlns="" xmlns:a16="http://schemas.microsoft.com/office/drawing/2014/main" id="{1A309B92-E806-4B19-BD8C-2FC1C585B53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921" t="43525" r="31307" b="43439"/>
          <a:stretch/>
        </p:blipFill>
        <p:spPr>
          <a:xfrm>
            <a:off x="6809761" y="-634892"/>
            <a:ext cx="420547" cy="534723"/>
          </a:xfrm>
          <a:prstGeom prst="rect">
            <a:avLst/>
          </a:prstGeom>
        </p:spPr>
      </p:pic>
      <p:pic>
        <p:nvPicPr>
          <p:cNvPr id="108" name="Рисунок 107">
            <a:extLst>
              <a:ext uri="{FF2B5EF4-FFF2-40B4-BE49-F238E27FC236}">
                <a16:creationId xmlns="" xmlns:a16="http://schemas.microsoft.com/office/drawing/2014/main" id="{14E5C802-CA0B-419B-9806-0981AA33D57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0706" t="43000" r="13053" b="43158"/>
          <a:stretch/>
        </p:blipFill>
        <p:spPr>
          <a:xfrm>
            <a:off x="7995887" y="-676929"/>
            <a:ext cx="454720" cy="567792"/>
          </a:xfrm>
          <a:prstGeom prst="rect">
            <a:avLst/>
          </a:prstGeom>
        </p:spPr>
      </p:pic>
      <p:pic>
        <p:nvPicPr>
          <p:cNvPr id="109" name="Рисунок 108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981127" y="1205818"/>
            <a:ext cx="454720" cy="567792"/>
          </a:xfrm>
          <a:prstGeom prst="rect">
            <a:avLst/>
          </a:prstGeom>
        </p:spPr>
      </p:pic>
      <p:pic>
        <p:nvPicPr>
          <p:cNvPr id="111" name="Рисунок 110">
            <a:extLst>
              <a:ext uri="{FF2B5EF4-FFF2-40B4-BE49-F238E27FC236}">
                <a16:creationId xmlns="" xmlns:a16="http://schemas.microsoft.com/office/drawing/2014/main" id="{C032AF8F-DE61-4584-B773-C251183078DA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591" t="43000" r="40168" b="43158"/>
          <a:stretch/>
        </p:blipFill>
        <p:spPr>
          <a:xfrm>
            <a:off x="6171163" y="-635119"/>
            <a:ext cx="454720" cy="567792"/>
          </a:xfrm>
          <a:prstGeom prst="rect">
            <a:avLst/>
          </a:prstGeom>
        </p:spPr>
      </p:pic>
      <p:sp>
        <p:nvSpPr>
          <p:cNvPr id="76" name="Прямоугольник 75"/>
          <p:cNvSpPr/>
          <p:nvPr/>
        </p:nvSpPr>
        <p:spPr>
          <a:xfrm>
            <a:off x="1123480" y="333450"/>
            <a:ext cx="8136903" cy="719511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uk-UA" sz="4000" b="1" dirty="0" smtClean="0"/>
              <a:t>Математичний диктант</a:t>
            </a:r>
            <a:endParaRPr lang="ru-RU" sz="4000" b="1" dirty="0"/>
          </a:p>
        </p:txBody>
      </p:sp>
      <p:pic>
        <p:nvPicPr>
          <p:cNvPr id="29" name="Рисунок 28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320" t="46844" r="16950" b="34814"/>
          <a:stretch/>
        </p:blipFill>
        <p:spPr>
          <a:xfrm>
            <a:off x="2689845" y="1641154"/>
            <a:ext cx="5039327" cy="1139101"/>
          </a:xfrm>
          <a:prstGeom prst="rect">
            <a:avLst/>
          </a:prstGeom>
        </p:spPr>
      </p:pic>
      <p:pic>
        <p:nvPicPr>
          <p:cNvPr id="30" name="Picture 2" descr="D:\Картинки до тестів\!!! Учні\634ce20.pn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24479" y="333450"/>
            <a:ext cx="1555574" cy="2477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803999" y="2603871"/>
            <a:ext cx="4668670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/>
              <a:t>Запишіть букви </a:t>
            </a:r>
            <a:r>
              <a:rPr lang="uk-UA" sz="3200" b="1" dirty="0"/>
              <a:t>з дошки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292" r="44100" b="54830"/>
          <a:stretch/>
        </p:blipFill>
        <p:spPr>
          <a:xfrm>
            <a:off x="533942" y="-1000517"/>
            <a:ext cx="2701059" cy="1000517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="" xmlns:a16="http://schemas.microsoft.com/office/drawing/2014/main" id="{F53CA702-EB0F-4C53-BD43-38D01341E94D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77" t="43000" r="76482" b="43158"/>
          <a:stretch/>
        </p:blipFill>
        <p:spPr>
          <a:xfrm>
            <a:off x="4314772" y="-642008"/>
            <a:ext cx="454720" cy="567792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1"/>
          <a:srcRect l="11837" t="32441" r="11316" b="27314"/>
          <a:stretch/>
        </p:blipFill>
        <p:spPr>
          <a:xfrm>
            <a:off x="4487173" y="1332000"/>
            <a:ext cx="2988000" cy="792000"/>
          </a:xfrm>
          <a:prstGeom prst="rect">
            <a:avLst/>
          </a:prstGeom>
        </p:spPr>
      </p:pic>
      <p:sp>
        <p:nvSpPr>
          <p:cNvPr id="22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-1" y="5728654"/>
            <a:ext cx="1195488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№386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2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683855" y="4402607"/>
            <a:ext cx="290828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50 – 9 ∙ 5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715431" y="3787946"/>
            <a:ext cx="288075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(100 – 19) : 9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553805" y="2565698"/>
            <a:ext cx="5122398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uk-UA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r>
              <a:rPr lang="ru-RU" sz="36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ru-RU" sz="36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sz="3600" b="1" i="1" dirty="0"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D:\3 клас\03 МАТЕМ\1 Листопад\3 Табличне множення і ділення 7_9\№046 - Числовий відрізок. Задачі з буквеними даними\2025-11-02_203634.jpg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906" y="3820187"/>
            <a:ext cx="7454122" cy="16920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518222" y="3212029"/>
            <a:ext cx="7477665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3200" b="1" dirty="0" err="1" smtClean="0"/>
              <a:t>Запишіть</a:t>
            </a:r>
            <a:r>
              <a:rPr lang="ru-RU" sz="3200" b="1" dirty="0" smtClean="0"/>
              <a:t> </a:t>
            </a:r>
            <a:r>
              <a:rPr lang="ru-RU" sz="3200" b="1" dirty="0"/>
              <a:t>вирази й обчисли їх значення.</a:t>
            </a:r>
            <a:endParaRPr lang="ru-RU" sz="32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0592138" y="3786436"/>
            <a:ext cx="54045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9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1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10051685" y="4402607"/>
            <a:ext cx="54045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5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2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642831" y="5601413"/>
            <a:ext cx="2908283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9 ∙ 7 + 7 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4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7674407" y="4986752"/>
            <a:ext cx="2880759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uk-UA" sz="3200" b="1" dirty="0" smtClean="0">
                <a:cs typeface="Times New Roman" panose="02020603050405020304" pitchFamily="18" charset="0"/>
              </a:rPr>
              <a:t>27 : </a:t>
            </a:r>
            <a:r>
              <a:rPr lang="uk-UA" sz="3200" b="1" dirty="0">
                <a:cs typeface="Times New Roman" panose="02020603050405020304" pitchFamily="18" charset="0"/>
              </a:rPr>
              <a:t>9 ∙ 5 </a:t>
            </a:r>
            <a:r>
              <a:rPr lang="uk-UA" sz="3200" b="1" dirty="0" smtClean="0">
                <a:cs typeface="Times New Roman" panose="02020603050405020304" pitchFamily="18" charset="0"/>
              </a:rPr>
              <a:t>=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5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9836448" y="4981059"/>
            <a:ext cx="755690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15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  <p:sp>
        <p:nvSpPr>
          <p:cNvPr id="36" name="Прямокутник: округлені кути 8">
            <a:extLst>
              <a:ext uri="{FF2B5EF4-FFF2-40B4-BE49-F238E27FC236}">
                <a16:creationId xmlns="" xmlns:a16="http://schemas.microsoft.com/office/drawing/2014/main" id="{6DAA749F-3C43-4126-BE9A-255B5C7171D2}"/>
              </a:ext>
            </a:extLst>
          </p:cNvPr>
          <p:cNvSpPr/>
          <p:nvPr/>
        </p:nvSpPr>
        <p:spPr>
          <a:xfrm>
            <a:off x="9836449" y="5601413"/>
            <a:ext cx="714666" cy="608158"/>
          </a:xfrm>
          <a:prstGeom prst="roundRect">
            <a:avLst/>
          </a:prstGeom>
          <a:ln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3200" b="1" dirty="0" smtClean="0">
                <a:cs typeface="Times New Roman" panose="02020603050405020304" pitchFamily="18" charset="0"/>
              </a:rPr>
              <a:t>70</a:t>
            </a:r>
            <a:endParaRPr lang="ru-RU" sz="3200" b="1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591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26" grpId="0" animBg="1"/>
      <p:bldP spid="27" grpId="0" animBg="1"/>
      <p:bldP spid="28" grpId="0" animBg="1"/>
      <p:bldP spid="31" grpId="0" animBg="1"/>
      <p:bldP spid="32" grpId="0" animBg="1"/>
      <p:bldP spid="34" grpId="0" animBg="1"/>
      <p:bldP spid="35" grpId="0" animBg="1"/>
      <p:bldP spid="3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797354" y="405458"/>
            <a:ext cx="10839293" cy="757692"/>
          </a:xfrm>
          <a:prstGeom prst="rect">
            <a:avLst/>
          </a:prstGeom>
          <a:solidFill>
            <a:srgbClr val="7030A0"/>
          </a:solidFill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</a:rPr>
              <a:t>Розв</a:t>
            </a:r>
            <a:r>
              <a:rPr lang="uk-UA" sz="4000" b="1" dirty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</a:t>
            </a:r>
            <a:r>
              <a:rPr lang="uk-UA" sz="4000" b="1" dirty="0" smtClean="0">
                <a:solidFill>
                  <a:schemeClr val="bg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яжіть задачу на знаходження доданка</a:t>
            </a:r>
            <a:endParaRPr lang="uk-UA" sz="4000" b="1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51941" y="1272030"/>
            <a:ext cx="184731" cy="41549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473771" y="3052577"/>
            <a:ext cx="1479069" cy="7080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="" xmlns:a16="http://schemas.microsoft.com/office/drawing/2014/main" id="{35E112CB-298A-4A02-B09F-07EF6A840FE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-1" r="55501" b="57838"/>
          <a:stretch/>
        </p:blipFill>
        <p:spPr>
          <a:xfrm>
            <a:off x="797354" y="1197546"/>
            <a:ext cx="10272620" cy="548456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25058" y="-567108"/>
            <a:ext cx="456942" cy="567108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722624" y="5468284"/>
            <a:ext cx="4892686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uk-UA" sz="32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вареників зліпив брат. </a:t>
            </a:r>
            <a:endParaRPr lang="uk-UA" sz="32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195486" y="2205658"/>
            <a:ext cx="3817638" cy="1077218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–</a:t>
            </a:r>
          </a:p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 – 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4337758" y="3904977"/>
            <a:ext cx="377214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uk-UA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зліпили сестри.</a:t>
            </a:r>
            <a:endParaRPr lang="uk-UA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Рисунок 1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89366" y="-595492"/>
            <a:ext cx="452003" cy="514608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302238" y="-710410"/>
            <a:ext cx="621441" cy="853712"/>
          </a:xfrm>
          <a:prstGeom prst="rect">
            <a:avLst/>
          </a:prstGeom>
        </p:spPr>
      </p:pic>
      <p:pic>
        <p:nvPicPr>
          <p:cNvPr id="28" name="Рисунок 2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07425" y="-587848"/>
            <a:ext cx="383831" cy="390268"/>
          </a:xfrm>
          <a:prstGeom prst="rect">
            <a:avLst/>
          </a:prstGeom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993911" y="-524578"/>
            <a:ext cx="436999" cy="549685"/>
          </a:xfrm>
          <a:prstGeom prst="rect">
            <a:avLst/>
          </a:prstGeom>
        </p:spPr>
      </p:pic>
      <p:pic>
        <p:nvPicPr>
          <p:cNvPr id="42" name="Рисунок 4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111426" y="-624792"/>
            <a:ext cx="450849" cy="573207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003702" y="-765045"/>
            <a:ext cx="597071" cy="853712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4562275" y="-578410"/>
            <a:ext cx="450849" cy="573207"/>
          </a:xfrm>
          <a:prstGeom prst="rect">
            <a:avLst/>
          </a:prstGeom>
        </p:spPr>
      </p:pic>
      <p:pic>
        <p:nvPicPr>
          <p:cNvPr id="57" name="Рисунок 56">
            <a:extLst>
              <a:ext uri="{FF2B5EF4-FFF2-40B4-BE49-F238E27FC236}">
                <a16:creationId xmlns="" xmlns:a16="http://schemas.microsoft.com/office/drawing/2014/main" id="{D93B0E4B-1F7B-4126-A842-27F00148D0D7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66" t="43000" r="66693" b="43158"/>
          <a:stretch/>
        </p:blipFill>
        <p:spPr>
          <a:xfrm>
            <a:off x="5912020" y="-533632"/>
            <a:ext cx="454720" cy="567792"/>
          </a:xfrm>
          <a:prstGeom prst="rect">
            <a:avLst/>
          </a:prstGeom>
        </p:spPr>
      </p:pic>
      <p:sp>
        <p:nvSpPr>
          <p:cNvPr id="14" name="Прямокутник 13"/>
          <p:cNvSpPr/>
          <p:nvPr/>
        </p:nvSpPr>
        <p:spPr>
          <a:xfrm>
            <a:off x="5970924" y="3245085"/>
            <a:ext cx="184731" cy="4154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uk-UA" dirty="0"/>
          </a:p>
        </p:txBody>
      </p:sp>
      <p:sp>
        <p:nvSpPr>
          <p:cNvPr id="17" name="TextBox 16"/>
          <p:cNvSpPr txBox="1"/>
          <p:nvPr/>
        </p:nvSpPr>
        <p:spPr>
          <a:xfrm>
            <a:off x="6357891" y="2982521"/>
            <a:ext cx="184611" cy="6464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uk-UA" sz="36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5439418" y="-567108"/>
            <a:ext cx="456942" cy="567108"/>
          </a:xfrm>
          <a:prstGeom prst="rect">
            <a:avLst/>
          </a:prstGeom>
        </p:spPr>
      </p:pic>
      <p:pic>
        <p:nvPicPr>
          <p:cNvPr id="62" name="Рисунок 61">
            <a:extLst>
              <a:ext uri="{FF2B5EF4-FFF2-40B4-BE49-F238E27FC236}">
                <a16:creationId xmlns="" xmlns:a16="http://schemas.microsoft.com/office/drawing/2014/main" id="{74F6DDAE-519B-4BD3-9E5A-A1FAE269018A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016" t="42297" r="4743" b="43861"/>
          <a:stretch/>
        </p:blipFill>
        <p:spPr>
          <a:xfrm>
            <a:off x="3785186" y="-580848"/>
            <a:ext cx="454720" cy="567792"/>
          </a:xfrm>
          <a:prstGeom prst="rect">
            <a:avLst/>
          </a:prstGeom>
        </p:spPr>
      </p:pic>
      <p:sp>
        <p:nvSpPr>
          <p:cNvPr id="41" name="Прямоугольник 4">
            <a:extLst>
              <a:ext uri="{FF2B5EF4-FFF2-40B4-BE49-F238E27FC236}">
                <a16:creationId xmlns="" xmlns:a16="http://schemas.microsoft.com/office/drawing/2014/main" id="{F6E7EC80-9589-4937-924A-CEEA2719A5E3}"/>
              </a:ext>
            </a:extLst>
          </p:cNvPr>
          <p:cNvSpPr/>
          <p:nvPr/>
        </p:nvSpPr>
        <p:spPr>
          <a:xfrm>
            <a:off x="0" y="5728654"/>
            <a:ext cx="1224765" cy="1130934"/>
          </a:xfrm>
          <a:prstGeom prst="rect">
            <a:avLst/>
          </a:prstGeom>
          <a:solidFill>
            <a:srgbClr val="7030A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sz="1400" b="1" dirty="0" smtClean="0">
                <a:solidFill>
                  <a:schemeClr val="bg1"/>
                </a:solidFill>
              </a:rPr>
              <a:t>Підручник</a:t>
            </a:r>
            <a:endParaRPr lang="uk-UA" sz="1400" b="1" dirty="0">
              <a:solidFill>
                <a:schemeClr val="bg1"/>
              </a:solidFill>
            </a:endParaRPr>
          </a:p>
          <a:p>
            <a:pPr algn="ctr"/>
            <a:r>
              <a:rPr lang="uk-UA" sz="2800" b="1" dirty="0" smtClean="0">
                <a:solidFill>
                  <a:schemeClr val="bg1"/>
                </a:solidFill>
              </a:rPr>
              <a:t>Ст.67 №384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56" name="Прямокутник 1"/>
          <p:cNvSpPr/>
          <p:nvPr/>
        </p:nvSpPr>
        <p:spPr>
          <a:xfrm>
            <a:off x="5352989" y="1269554"/>
            <a:ext cx="6376406" cy="263438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200" dirty="0" err="1">
                <a:solidFill>
                  <a:schemeClr val="bg1"/>
                </a:solidFill>
              </a:rPr>
              <a:t>Дві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сестри</a:t>
            </a:r>
            <a:r>
              <a:rPr lang="ru-RU" sz="3200" dirty="0">
                <a:solidFill>
                  <a:schemeClr val="bg1"/>
                </a:solidFill>
              </a:rPr>
              <a:t> та </a:t>
            </a:r>
            <a:r>
              <a:rPr lang="ru-RU" sz="3200" dirty="0" err="1">
                <a:solidFill>
                  <a:schemeClr val="bg1"/>
                </a:solidFill>
              </a:rPr>
              <a:t>їхній</a:t>
            </a:r>
            <a:r>
              <a:rPr lang="ru-RU" sz="3200" dirty="0">
                <a:solidFill>
                  <a:schemeClr val="bg1"/>
                </a:solidFill>
              </a:rPr>
              <a:t> брат </a:t>
            </a:r>
            <a:r>
              <a:rPr lang="ru-RU" sz="3200" dirty="0" err="1">
                <a:solidFill>
                  <a:schemeClr val="bg1"/>
                </a:solidFill>
              </a:rPr>
              <a:t>допомагали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мамі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готувати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>
                <a:solidFill>
                  <a:schemeClr val="bg1"/>
                </a:solidFill>
              </a:rPr>
              <a:t>обід</a:t>
            </a:r>
            <a:r>
              <a:rPr lang="ru-RU" sz="3200" dirty="0">
                <a:solidFill>
                  <a:schemeClr val="bg1"/>
                </a:solidFill>
              </a:rPr>
              <a:t>. Вони разом </a:t>
            </a:r>
            <a:r>
              <a:rPr lang="ru-RU" sz="3200" dirty="0" err="1">
                <a:solidFill>
                  <a:schemeClr val="bg1"/>
                </a:solidFill>
              </a:rPr>
              <a:t>зліпили</a:t>
            </a:r>
            <a:r>
              <a:rPr lang="ru-RU" sz="3200" dirty="0">
                <a:solidFill>
                  <a:schemeClr val="bg1"/>
                </a:solidFill>
              </a:rPr>
              <a:t> 30 </a:t>
            </a:r>
            <a:r>
              <a:rPr lang="ru-RU" sz="3200" dirty="0" err="1">
                <a:solidFill>
                  <a:schemeClr val="bg1"/>
                </a:solidFill>
              </a:rPr>
              <a:t>вареників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ru-RU" sz="3200" dirty="0" err="1">
                <a:solidFill>
                  <a:schemeClr val="bg1"/>
                </a:solidFill>
              </a:rPr>
              <a:t>Кожна</a:t>
            </a:r>
            <a:r>
              <a:rPr lang="ru-RU" sz="3200" dirty="0">
                <a:solidFill>
                  <a:schemeClr val="bg1"/>
                </a:solidFill>
              </a:rPr>
              <a:t> із сестер </a:t>
            </a:r>
            <a:r>
              <a:rPr lang="ru-RU" sz="3200" dirty="0" err="1">
                <a:solidFill>
                  <a:schemeClr val="bg1"/>
                </a:solidFill>
              </a:rPr>
              <a:t>зліпила</a:t>
            </a:r>
            <a:r>
              <a:rPr lang="ru-RU" sz="3200" dirty="0">
                <a:solidFill>
                  <a:schemeClr val="bg1"/>
                </a:solidFill>
              </a:rPr>
              <a:t> 9 </a:t>
            </a:r>
            <a:r>
              <a:rPr lang="ru-RU" sz="3200" dirty="0" err="1">
                <a:solidFill>
                  <a:schemeClr val="bg1"/>
                </a:solidFill>
              </a:rPr>
              <a:t>вареників</a:t>
            </a:r>
            <a:r>
              <a:rPr lang="ru-RU" sz="3200" dirty="0">
                <a:solidFill>
                  <a:schemeClr val="bg1"/>
                </a:solidFill>
              </a:rPr>
              <a:t>. </a:t>
            </a:r>
            <a:r>
              <a:rPr lang="ru-RU" sz="3200" dirty="0" err="1">
                <a:solidFill>
                  <a:schemeClr val="bg1"/>
                </a:solidFill>
              </a:rPr>
              <a:t>Скільки</a:t>
            </a:r>
            <a:r>
              <a:rPr lang="ru-RU" sz="3200" dirty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вареників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 err="1" smtClean="0">
                <a:solidFill>
                  <a:schemeClr val="bg1"/>
                </a:solidFill>
              </a:rPr>
              <a:t>зліпив</a:t>
            </a:r>
            <a:r>
              <a:rPr lang="ru-RU" sz="3200" dirty="0" smtClean="0">
                <a:solidFill>
                  <a:schemeClr val="bg1"/>
                </a:solidFill>
              </a:rPr>
              <a:t> </a:t>
            </a:r>
            <a:r>
              <a:rPr lang="ru-RU" sz="3200" dirty="0">
                <a:solidFill>
                  <a:schemeClr val="bg1"/>
                </a:solidFill>
              </a:rPr>
              <a:t>брат?</a:t>
            </a:r>
          </a:p>
        </p:txBody>
      </p:sp>
      <p:sp>
        <p:nvSpPr>
          <p:cNvPr id="35" name="TextBox 34"/>
          <p:cNvSpPr txBox="1"/>
          <p:nvPr/>
        </p:nvSpPr>
        <p:spPr>
          <a:xfrm>
            <a:off x="1247105" y="3904978"/>
            <a:ext cx="1680467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 9 ∙ 2 = </a:t>
            </a:r>
          </a:p>
        </p:txBody>
      </p:sp>
      <p:sp>
        <p:nvSpPr>
          <p:cNvPr id="36" name="TextBox 35"/>
          <p:cNvSpPr txBox="1"/>
          <p:nvPr/>
        </p:nvSpPr>
        <p:spPr>
          <a:xfrm>
            <a:off x="2923679" y="3904978"/>
            <a:ext cx="1413171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 (в.)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1247104" y="4527006"/>
            <a:ext cx="2225129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 30 – 18 = 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3431758" y="4530408"/>
            <a:ext cx="1355942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(в.)</a:t>
            </a:r>
          </a:p>
        </p:txBody>
      </p:sp>
      <p:pic>
        <p:nvPicPr>
          <p:cNvPr id="34" name="Рисунок 33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049985" y="5196553"/>
            <a:ext cx="2581026" cy="1064202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="" xmlns:a16="http://schemas.microsoft.com/office/drawing/2014/main" id="{69085447-83EF-41C4-B955-1D080D2D78C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3679" y="1184018"/>
            <a:ext cx="2744210" cy="1381680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5212410" y="4527005"/>
            <a:ext cx="2081838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– 9 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∙ 2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</a:p>
        </p:txBody>
      </p:sp>
      <p:sp>
        <p:nvSpPr>
          <p:cNvPr id="39" name="TextBox 38"/>
          <p:cNvSpPr txBox="1"/>
          <p:nvPr/>
        </p:nvSpPr>
        <p:spPr>
          <a:xfrm>
            <a:off x="7294248" y="4503182"/>
            <a:ext cx="1390070" cy="58477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 (в.)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906121" y="2225970"/>
            <a:ext cx="187906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2с. по 9в.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7" name="Прямоугольник 46"/>
          <p:cNvSpPr/>
          <p:nvPr/>
        </p:nvSpPr>
        <p:spPr>
          <a:xfrm>
            <a:off x="1933284" y="2698101"/>
            <a:ext cx="86799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uk-UA" sz="3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в.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707559" y="4014187"/>
            <a:ext cx="3025587" cy="2147540"/>
          </a:xfrm>
          <a:prstGeom prst="rect">
            <a:avLst/>
          </a:prstGeom>
          <a:ln w="38100" cap="sq">
            <a:solidFill>
              <a:schemeClr val="bg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Правая фигурная скобка 3"/>
          <p:cNvSpPr/>
          <p:nvPr/>
        </p:nvSpPr>
        <p:spPr>
          <a:xfrm>
            <a:off x="3584955" y="2293350"/>
            <a:ext cx="456942" cy="901834"/>
          </a:xfrm>
          <a:prstGeom prst="rightBrac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3" name="Прямоугольник 52"/>
          <p:cNvSpPr/>
          <p:nvPr/>
        </p:nvSpPr>
        <p:spPr>
          <a:xfrm>
            <a:off x="4013385" y="2468835"/>
            <a:ext cx="110556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3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30 в.</a:t>
            </a:r>
            <a:endParaRPr lang="uk-UA" sz="32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643363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21" grpId="0" animBg="1"/>
      <p:bldP spid="19" grpId="0" animBg="1"/>
      <p:bldP spid="35" grpId="0" animBg="1"/>
      <p:bldP spid="36" grpId="0" animBg="1"/>
      <p:bldP spid="40" grpId="0" animBg="1"/>
      <p:bldP spid="43" grpId="0" animBg="1"/>
      <p:bldP spid="38" grpId="0" animBg="1"/>
      <p:bldP spid="39" grpId="0" animBg="1"/>
      <p:bldP spid="3" grpId="0"/>
      <p:bldP spid="47" grpId="0"/>
      <p:bldP spid="53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3764</TotalTime>
  <Words>683</Words>
  <Application>Microsoft Office PowerPoint</Application>
  <PresentationFormat>Произвольный</PresentationFormat>
  <Paragraphs>144</Paragraphs>
  <Slides>16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Esmiralda Ivanova</dc:creator>
  <cp:lastModifiedBy>Esmiralda Ivanova</cp:lastModifiedBy>
  <cp:revision>322</cp:revision>
  <dcterms:created xsi:type="dcterms:W3CDTF">2025-08-27T14:01:18Z</dcterms:created>
  <dcterms:modified xsi:type="dcterms:W3CDTF">2025-11-10T09:45:25Z</dcterms:modified>
</cp:coreProperties>
</file>