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82" r:id="rId2"/>
    <p:sldId id="514" r:id="rId3"/>
    <p:sldId id="478" r:id="rId4"/>
    <p:sldId id="286" r:id="rId5"/>
    <p:sldId id="496" r:id="rId6"/>
    <p:sldId id="391" r:id="rId7"/>
    <p:sldId id="497" r:id="rId8"/>
    <p:sldId id="507" r:id="rId9"/>
    <p:sldId id="456" r:id="rId10"/>
    <p:sldId id="505" r:id="rId11"/>
    <p:sldId id="499" r:id="rId12"/>
    <p:sldId id="512" r:id="rId13"/>
    <p:sldId id="513" r:id="rId14"/>
    <p:sldId id="412" r:id="rId15"/>
    <p:sldId id="313" r:id="rId16"/>
    <p:sldId id="515" r:id="rId17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Задача з буквеними даними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Буквені вирази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Обчислення виразів на множення і ділення 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Розв’язування рівнянь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37382" custLinFactX="116742" custLinFactNeighborX="200000" custLinFactNeighborY="-2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25613" custLinFactX="-128084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25239" custLinFactX="125361" custLinFactNeighborX="2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94043" custLinFactX="-120720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2197948" y="652219"/>
          <a:ext cx="4273486" cy="2969047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Розв’язування рівнянь</a:t>
          </a:r>
          <a:endParaRPr lang="ru-RU" sz="3200" b="1" kern="1200" dirty="0"/>
        </a:p>
      </dsp:txBody>
      <dsp:txXfrm rot="5400000">
        <a:off x="2850168" y="854696"/>
        <a:ext cx="2969047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-737525" y="779392"/>
          <a:ext cx="4273486" cy="2714700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Обчислення виразів на множення і ділення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41868" y="854696"/>
        <a:ext cx="2714700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7425016" y="783434"/>
          <a:ext cx="4273486" cy="2706617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Задача з буквеними даними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208451" y="854696"/>
        <a:ext cx="2706617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4825975" y="1120532"/>
          <a:ext cx="4273486" cy="2032421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Буквені вирази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5946507" y="854697"/>
        <a:ext cx="2032421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694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29.png"/><Relationship Id="rId12" Type="http://schemas.openxmlformats.org/officeDocument/2006/relationships/image" Target="../media/image1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0" Type="http://schemas.openxmlformats.org/officeDocument/2006/relationships/image" Target="../media/image11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952075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microsoft.com/office/2007/relationships/hdphoto" Target="../media/hdphoto2.wdp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11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29.png"/><Relationship Id="rId12" Type="http://schemas.openxmlformats.org/officeDocument/2006/relationships/image" Target="../media/image1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0" Type="http://schemas.openxmlformats.org/officeDocument/2006/relationships/image" Target="../media/image11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7535" y="1119441"/>
            <a:ext cx="8856984" cy="132343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>
                <a:solidFill>
                  <a:srgbClr val="7030A0"/>
                </a:solidFill>
              </a:rPr>
              <a:t>Буквені</a:t>
            </a:r>
            <a:r>
              <a:rPr lang="ru-RU" sz="4000" b="1" dirty="0">
                <a:solidFill>
                  <a:srgbClr val="7030A0"/>
                </a:solidFill>
              </a:rPr>
              <a:t> вирази. </a:t>
            </a:r>
            <a:r>
              <a:rPr lang="ru-RU" sz="4000" b="1" dirty="0" err="1">
                <a:solidFill>
                  <a:srgbClr val="7030A0"/>
                </a:solidFill>
              </a:rPr>
              <a:t>Розв</a:t>
            </a:r>
            <a:r>
              <a:rPr lang="ru-RU" sz="4000" b="1" dirty="0" err="1">
                <a:solidFill>
                  <a:srgbClr val="7030A0"/>
                </a:solidFill>
                <a:sym typeface="Symbol" panose="05050102010706020507" pitchFamily="18" charset="2"/>
              </a:rPr>
              <a:t>язування</a:t>
            </a:r>
            <a:r>
              <a:rPr lang="ru-RU" sz="4000" b="1" dirty="0">
                <a:solidFill>
                  <a:srgbClr val="7030A0"/>
                </a:solidFill>
                <a:sym typeface="Symbol" panose="05050102010706020507" pitchFamily="18" charset="2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sym typeface="Symbol" panose="05050102010706020507" pitchFamily="18" charset="2"/>
              </a:rPr>
              <a:t>рівнянь</a:t>
            </a:r>
            <a:r>
              <a:rPr lang="ru-RU" sz="4000" b="1" dirty="0">
                <a:solidFill>
                  <a:srgbClr val="7030A0"/>
                </a:solidFill>
                <a:sym typeface="Symbol" panose="05050102010706020507" pitchFamily="18" charset="2"/>
              </a:rPr>
              <a:t>. Задачі з  </a:t>
            </a:r>
            <a:r>
              <a:rPr lang="ru-RU" sz="4000" b="1" dirty="0" err="1">
                <a:solidFill>
                  <a:srgbClr val="7030A0"/>
                </a:solidFill>
                <a:sym typeface="Symbol" panose="05050102010706020507" pitchFamily="18" charset="2"/>
              </a:rPr>
              <a:t>буквеними</a:t>
            </a:r>
            <a:r>
              <a:rPr lang="ru-RU" sz="4000" b="1" dirty="0">
                <a:solidFill>
                  <a:srgbClr val="7030A0"/>
                </a:solidFill>
                <a:sym typeface="Symbol" panose="05050102010706020507" pitchFamily="18" charset="2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sym typeface="Symbol" panose="05050102010706020507" pitchFamily="18" charset="2"/>
              </a:rPr>
              <a:t>даними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9989" y="3578585"/>
            <a:ext cx="3444529" cy="193944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</a:rPr>
              <a:t>Розділ 3. </a:t>
            </a:r>
            <a:r>
              <a:rPr lang="uk-UA" sz="2400" b="1" i="1" dirty="0">
                <a:solidFill>
                  <a:srgbClr val="7030A0"/>
                </a:solidFill>
              </a:rPr>
              <a:t>Табличне множення і ділення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47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35" y="2781722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7354" y="405458"/>
            <a:ext cx="10552475" cy="122413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Прочитай задачі з </a:t>
            </a:r>
            <a:r>
              <a:rPr lang="ru-RU" sz="3600" b="1" dirty="0" err="1"/>
              <a:t>буквеними</a:t>
            </a:r>
            <a:r>
              <a:rPr lang="ru-RU" sz="3600" b="1" dirty="0"/>
              <a:t> </a:t>
            </a:r>
            <a:r>
              <a:rPr lang="ru-RU" sz="3600" b="1" dirty="0" err="1"/>
              <a:t>даними</a:t>
            </a:r>
            <a:r>
              <a:rPr lang="ru-RU" sz="3600" b="1" dirty="0"/>
              <a:t>.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Розглянь </a:t>
            </a:r>
            <a:r>
              <a:rPr lang="ru-RU" sz="3600" b="1" dirty="0"/>
              <a:t>їх </a:t>
            </a:r>
            <a:r>
              <a:rPr lang="ru-RU" sz="3600" b="1" dirty="0" err="1"/>
              <a:t>розв’язання</a:t>
            </a:r>
            <a:r>
              <a:rPr lang="ru-RU" sz="3600" b="1" dirty="0"/>
              <a:t>.</a:t>
            </a:r>
            <a:endParaRPr lang="uk-UA" sz="3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771" y="3052577"/>
            <a:ext cx="1479069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058" y="-567108"/>
            <a:ext cx="456942" cy="56710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515967" y="1762457"/>
            <a:ext cx="6216421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ru-RU" sz="3200" b="1" dirty="0" smtClean="0"/>
              <a:t>30 </a:t>
            </a:r>
            <a:r>
              <a:rPr lang="ru-RU" sz="3200" b="1" dirty="0"/>
              <a:t>+ а </a:t>
            </a:r>
            <a:r>
              <a:rPr lang="ru-RU" sz="3200" b="1" dirty="0" smtClean="0"/>
              <a:t>—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2)                         — </a:t>
            </a:r>
          </a:p>
          <a:p>
            <a:r>
              <a:rPr lang="ru-RU" sz="3200" b="1" dirty="0" err="1" smtClean="0"/>
              <a:t>Відповідь</a:t>
            </a:r>
            <a:r>
              <a:rPr lang="ru-RU" sz="3200" b="1" dirty="0" smtClean="0"/>
              <a:t>:</a:t>
            </a:r>
          </a:p>
          <a:p>
            <a:endParaRPr lang="ru-RU" sz="3200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366" y="-595492"/>
            <a:ext cx="452003" cy="5146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238" y="-710410"/>
            <a:ext cx="621441" cy="85371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7425" y="-587848"/>
            <a:ext cx="383831" cy="39026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3911" y="-524578"/>
            <a:ext cx="436999" cy="54968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1426" y="-624792"/>
            <a:ext cx="450849" cy="57320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3702" y="-765045"/>
            <a:ext cx="597071" cy="85371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62275" y="-578410"/>
            <a:ext cx="450849" cy="57320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912020" y="-533632"/>
            <a:ext cx="454720" cy="5677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39418" y="-567108"/>
            <a:ext cx="456942" cy="567108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785186" y="-580848"/>
            <a:ext cx="454720" cy="567792"/>
          </a:xfrm>
          <a:prstGeom prst="rect">
            <a:avLst/>
          </a:prstGeom>
        </p:spPr>
      </p:pic>
      <p:sp>
        <p:nvSpPr>
          <p:cNvPr id="4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22476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Ст.69 №393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6" name="Прямокутник 1"/>
          <p:cNvSpPr/>
          <p:nvPr/>
        </p:nvSpPr>
        <p:spPr>
          <a:xfrm>
            <a:off x="403399" y="1762456"/>
            <a:ext cx="5120475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3) З </a:t>
            </a:r>
            <a:r>
              <a:rPr lang="ru-RU" sz="3200" b="1" dirty="0" err="1"/>
              <a:t>першої</a:t>
            </a:r>
            <a:r>
              <a:rPr lang="ru-RU" sz="3200" b="1" dirty="0"/>
              <a:t> грядки </a:t>
            </a:r>
            <a:r>
              <a:rPr lang="ru-RU" sz="3200" b="1" dirty="0" err="1"/>
              <a:t>зібрали</a:t>
            </a:r>
            <a:r>
              <a:rPr lang="ru-RU" sz="3200" b="1" dirty="0"/>
              <a:t> 30 </a:t>
            </a:r>
            <a:r>
              <a:rPr lang="ru-RU" sz="3200" b="1" dirty="0" err="1"/>
              <a:t>капустин</a:t>
            </a:r>
            <a:r>
              <a:rPr lang="ru-RU" sz="3200" b="1" dirty="0"/>
              <a:t>, а з </a:t>
            </a:r>
            <a:r>
              <a:rPr lang="ru-RU" sz="3200" b="1" dirty="0" err="1"/>
              <a:t>другої</a:t>
            </a:r>
            <a:r>
              <a:rPr lang="ru-RU" sz="3200" b="1" dirty="0"/>
              <a:t> — на </a:t>
            </a:r>
            <a:r>
              <a:rPr lang="ru-RU" sz="3200" b="1" dirty="0">
                <a:solidFill>
                  <a:srgbClr val="FF0000"/>
                </a:solidFill>
              </a:rPr>
              <a:t>а</a:t>
            </a:r>
            <a:r>
              <a:rPr lang="ru-RU" sz="3200" b="1" dirty="0"/>
              <a:t> </a:t>
            </a:r>
            <a:r>
              <a:rPr lang="ru-RU" sz="3200" b="1" dirty="0" err="1"/>
              <a:t>капустин</a:t>
            </a:r>
            <a:r>
              <a:rPr lang="ru-RU" sz="3200" b="1" dirty="0"/>
              <a:t> більше. </a:t>
            </a:r>
            <a:r>
              <a:rPr lang="ru-RU" sz="3200" b="1" dirty="0" err="1"/>
              <a:t>Скільки</a:t>
            </a:r>
            <a:r>
              <a:rPr lang="ru-RU" sz="3200" b="1" dirty="0"/>
              <a:t> всього </a:t>
            </a:r>
            <a:r>
              <a:rPr lang="ru-RU" sz="3200" b="1" dirty="0" err="1"/>
              <a:t>капустин</a:t>
            </a:r>
            <a:r>
              <a:rPr lang="ru-RU" sz="3200" b="1" dirty="0"/>
              <a:t> </a:t>
            </a:r>
            <a:r>
              <a:rPr lang="ru-RU" sz="3200" b="1" dirty="0" err="1"/>
              <a:t>зібрали</a:t>
            </a:r>
            <a:r>
              <a:rPr lang="ru-RU" sz="3200" b="1" dirty="0"/>
              <a:t> з </a:t>
            </a:r>
            <a:r>
              <a:rPr lang="ru-RU" sz="3200" b="1" dirty="0" err="1"/>
              <a:t>двох</a:t>
            </a:r>
            <a:r>
              <a:rPr lang="ru-RU" sz="3200" b="1" dirty="0"/>
              <a:t> грядок?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6203" y="4522473"/>
            <a:ext cx="6089650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3600" b="1" dirty="0" err="1">
                <a:solidFill>
                  <a:srgbClr val="7030A0"/>
                </a:solidFill>
              </a:rPr>
              <a:t>Якщо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умова</a:t>
            </a:r>
            <a:r>
              <a:rPr lang="ru-RU" sz="3600" b="1" dirty="0">
                <a:solidFill>
                  <a:srgbClr val="7030A0"/>
                </a:solidFill>
              </a:rPr>
              <a:t> задачі </a:t>
            </a:r>
            <a:r>
              <a:rPr lang="ru-RU" sz="3600" b="1" dirty="0" err="1">
                <a:solidFill>
                  <a:srgbClr val="7030A0"/>
                </a:solidFill>
              </a:rPr>
              <a:t>містить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буквене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дане</a:t>
            </a:r>
            <a:r>
              <a:rPr lang="ru-RU" sz="3600" b="1" dirty="0">
                <a:solidFill>
                  <a:srgbClr val="7030A0"/>
                </a:solidFill>
              </a:rPr>
              <a:t>, то </a:t>
            </a:r>
            <a:r>
              <a:rPr lang="ru-RU" sz="3600" b="1" dirty="0" err="1">
                <a:solidFill>
                  <a:srgbClr val="7030A0"/>
                </a:solidFill>
              </a:rPr>
              <a:t>відповідь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записують</a:t>
            </a:r>
            <a:r>
              <a:rPr lang="ru-RU" sz="3600" b="1" dirty="0">
                <a:solidFill>
                  <a:srgbClr val="7030A0"/>
                </a:solidFill>
              </a:rPr>
              <a:t> у </a:t>
            </a:r>
            <a:r>
              <a:rPr lang="ru-RU" sz="3600" b="1" dirty="0" err="1">
                <a:solidFill>
                  <a:srgbClr val="7030A0"/>
                </a:solidFill>
              </a:rPr>
              <a:t>вигляді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виразу</a:t>
            </a:r>
            <a:r>
              <a:rPr lang="ru-RU" sz="3600" b="1" dirty="0">
                <a:solidFill>
                  <a:srgbClr val="7030A0"/>
                </a:solidFill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04199" y="1762457"/>
            <a:ext cx="359604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chemeClr val="bg1"/>
                </a:solidFill>
              </a:rPr>
              <a:t>зібрали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капустин</a:t>
            </a:r>
            <a:r>
              <a:rPr lang="ru-RU" sz="3200" b="1" dirty="0">
                <a:solidFill>
                  <a:schemeClr val="bg1"/>
                </a:solidFill>
              </a:rPr>
              <a:t> з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err="1" smtClean="0">
                <a:solidFill>
                  <a:schemeClr val="bg1"/>
                </a:solidFill>
              </a:rPr>
              <a:t>другої</a:t>
            </a:r>
            <a:r>
              <a:rPr lang="ru-RU" sz="3200" b="1" dirty="0" smtClean="0">
                <a:solidFill>
                  <a:schemeClr val="bg1"/>
                </a:solidFill>
              </a:rPr>
              <a:t> грядки.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20498" y="2747341"/>
            <a:ext cx="22589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30 + (30 + а)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615828" y="2738539"/>
            <a:ext cx="3146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chemeClr val="bg1"/>
                </a:solidFill>
              </a:rPr>
              <a:t>капустин</a:t>
            </a:r>
            <a:r>
              <a:rPr lang="ru-RU" sz="3200" b="1" dirty="0">
                <a:solidFill>
                  <a:schemeClr val="bg1"/>
                </a:solidFill>
              </a:rPr>
              <a:t> всього.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32191" y="3298074"/>
            <a:ext cx="418454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30 + (30 + а) </a:t>
            </a:r>
            <a:r>
              <a:rPr lang="ru-RU" sz="3200" b="1" dirty="0" err="1">
                <a:solidFill>
                  <a:schemeClr val="bg1"/>
                </a:solidFill>
              </a:rPr>
              <a:t>капустин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err="1" smtClean="0">
                <a:solidFill>
                  <a:schemeClr val="bg1"/>
                </a:solidFill>
              </a:rPr>
              <a:t>зібрали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з </a:t>
            </a:r>
            <a:r>
              <a:rPr lang="ru-RU" sz="3200" b="1" dirty="0" err="1">
                <a:solidFill>
                  <a:schemeClr val="bg1"/>
                </a:solidFill>
              </a:rPr>
              <a:t>двох</a:t>
            </a:r>
            <a:r>
              <a:rPr lang="ru-RU" sz="3200" b="1" dirty="0">
                <a:solidFill>
                  <a:schemeClr val="bg1"/>
                </a:solidFill>
              </a:rPr>
              <a:t> грядок.</a:t>
            </a:r>
          </a:p>
        </p:txBody>
      </p:sp>
    </p:spTree>
    <p:extLst>
      <p:ext uri="{BB962C8B-B14F-4D97-AF65-F5344CB8AC3E}">
        <p14:creationId xmlns:p14="http://schemas.microsoft.com/office/powerpoint/2010/main" val="2453745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 animBg="1"/>
      <p:bldP spid="4" grpId="0"/>
      <p:bldP spid="6" grpId="0"/>
      <p:bldP spid="2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979463" y="487810"/>
            <a:ext cx="10153128" cy="135780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Знайди значення </a:t>
            </a:r>
            <a:r>
              <a:rPr lang="ru-RU" sz="3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виразу</a:t>
            </a:r>
            <a:r>
              <a:rPr lang="ru-RU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 а – а : 9, </a:t>
            </a:r>
            <a:endParaRPr lang="ru-RU" sz="3600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якщо</a:t>
            </a:r>
            <a:r>
              <a:rPr lang="ru-RU" sz="3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а = </a:t>
            </a:r>
            <a:r>
              <a:rPr lang="ru-RU" sz="3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27, а </a:t>
            </a:r>
            <a:r>
              <a:rPr lang="ru-RU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= 36, а = 81.</a:t>
            </a:r>
            <a:endParaRPr lang="uk-UA" sz="3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979463" y="2133650"/>
            <a:ext cx="5098369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Якщо</a:t>
            </a:r>
            <a:r>
              <a:rPr lang="ru-RU" sz="3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а = 27</a:t>
            </a:r>
            <a:r>
              <a:rPr lang="ru-RU" sz="3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, то</a:t>
            </a:r>
            <a:r>
              <a:rPr lang="ru-RU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 а – а : </a:t>
            </a:r>
            <a:r>
              <a:rPr lang="ru-RU" sz="3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9 = 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22476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Ст.69 №396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кутник 15"/>
          <p:cNvSpPr/>
          <p:nvPr/>
        </p:nvSpPr>
        <p:spPr>
          <a:xfrm>
            <a:off x="6080148" y="2133650"/>
            <a:ext cx="2438349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27 – 27 </a:t>
            </a:r>
            <a:r>
              <a:rPr lang="ru-RU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: </a:t>
            </a:r>
            <a:r>
              <a:rPr lang="ru-RU" sz="3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9 = 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15" name="Прямокутник 15"/>
          <p:cNvSpPr/>
          <p:nvPr/>
        </p:nvSpPr>
        <p:spPr>
          <a:xfrm>
            <a:off x="8490246" y="2133650"/>
            <a:ext cx="748331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24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19" name="Прямокутник 15"/>
          <p:cNvSpPr/>
          <p:nvPr/>
        </p:nvSpPr>
        <p:spPr>
          <a:xfrm>
            <a:off x="987174" y="2997746"/>
            <a:ext cx="5098369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Якщо</a:t>
            </a:r>
            <a:r>
              <a:rPr lang="ru-RU" sz="3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а = </a:t>
            </a:r>
            <a:r>
              <a:rPr lang="ru-RU" sz="3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36, то</a:t>
            </a:r>
            <a:r>
              <a:rPr lang="ru-RU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 а – а : </a:t>
            </a:r>
            <a:r>
              <a:rPr lang="ru-RU" sz="3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9 = 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26" name="Прямокутник 15"/>
          <p:cNvSpPr/>
          <p:nvPr/>
        </p:nvSpPr>
        <p:spPr>
          <a:xfrm>
            <a:off x="6087859" y="2997746"/>
            <a:ext cx="2438349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36 – 36 </a:t>
            </a:r>
            <a:r>
              <a:rPr lang="ru-RU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: </a:t>
            </a:r>
            <a:r>
              <a:rPr lang="ru-RU" sz="3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9 = 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27" name="Прямокутник 15"/>
          <p:cNvSpPr/>
          <p:nvPr/>
        </p:nvSpPr>
        <p:spPr>
          <a:xfrm>
            <a:off x="8497957" y="2997746"/>
            <a:ext cx="748331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32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28" name="Прямокутник 15"/>
          <p:cNvSpPr/>
          <p:nvPr/>
        </p:nvSpPr>
        <p:spPr>
          <a:xfrm>
            <a:off x="1001269" y="3933850"/>
            <a:ext cx="5098369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Якщо</a:t>
            </a:r>
            <a:r>
              <a:rPr lang="ru-RU" sz="3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а = </a:t>
            </a:r>
            <a:r>
              <a:rPr lang="ru-RU" sz="3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81, то</a:t>
            </a:r>
            <a:r>
              <a:rPr lang="ru-RU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 а – а : </a:t>
            </a:r>
            <a:r>
              <a:rPr lang="ru-RU" sz="3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9 = 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29" name="Прямокутник 15"/>
          <p:cNvSpPr/>
          <p:nvPr/>
        </p:nvSpPr>
        <p:spPr>
          <a:xfrm>
            <a:off x="6101954" y="3933850"/>
            <a:ext cx="2438349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81 – 81 </a:t>
            </a:r>
            <a:r>
              <a:rPr lang="ru-RU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: </a:t>
            </a:r>
            <a:r>
              <a:rPr lang="ru-RU" sz="3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9 = 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30" name="Прямокутник 15"/>
          <p:cNvSpPr/>
          <p:nvPr/>
        </p:nvSpPr>
        <p:spPr>
          <a:xfrm>
            <a:off x="8512052" y="3933850"/>
            <a:ext cx="748331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72</a:t>
            </a:r>
            <a:endParaRPr lang="uk-UA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Людина\Дівчин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21852" y="2925737"/>
            <a:ext cx="2308674" cy="359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44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6" grpId="0" animBg="1"/>
      <p:bldP spid="27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Дата 1"/>
          <p:cNvSpPr txBox="1">
            <a:spLocks/>
          </p:cNvSpPr>
          <p:nvPr/>
        </p:nvSpPr>
        <p:spPr>
          <a:xfrm>
            <a:off x="1677416" y="573206"/>
            <a:ext cx="1498981" cy="4109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4"/>
          <p:cNvSpPr/>
          <p:nvPr/>
        </p:nvSpPr>
        <p:spPr>
          <a:xfrm>
            <a:off x="1053353" y="578087"/>
            <a:ext cx="10007230" cy="105150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Добери </a:t>
            </a:r>
            <a:r>
              <a:rPr lang="ru-RU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такі</a:t>
            </a:r>
            <a:r>
              <a:rPr lang="ru-RU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знаки </a:t>
            </a:r>
            <a:r>
              <a:rPr lang="ru-RU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дій</a:t>
            </a:r>
            <a:r>
              <a:rPr lang="ru-RU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щоб</a:t>
            </a:r>
            <a:r>
              <a:rPr lang="ru-RU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рівності</a:t>
            </a:r>
            <a:r>
              <a:rPr lang="ru-RU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стали</a:t>
            </a:r>
          </a:p>
          <a:p>
            <a:pPr algn="ctr"/>
            <a:r>
              <a:rPr lang="ru-RU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правильними</a:t>
            </a:r>
            <a:r>
              <a:rPr lang="ru-RU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  <a:endParaRPr lang="uk-UA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053354" y="1829460"/>
            <a:ext cx="259040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33   </a:t>
            </a:r>
            <a:r>
              <a:rPr lang="uk-UA" sz="4000" b="1" dirty="0">
                <a:solidFill>
                  <a:schemeClr val="bg1"/>
                </a:solidFill>
              </a:rPr>
              <a:t>17 = 50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4283412" y="1857722"/>
            <a:ext cx="3320141" cy="7078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32 – 32 </a:t>
            </a:r>
            <a:r>
              <a:rPr lang="uk-UA" sz="4000" b="1" dirty="0" smtClean="0">
                <a:solidFill>
                  <a:schemeClr val="bg1"/>
                </a:solidFill>
              </a:rPr>
              <a:t>  8 </a:t>
            </a:r>
            <a:r>
              <a:rPr lang="uk-UA" sz="4000" b="1" dirty="0">
                <a:solidFill>
                  <a:schemeClr val="bg1"/>
                </a:solidFill>
              </a:rPr>
              <a:t>= 28</a:t>
            </a:r>
          </a:p>
        </p:txBody>
      </p:sp>
      <p:sp>
        <p:nvSpPr>
          <p:cNvPr id="13" name="Прямокутник 12"/>
          <p:cNvSpPr/>
          <p:nvPr/>
        </p:nvSpPr>
        <p:spPr>
          <a:xfrm>
            <a:off x="8050327" y="1857722"/>
            <a:ext cx="302433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24 </a:t>
            </a:r>
            <a:r>
              <a:rPr lang="uk-UA" sz="4400" b="1" dirty="0" smtClean="0">
                <a:solidFill>
                  <a:schemeClr val="bg1"/>
                </a:solidFill>
              </a:rPr>
              <a:t>  </a:t>
            </a:r>
            <a:r>
              <a:rPr lang="uk-UA" sz="4000" b="1" dirty="0" smtClean="0">
                <a:solidFill>
                  <a:schemeClr val="bg1"/>
                </a:solidFill>
              </a:rPr>
              <a:t>4   </a:t>
            </a:r>
            <a:r>
              <a:rPr lang="uk-UA" sz="4000" b="1" dirty="0">
                <a:solidFill>
                  <a:schemeClr val="bg1"/>
                </a:solidFill>
              </a:rPr>
              <a:t>3 = 2 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416" y="3285778"/>
            <a:ext cx="8532135" cy="27976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27535" y="1796079"/>
            <a:ext cx="464889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00959" y="1796079"/>
            <a:ext cx="312018" cy="76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2" name="Прямокутник 21"/>
          <p:cNvSpPr/>
          <p:nvPr/>
        </p:nvSpPr>
        <p:spPr>
          <a:xfrm>
            <a:off x="9476407" y="1822948"/>
            <a:ext cx="3401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4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7" name="Прямокутник 26"/>
          <p:cNvSpPr/>
          <p:nvPr/>
        </p:nvSpPr>
        <p:spPr>
          <a:xfrm>
            <a:off x="8828335" y="1845618"/>
            <a:ext cx="3401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4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3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12347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Ст.69 №397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70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9" y="477466"/>
            <a:ext cx="10009112" cy="10801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Д</a:t>
            </a:r>
            <a:r>
              <a:rPr lang="uk-UA" sz="3200" b="1" dirty="0" smtClean="0">
                <a:solidFill>
                  <a:schemeClr val="bg1"/>
                </a:solidFill>
              </a:rPr>
              <a:t>ля </a:t>
            </a:r>
            <a:r>
              <a:rPr lang="uk-UA" sz="3200" b="1" dirty="0">
                <a:solidFill>
                  <a:schemeClr val="bg1"/>
                </a:solidFill>
              </a:rPr>
              <a:t>відкриття інтерактивного завдання натисніть на помаранчевий </a:t>
            </a:r>
            <a:r>
              <a:rPr lang="uk-UA" sz="3200" b="1" dirty="0" smtClean="0">
                <a:solidFill>
                  <a:schemeClr val="bg1"/>
                </a:solidFill>
              </a:rPr>
              <a:t>прямокутник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hlinkClick r:id="rId2"/>
            <a:extLst>
              <a:ext uri="{FF2B5EF4-FFF2-40B4-BE49-F238E27FC236}">
                <a16:creationId xmlns="" xmlns:a16="http://schemas.microsoft.com/office/drawing/2014/main" id="{8643C996-07F1-4E83-B056-0B2B0A2B5055}"/>
              </a:ext>
            </a:extLst>
          </p:cNvPr>
          <p:cNvSpPr/>
          <p:nvPr/>
        </p:nvSpPr>
        <p:spPr>
          <a:xfrm>
            <a:off x="979463" y="1670097"/>
            <a:ext cx="10225136" cy="4485052"/>
          </a:xfrm>
          <a:prstGeom prst="rect">
            <a:avLst/>
          </a:prstGeom>
          <a:solidFill>
            <a:srgbClr val="C55A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онлайнове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73272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86509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1787751" cy="282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3658803" y="1464463"/>
            <a:ext cx="7373119" cy="12241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 сторінці </a:t>
            </a:r>
            <a:r>
              <a:rPr lang="uk-UA" sz="3600" b="1" dirty="0" smtClean="0">
                <a:solidFill>
                  <a:schemeClr val="bg1"/>
                </a:solidFill>
              </a:rPr>
              <a:t>70 буквений рівняння № 398 та </a:t>
            </a:r>
            <a:r>
              <a:rPr lang="uk-UA" sz="3600" b="1" dirty="0">
                <a:solidFill>
                  <a:schemeClr val="bg1"/>
                </a:solidFill>
              </a:rPr>
              <a:t>задача № </a:t>
            </a:r>
            <a:r>
              <a:rPr lang="uk-UA" sz="3600" b="1" dirty="0" smtClean="0">
                <a:solidFill>
                  <a:schemeClr val="bg1"/>
                </a:solidFill>
              </a:rPr>
              <a:t>399</a:t>
            </a:r>
          </a:p>
        </p:txBody>
      </p:sp>
      <p:pic>
        <p:nvPicPr>
          <p:cNvPr id="2050" name="Picture 2" descr="D:\3 клас\03 МАТЕМ\1 Листопад\3 Табличне множення і ділення 7_9\№047 - Буквені вирази. Задачі з буквеними даними\2025-11-06_1516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679" y="2879176"/>
            <a:ext cx="8509018" cy="220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23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5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35" y="1314558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4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90903" y="1315633"/>
            <a:ext cx="5809640" cy="1044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/>
              <a:t>Як знайти невідомий дільник?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87" y="292915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579863" y="2864438"/>
            <a:ext cx="6120680" cy="1109010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/>
              <a:t>Про що каже буква у виразі</a:t>
            </a:r>
            <a:r>
              <a:rPr lang="ru-RU" sz="3200" b="1" dirty="0" smtClean="0"/>
              <a:t>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14" y="4650446"/>
            <a:ext cx="1352289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081841" y="4685806"/>
            <a:ext cx="5421405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/>
              <a:t>Яке завдання на уроці було найцікавішим?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1470" y="477466"/>
            <a:ext cx="10053817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/>
          <p:cNvSpPr/>
          <p:nvPr/>
        </p:nvSpPr>
        <p:spPr>
          <a:xfrm>
            <a:off x="1483518" y="1269554"/>
            <a:ext cx="9189720" cy="57606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 Оціни свою роботу на уроці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9" name="Picture 2" descr="D:\Картинки до тестів\!!!!_ЭСМИРА_Супергерой\_free_2024-01-08-11-29-16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7" y="2073074"/>
            <a:ext cx="2506633" cy="2508847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!!!!_ЭСМИРА_Супергерой\_free_2024-01-08-11-09-18_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629" y="2067559"/>
            <a:ext cx="2587932" cy="2587932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!!!!_ЭСМИРА_Супергерой\_free_2024-01-08-11-29-00_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871" y="2067559"/>
            <a:ext cx="2582416" cy="258241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483517" y="4711773"/>
            <a:ext cx="2258751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Всі завдання </a:t>
            </a:r>
            <a:r>
              <a:rPr lang="ru-RU" sz="2800" b="1" dirty="0" err="1" smtClean="0">
                <a:solidFill>
                  <a:schemeClr val="bg1"/>
                </a:solidFill>
              </a:rPr>
              <a:t>виконані</a:t>
            </a:r>
            <a:r>
              <a:rPr lang="ru-RU" sz="2800" b="1" dirty="0" smtClean="0">
                <a:solidFill>
                  <a:schemeClr val="bg1"/>
                </a:solidFill>
              </a:rPr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51871" y="4804756"/>
            <a:ext cx="2574472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Треба ще </a:t>
            </a:r>
            <a:r>
              <a:rPr lang="ru-RU" sz="2800" b="1" dirty="0" err="1" smtClean="0">
                <a:solidFill>
                  <a:schemeClr val="bg1"/>
                </a:solidFill>
              </a:rPr>
              <a:t>попрацювати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036247" y="4730764"/>
            <a:ext cx="2731857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Цікаво</a:t>
            </a:r>
            <a:r>
              <a:rPr lang="ru-RU" sz="2800" b="1" dirty="0" smtClean="0">
                <a:solidFill>
                  <a:schemeClr val="bg1"/>
                </a:solidFill>
              </a:rPr>
              <a:t>, що </a:t>
            </a:r>
            <a:r>
              <a:rPr lang="ru-RU" sz="2800" b="1" dirty="0" err="1" smtClean="0">
                <a:solidFill>
                  <a:schemeClr val="bg1"/>
                </a:solidFill>
              </a:rPr>
              <a:t>вивчатиму</a:t>
            </a:r>
            <a:r>
              <a:rPr lang="ru-RU" sz="2800" b="1" dirty="0" smtClean="0">
                <a:solidFill>
                  <a:schemeClr val="bg1"/>
                </a:solidFill>
              </a:rPr>
              <a:t> далі</a:t>
            </a:r>
          </a:p>
        </p:txBody>
      </p:sp>
    </p:spTree>
    <p:extLst>
      <p:ext uri="{BB962C8B-B14F-4D97-AF65-F5344CB8AC3E}">
        <p14:creationId xmlns:p14="http://schemas.microsoft.com/office/powerpoint/2010/main" val="4253369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1470" y="477466"/>
            <a:ext cx="10053817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/>
          <p:cNvSpPr/>
          <p:nvPr/>
        </p:nvSpPr>
        <p:spPr>
          <a:xfrm>
            <a:off x="1483518" y="1269554"/>
            <a:ext cx="9189720" cy="93610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 Розглянь зображення. Поміркуй, в чому твоя суперсила. Що ти </a:t>
            </a:r>
            <a:r>
              <a:rPr lang="ru-RU" sz="2400" b="1" dirty="0" err="1" smtClean="0">
                <a:solidFill>
                  <a:srgbClr val="7030A0"/>
                </a:solidFill>
              </a:rPr>
              <a:t>любиш</a:t>
            </a:r>
            <a:r>
              <a:rPr lang="ru-RU" sz="2400" b="1" dirty="0" smtClean="0">
                <a:solidFill>
                  <a:srgbClr val="7030A0"/>
                </a:solidFill>
              </a:rPr>
              <a:t> (</a:t>
            </a:r>
            <a:r>
              <a:rPr lang="ru-RU" sz="2400" b="1" dirty="0" err="1" smtClean="0">
                <a:solidFill>
                  <a:srgbClr val="7030A0"/>
                </a:solidFill>
              </a:rPr>
              <a:t>вмієш</a:t>
            </a:r>
            <a:r>
              <a:rPr lang="ru-RU" sz="2400" b="1" dirty="0" smtClean="0">
                <a:solidFill>
                  <a:srgbClr val="7030A0"/>
                </a:solidFill>
              </a:rPr>
              <a:t>) робити </a:t>
            </a:r>
            <a:r>
              <a:rPr lang="ru-RU" sz="2400" b="1" dirty="0" err="1" smtClean="0">
                <a:solidFill>
                  <a:srgbClr val="7030A0"/>
                </a:solidFill>
              </a:rPr>
              <a:t>найкраще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9" name="Picture 2" descr="D:\Картинки до тестів\!!!!_ЭСМИРА_Супергерой\_free_2024-01-08-11-29-16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7" y="2269572"/>
            <a:ext cx="2305378" cy="230741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!!!!_ЭСМИРА_Супергерой\_free_2024-01-08-11-09-18_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335" y="2336644"/>
            <a:ext cx="2448272" cy="2448272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!!!!_ЭСМИРА_Супергерой\_free_2024-01-08-11-29-00_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655" y="3895069"/>
            <a:ext cx="2582416" cy="258241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!!!!_ЭСМИРА_Супергерой\_free_2024-01-08-11-25-10_0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133" y="4077866"/>
            <a:ext cx="2438400" cy="24384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!!!!_ЭСМИРА_Супергерой\_free_2024-01-08-11-32-44_0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20" y="2248234"/>
            <a:ext cx="2263316" cy="226331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508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86509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431" y="1464462"/>
            <a:ext cx="1924244" cy="304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: округлені кути 5">
            <a:extLst>
              <a:ext uri="{FF2B5EF4-FFF2-40B4-BE49-F238E27FC236}">
                <a16:creationId xmlns="" xmlns:a16="http://schemas.microsoft.com/office/drawing/2014/main" id="{F35B1DC1-1FB4-485D-B536-AB95778CE417}"/>
              </a:ext>
            </a:extLst>
          </p:cNvPr>
          <p:cNvSpPr/>
          <p:nvPr/>
        </p:nvSpPr>
        <p:spPr>
          <a:xfrm>
            <a:off x="4435847" y="1557586"/>
            <a:ext cx="6552728" cy="12241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 сторінці </a:t>
            </a:r>
            <a:r>
              <a:rPr lang="uk-UA" sz="3600" b="1" dirty="0" smtClean="0">
                <a:solidFill>
                  <a:schemeClr val="bg1"/>
                </a:solidFill>
              </a:rPr>
              <a:t>68 буквений вираз № 380</a:t>
            </a:r>
            <a:r>
              <a:rPr lang="uk-UA" sz="3600" b="1" dirty="0">
                <a:solidFill>
                  <a:schemeClr val="bg1"/>
                </a:solidFill>
              </a:rPr>
              <a:t> </a:t>
            </a:r>
            <a:r>
              <a:rPr lang="uk-UA" sz="3600" b="1" dirty="0" smtClean="0">
                <a:solidFill>
                  <a:schemeClr val="bg1"/>
                </a:solidFill>
              </a:rPr>
              <a:t>та </a:t>
            </a:r>
            <a:r>
              <a:rPr lang="uk-UA" sz="3600" b="1" dirty="0">
                <a:solidFill>
                  <a:schemeClr val="bg1"/>
                </a:solidFill>
              </a:rPr>
              <a:t>задача </a:t>
            </a:r>
            <a:r>
              <a:rPr lang="uk-UA" sz="3600" b="1" dirty="0" smtClean="0">
                <a:solidFill>
                  <a:schemeClr val="bg1"/>
                </a:solidFill>
              </a:rPr>
              <a:t>№ 381</a:t>
            </a:r>
          </a:p>
        </p:txBody>
      </p:sp>
      <p:pic>
        <p:nvPicPr>
          <p:cNvPr id="10" name="Picture 2" descr="D:\3 клас\03 МАТЕМ\1 Листопад\3 Табличне множення і ділення 7_9\№046 - Числовий відрізок. Задачі з буквеними даними\2025-11-02_2132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400" y="3069754"/>
            <a:ext cx="78771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649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7" y="599705"/>
            <a:ext cx="9886706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624133592"/>
              </p:ext>
            </p:extLst>
          </p:nvPr>
        </p:nvGraphicFramePr>
        <p:xfrm>
          <a:off x="649571" y="1577825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979463" y="463934"/>
            <a:ext cx="10153128" cy="8056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Спрости</a:t>
            </a:r>
            <a:r>
              <a:rPr lang="ru-RU" sz="4000" b="1" dirty="0"/>
              <a:t> вирази й обчисли їх </a:t>
            </a:r>
            <a:r>
              <a:rPr lang="ru-RU" sz="4000" b="1" dirty="0" smtClean="0"/>
              <a:t>значення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7"/>
          <p:cNvSpPr/>
          <p:nvPr/>
        </p:nvSpPr>
        <p:spPr>
          <a:xfrm>
            <a:off x="979462" y="1413570"/>
            <a:ext cx="5336277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/>
              <a:t>9 + 9 + 9 + 9 + 9 – </a:t>
            </a:r>
            <a:r>
              <a:rPr lang="ru-RU" sz="3600" dirty="0" smtClean="0"/>
              <a:t>40 =</a:t>
            </a:r>
            <a:endParaRPr lang="ru-RU" sz="3600" b="1" cap="none" spc="0" dirty="0">
              <a:ln w="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Прямоугольник 17"/>
          <p:cNvSpPr/>
          <p:nvPr/>
        </p:nvSpPr>
        <p:spPr>
          <a:xfrm>
            <a:off x="1010572" y="3001741"/>
            <a:ext cx="3857323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3600" dirty="0"/>
              <a:t>7 + 7 + 7 + 7 + </a:t>
            </a:r>
            <a:r>
              <a:rPr lang="ru-RU" sz="3600" dirty="0" smtClean="0"/>
              <a:t>22 =      </a:t>
            </a:r>
            <a:endParaRPr lang="ru-RU" sz="3600" dirty="0"/>
          </a:p>
        </p:txBody>
      </p:sp>
      <p:sp>
        <p:nvSpPr>
          <p:cNvPr id="21" name="Прямоугольник 17"/>
          <p:cNvSpPr/>
          <p:nvPr/>
        </p:nvSpPr>
        <p:spPr>
          <a:xfrm>
            <a:off x="1010572" y="2205660"/>
            <a:ext cx="5297483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/>
              <a:t>1 + 1 + 1 + 1 + 1 + 1 + </a:t>
            </a:r>
            <a:r>
              <a:rPr lang="ru-RU" sz="3600" dirty="0" smtClean="0"/>
              <a:t>11 =</a:t>
            </a:r>
            <a:endParaRPr lang="ru-RU" sz="3600" b="1" cap="none" spc="0" dirty="0">
              <a:ln w="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 17"/>
          <p:cNvSpPr/>
          <p:nvPr/>
        </p:nvSpPr>
        <p:spPr>
          <a:xfrm>
            <a:off x="1006974" y="3765639"/>
            <a:ext cx="3843118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3600" dirty="0"/>
              <a:t>60 – (9 + 9 + 9</a:t>
            </a:r>
            <a:r>
              <a:rPr lang="ru-RU" sz="3600" dirty="0" smtClean="0"/>
              <a:t>) =</a:t>
            </a: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127" y="4797946"/>
            <a:ext cx="4775758" cy="1688843"/>
          </a:xfrm>
          <a:prstGeom prst="rect">
            <a:avLst/>
          </a:prstGeom>
        </p:spPr>
      </p:pic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195488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Ст.68 №391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7"/>
          <p:cNvSpPr/>
          <p:nvPr/>
        </p:nvSpPr>
        <p:spPr>
          <a:xfrm>
            <a:off x="6308055" y="1413570"/>
            <a:ext cx="2448272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/>
              <a:t>9 </a:t>
            </a:r>
            <a:r>
              <a:rPr lang="ru-RU" sz="3600" dirty="0" smtClean="0"/>
              <a:t>∙ 5 – 40 =</a:t>
            </a:r>
            <a:endParaRPr lang="ru-RU" sz="3600" b="1" cap="none" spc="0" dirty="0">
              <a:ln w="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756327" y="1413570"/>
            <a:ext cx="792088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/>
              <a:t>5</a:t>
            </a:r>
            <a:endParaRPr lang="ru-RU" sz="3600" b="1" cap="none" spc="0" dirty="0">
              <a:ln w="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Прямоугольник 17"/>
          <p:cNvSpPr/>
          <p:nvPr/>
        </p:nvSpPr>
        <p:spPr>
          <a:xfrm>
            <a:off x="6308055" y="2205658"/>
            <a:ext cx="2448272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/>
              <a:t>1 ∙ 6 + 11 =</a:t>
            </a:r>
            <a:endParaRPr lang="ru-RU" sz="3600" b="1" cap="none" spc="0" dirty="0">
              <a:ln w="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756327" y="2205660"/>
            <a:ext cx="792088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/>
              <a:t>17</a:t>
            </a:r>
            <a:endParaRPr lang="ru-RU" sz="3600" b="1" cap="none" spc="0" dirty="0">
              <a:ln w="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298364" y="3001740"/>
            <a:ext cx="792088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/>
              <a:t>50</a:t>
            </a:r>
            <a:endParaRPr lang="ru-RU" sz="3600" b="1" cap="none" spc="0" dirty="0">
              <a:ln w="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298364" y="3765638"/>
            <a:ext cx="792088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/>
              <a:t>33</a:t>
            </a:r>
            <a:endParaRPr lang="ru-RU" sz="3600" b="1" cap="none" spc="0" dirty="0">
              <a:ln w="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Прямоугольник 17"/>
          <p:cNvSpPr/>
          <p:nvPr/>
        </p:nvSpPr>
        <p:spPr>
          <a:xfrm>
            <a:off x="4850092" y="2997746"/>
            <a:ext cx="2448272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/>
              <a:t>7 ∙ 4 + 22 =</a:t>
            </a:r>
            <a:endParaRPr lang="ru-RU" sz="3600" b="1" cap="none" spc="0" dirty="0">
              <a:ln w="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Прямоугольник 17"/>
          <p:cNvSpPr/>
          <p:nvPr/>
        </p:nvSpPr>
        <p:spPr>
          <a:xfrm>
            <a:off x="4831891" y="3765910"/>
            <a:ext cx="2448272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/>
              <a:t>60 – </a:t>
            </a:r>
            <a:r>
              <a:rPr lang="ru-RU" sz="3600" dirty="0"/>
              <a:t>9 ∙ 3 </a:t>
            </a:r>
            <a:r>
              <a:rPr lang="ru-RU" sz="3600" dirty="0" smtClean="0"/>
              <a:t>=</a:t>
            </a:r>
            <a:endParaRPr lang="ru-RU" sz="3600" b="1" cap="none" spc="0" dirty="0">
              <a:ln w="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2231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876" b="56485"/>
          <a:stretch/>
        </p:blipFill>
        <p:spPr>
          <a:xfrm>
            <a:off x="102987" y="853946"/>
            <a:ext cx="11756373" cy="58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646611" y="1205818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16012" y="-61207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60052" y="-673413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1123480" y="333450"/>
            <a:ext cx="8136903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4000" b="1" dirty="0" smtClean="0"/>
              <a:t>Математичний диктант</a:t>
            </a:r>
            <a:endParaRPr lang="ru-RU" sz="4000" b="1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2689845" y="1641154"/>
            <a:ext cx="5039327" cy="1139101"/>
          </a:xfrm>
          <a:prstGeom prst="rect">
            <a:avLst/>
          </a:prstGeom>
        </p:spPr>
      </p:pic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479" y="333450"/>
            <a:ext cx="1555574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2" r="44100" b="54830"/>
          <a:stretch/>
        </p:blipFill>
        <p:spPr>
          <a:xfrm>
            <a:off x="533942" y="-1000517"/>
            <a:ext cx="2701059" cy="100051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314772" y="-642008"/>
            <a:ext cx="454720" cy="56779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/>
          <a:srcRect l="11837" t="32441" r="11316" b="27314"/>
          <a:stretch/>
        </p:blipFill>
        <p:spPr>
          <a:xfrm>
            <a:off x="4542132" y="1314475"/>
            <a:ext cx="2988000" cy="792000"/>
          </a:xfrm>
          <a:prstGeom prst="rect">
            <a:avLst/>
          </a:prstGeom>
        </p:spPr>
      </p:pic>
      <p:sp>
        <p:nvSpPr>
          <p:cNvPr id="25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4669151" y="4140655"/>
            <a:ext cx="3453578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i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а</a:t>
            </a:r>
            <a:r>
              <a:rPr lang="uk-UA" sz="3200" b="1" i="1" dirty="0" smtClean="0"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cs typeface="Times New Roman" panose="02020603050405020304" pitchFamily="18" charset="0"/>
              </a:rPr>
              <a:t>зменш у</a:t>
            </a:r>
            <a:r>
              <a:rPr lang="uk-UA" sz="3200" b="1" i="1" dirty="0" smtClean="0"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d</a:t>
            </a:r>
            <a:r>
              <a:rPr lang="uk-UA" sz="3200" b="1" i="1" dirty="0" smtClean="0"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cs typeface="Times New Roman" panose="02020603050405020304" pitchFamily="18" charset="0"/>
              </a:rPr>
              <a:t>разів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  <p:sp>
        <p:nvSpPr>
          <p:cNvPr id="26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597743" y="4149874"/>
            <a:ext cx="2880759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i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в</a:t>
            </a:r>
            <a:r>
              <a:rPr lang="uk-UA" sz="3600" b="1" i="1" dirty="0" smtClean="0"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cs typeface="Times New Roman" panose="02020603050405020304" pitchFamily="18" charset="0"/>
              </a:rPr>
              <a:t>збільш на </a:t>
            </a:r>
            <a:r>
              <a:rPr lang="uk-UA" sz="3200" b="1" i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С</a:t>
            </a:r>
            <a:r>
              <a:rPr lang="uk-UA" sz="3200" b="1" dirty="0" smtClean="0">
                <a:cs typeface="Times New Roman" panose="02020603050405020304" pitchFamily="18" charset="0"/>
              </a:rPr>
              <a:t> 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  <p:sp>
        <p:nvSpPr>
          <p:cNvPr id="27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468117" y="2709714"/>
            <a:ext cx="4902615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/>
              <a:t>Запишіть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буквені</a:t>
            </a:r>
            <a:r>
              <a:rPr lang="ru-RU" sz="3200" b="1" dirty="0" smtClean="0"/>
              <a:t> вирази.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597743" y="4910094"/>
            <a:ext cx="2880759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>
                <a:solidFill>
                  <a:srgbClr val="FFFF00"/>
                </a:solidFill>
                <a:cs typeface="Times New Roman" panose="02020603050405020304" pitchFamily="18" charset="0"/>
              </a:rPr>
              <a:t>k</a:t>
            </a:r>
            <a:r>
              <a:rPr lang="uk-UA" sz="3200" b="1" i="1" dirty="0" smtClean="0">
                <a:cs typeface="Times New Roman" panose="02020603050405020304" pitchFamily="18" charset="0"/>
              </a:rPr>
              <a:t> </a:t>
            </a:r>
            <a:r>
              <a:rPr lang="uk-UA" sz="3200" b="1" dirty="0">
                <a:cs typeface="Times New Roman" panose="02020603050405020304" pitchFamily="18" charset="0"/>
              </a:rPr>
              <a:t>зменш </a:t>
            </a:r>
            <a:r>
              <a:rPr lang="uk-UA" sz="3200" b="1" dirty="0" smtClean="0">
                <a:cs typeface="Times New Roman" panose="02020603050405020304" pitchFamily="18" charset="0"/>
              </a:rPr>
              <a:t>на</a:t>
            </a:r>
            <a:r>
              <a:rPr lang="en-US" sz="3200" b="1" dirty="0" smtClean="0"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m</a:t>
            </a:r>
            <a:r>
              <a:rPr lang="uk-UA" sz="3200" b="1" i="1" dirty="0" smtClean="0">
                <a:cs typeface="Times New Roman" panose="02020603050405020304" pitchFamily="18" charset="0"/>
              </a:rPr>
              <a:t> 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6026" y="3308425"/>
            <a:ext cx="10615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+c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кутник 21"/>
          <p:cNvSpPr/>
          <p:nvPr/>
        </p:nvSpPr>
        <p:spPr>
          <a:xfrm>
            <a:off x="5789221" y="3308424"/>
            <a:ext cx="12186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uk-UA" sz="4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кутник 22"/>
          <p:cNvSpPr/>
          <p:nvPr/>
        </p:nvSpPr>
        <p:spPr>
          <a:xfrm>
            <a:off x="3166352" y="3294407"/>
            <a:ext cx="13115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uk-UA" sz="4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uk-UA" sz="4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026371" y="1230823"/>
            <a:ext cx="454720" cy="567792"/>
          </a:xfrm>
          <a:prstGeom prst="rect">
            <a:avLst/>
          </a:prstGeom>
        </p:spPr>
      </p:pic>
      <p:sp>
        <p:nvSpPr>
          <p:cNvPr id="31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4670679" y="4910094"/>
            <a:ext cx="3552568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o</a:t>
            </a:r>
            <a:r>
              <a:rPr lang="uk-UA" sz="3200" b="1" i="1" dirty="0" smtClean="0"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cs typeface="Times New Roman" panose="02020603050405020304" pitchFamily="18" charset="0"/>
              </a:rPr>
              <a:t>збільш у</a:t>
            </a:r>
            <a:r>
              <a:rPr lang="en-US" sz="3200" b="1" dirty="0" smtClean="0"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p</a:t>
            </a:r>
            <a:r>
              <a:rPr lang="uk-UA" sz="32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cs typeface="Times New Roman" panose="02020603050405020304" pitchFamily="18" charset="0"/>
              </a:rPr>
              <a:t>разів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  <p:sp>
        <p:nvSpPr>
          <p:cNvPr id="32" name="Прямокутник 22"/>
          <p:cNvSpPr/>
          <p:nvPr/>
        </p:nvSpPr>
        <p:spPr>
          <a:xfrm>
            <a:off x="8460578" y="3294408"/>
            <a:ext cx="12186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uk-UA" sz="4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4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endParaRPr lang="uk-UA" sz="4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100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34" grpId="0" animBg="1"/>
      <p:bldP spid="37" grpId="0"/>
      <p:bldP spid="38" grpId="0"/>
      <p:bldP spid="39" grpId="0"/>
      <p:bldP spid="31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3 МАТЕМ\1 Листопад\3 Табличне множення і ділення 7_9\№047 - Буквені вирази. Задачі з буквеними даними\2025-11-06_1446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509" y="1479779"/>
            <a:ext cx="9189993" cy="242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5020" y="405458"/>
            <a:ext cx="10225136" cy="8665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Перевір </a:t>
            </a:r>
            <a:r>
              <a:rPr lang="ru-RU" sz="4000" b="1" dirty="0" err="1" smtClean="0"/>
              <a:t>розв’язання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рівнянь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19548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Ст.68 №392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407" y="3724584"/>
            <a:ext cx="2424478" cy="2464771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2059583" y="2691557"/>
            <a:ext cx="360040" cy="5251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кутник із двома округленими протилежними кутами 6"/>
          <p:cNvSpPr/>
          <p:nvPr/>
        </p:nvSpPr>
        <p:spPr>
          <a:xfrm>
            <a:off x="2059583" y="2666620"/>
            <a:ext cx="509170" cy="56260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8</a:t>
            </a:r>
            <a:endParaRPr lang="uk-UA" sz="3600" b="1" dirty="0"/>
          </a:p>
        </p:txBody>
      </p:sp>
      <p:sp>
        <p:nvSpPr>
          <p:cNvPr id="18" name="Прямокутник із двома округленими протилежними кутами 6"/>
          <p:cNvSpPr/>
          <p:nvPr/>
        </p:nvSpPr>
        <p:spPr>
          <a:xfrm>
            <a:off x="2096218" y="3299240"/>
            <a:ext cx="509170" cy="56260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8</a:t>
            </a:r>
            <a:endParaRPr lang="uk-UA" sz="3600" b="1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8972351" y="2704034"/>
            <a:ext cx="360040" cy="5251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кутник із двома округленими протилежними кутами 6"/>
          <p:cNvSpPr/>
          <p:nvPr/>
        </p:nvSpPr>
        <p:spPr>
          <a:xfrm>
            <a:off x="8900343" y="2704034"/>
            <a:ext cx="504056" cy="55480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0</a:t>
            </a:r>
            <a:endParaRPr lang="uk-UA" sz="3600" b="1" dirty="0"/>
          </a:p>
        </p:txBody>
      </p:sp>
      <p:sp>
        <p:nvSpPr>
          <p:cNvPr id="26" name="Прямокутник із двома округленими протилежними кутами 6"/>
          <p:cNvSpPr/>
          <p:nvPr/>
        </p:nvSpPr>
        <p:spPr>
          <a:xfrm>
            <a:off x="8782248" y="3292928"/>
            <a:ext cx="504056" cy="55480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0</a:t>
            </a:r>
            <a:endParaRPr lang="uk-UA" sz="3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50509" y="4077866"/>
            <a:ext cx="5949634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Як </a:t>
            </a:r>
            <a:r>
              <a:rPr lang="ru-RU" sz="2800" b="1" dirty="0" err="1" smtClean="0">
                <a:solidFill>
                  <a:srgbClr val="7030A0"/>
                </a:solidFill>
              </a:rPr>
              <a:t>знайти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невідомий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дільник</a:t>
            </a:r>
            <a:r>
              <a:rPr lang="ru-RU" sz="2800" b="1" dirty="0" smtClean="0">
                <a:solidFill>
                  <a:srgbClr val="7030A0"/>
                </a:solidFill>
              </a:rPr>
              <a:t>? </a:t>
            </a:r>
            <a:r>
              <a:rPr lang="ru-RU" sz="2800" b="1" dirty="0" err="1" smtClean="0">
                <a:solidFill>
                  <a:srgbClr val="7030A0"/>
                </a:solidFill>
              </a:rPr>
              <a:t>Множник</a:t>
            </a:r>
            <a:r>
              <a:rPr lang="ru-RU" sz="2800" b="1" dirty="0" smtClean="0">
                <a:solidFill>
                  <a:srgbClr val="7030A0"/>
                </a:solidFill>
              </a:rPr>
              <a:t>?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86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5" grpId="0" animBg="1"/>
      <p:bldP spid="26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771" y="3052577"/>
            <a:ext cx="1479069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907455" y="1018346"/>
            <a:ext cx="10272620" cy="54845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75" y="1007440"/>
            <a:ext cx="2744210" cy="138168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487" y="2476114"/>
            <a:ext cx="2985354" cy="11708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748046" y="1382112"/>
            <a:ext cx="445755" cy="556598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5970924" y="3245085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7427201" y="4381349"/>
            <a:ext cx="184611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8981" y="1359426"/>
            <a:ext cx="450849" cy="5549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725688" y="4758489"/>
            <a:ext cx="184611" cy="831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4800" dirty="0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7228" y="1387879"/>
            <a:ext cx="456942" cy="567108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4212486" y="2753900"/>
            <a:ext cx="447183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+ 7 </a:t>
            </a:r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бубликів купили.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9503" y="1878525"/>
            <a:ext cx="456878" cy="831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677231" y="2205998"/>
            <a:ext cx="420932" cy="2765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7985" y="2108560"/>
            <a:ext cx="420386" cy="536618"/>
          </a:xfrm>
          <a:prstGeom prst="rect">
            <a:avLst/>
          </a:prstGeom>
        </p:spPr>
      </p:pic>
      <p:sp>
        <p:nvSpPr>
          <p:cNvPr id="24" name="Прямокутник 1"/>
          <p:cNvSpPr/>
          <p:nvPr/>
        </p:nvSpPr>
        <p:spPr>
          <a:xfrm>
            <a:off x="7141894" y="1096209"/>
            <a:ext cx="4301356" cy="13863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Купили </a:t>
            </a:r>
            <a:r>
              <a:rPr lang="ru-RU" sz="2800" b="1" dirty="0" smtClean="0">
                <a:solidFill>
                  <a:srgbClr val="FF0000"/>
                </a:solidFill>
              </a:rPr>
              <a:t>С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тістечок</a:t>
            </a:r>
            <a:r>
              <a:rPr lang="ru-RU" sz="2800" b="1" dirty="0">
                <a:solidFill>
                  <a:schemeClr val="bg1"/>
                </a:solidFill>
              </a:rPr>
              <a:t>, а </a:t>
            </a:r>
            <a:r>
              <a:rPr lang="ru-RU" sz="2800" b="1" dirty="0" err="1">
                <a:solidFill>
                  <a:schemeClr val="bg1"/>
                </a:solidFill>
              </a:rPr>
              <a:t>бубликів</a:t>
            </a:r>
            <a:r>
              <a:rPr lang="ru-RU" sz="2800" b="1" dirty="0">
                <a:solidFill>
                  <a:schemeClr val="bg1"/>
                </a:solidFill>
              </a:rPr>
              <a:t> — на 7 більше. </a:t>
            </a:r>
            <a:r>
              <a:rPr lang="ru-RU" sz="2800" b="1" dirty="0" err="1">
                <a:solidFill>
                  <a:schemeClr val="bg1"/>
                </a:solidFill>
              </a:rPr>
              <a:t>Скільки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бубликів</a:t>
            </a:r>
            <a:r>
              <a:rPr lang="ru-RU" sz="2800" b="1" dirty="0">
                <a:solidFill>
                  <a:schemeClr val="bg1"/>
                </a:solidFill>
              </a:rPr>
              <a:t> купили?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07455" y="405458"/>
            <a:ext cx="10369152" cy="6480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 </a:t>
            </a:r>
            <a:r>
              <a:rPr lang="ru-RU" sz="3600" b="1" dirty="0" err="1" smtClean="0"/>
              <a:t>Розв’яжіть</a:t>
            </a:r>
            <a:r>
              <a:rPr lang="ru-RU" sz="3600" b="1" dirty="0" smtClean="0"/>
              <a:t> задачі з буквеними </a:t>
            </a:r>
            <a:r>
              <a:rPr lang="ru-RU" sz="3600" b="1" dirty="0" smtClean="0"/>
              <a:t>даними </a:t>
            </a:r>
            <a:r>
              <a:rPr lang="ru-RU" sz="3600" b="1" dirty="0" err="1" smtClean="0"/>
              <a:t>усно</a:t>
            </a:r>
            <a:endParaRPr lang="uk-UA" sz="3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967" y="2720194"/>
            <a:ext cx="773210" cy="75449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754" y="3080358"/>
            <a:ext cx="700733" cy="71078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504" y="3131146"/>
            <a:ext cx="700733" cy="7107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88" y="2664434"/>
            <a:ext cx="700733" cy="71078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650" y="2490593"/>
            <a:ext cx="773210" cy="75449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187" y="2563433"/>
            <a:ext cx="773210" cy="754492"/>
          </a:xfrm>
          <a:prstGeom prst="rect">
            <a:avLst/>
          </a:prstGeom>
        </p:spPr>
      </p:pic>
      <p:sp>
        <p:nvSpPr>
          <p:cNvPr id="35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79638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Ст.69 №394-395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555" y="3531063"/>
            <a:ext cx="2744210" cy="138168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734990" y="3892727"/>
            <a:ext cx="445755" cy="55659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8980" y="3882233"/>
            <a:ext cx="450849" cy="55491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48402" y="3873085"/>
            <a:ext cx="450849" cy="573207"/>
          </a:xfrm>
          <a:prstGeom prst="rect">
            <a:avLst/>
          </a:prstGeom>
        </p:spPr>
      </p:pic>
      <p:sp>
        <p:nvSpPr>
          <p:cNvPr id="40" name="Прямокутник 1"/>
          <p:cNvSpPr/>
          <p:nvPr/>
        </p:nvSpPr>
        <p:spPr>
          <a:xfrm>
            <a:off x="7141893" y="3628295"/>
            <a:ext cx="4806441" cy="18761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Майстри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виготовили</a:t>
            </a:r>
            <a:r>
              <a:rPr lang="ru-RU" sz="2800" b="1" dirty="0">
                <a:solidFill>
                  <a:schemeClr val="bg1"/>
                </a:solidFill>
              </a:rPr>
              <a:t> 3 </a:t>
            </a:r>
            <a:r>
              <a:rPr lang="ru-RU" sz="2800" b="1" dirty="0" err="1">
                <a:solidFill>
                  <a:schemeClr val="bg1"/>
                </a:solidFill>
              </a:rPr>
              <a:t>столи</a:t>
            </a:r>
            <a:r>
              <a:rPr lang="ru-RU" sz="2800" b="1" dirty="0">
                <a:solidFill>
                  <a:schemeClr val="bg1"/>
                </a:solidFill>
              </a:rPr>
              <a:t>, а </a:t>
            </a:r>
            <a:r>
              <a:rPr lang="ru-RU" sz="2800" b="1" dirty="0" err="1">
                <a:solidFill>
                  <a:schemeClr val="bg1"/>
                </a:solidFill>
              </a:rPr>
              <a:t>стільців</a:t>
            </a:r>
            <a:r>
              <a:rPr lang="ru-RU" sz="2800" b="1" dirty="0">
                <a:solidFill>
                  <a:schemeClr val="bg1"/>
                </a:solidFill>
              </a:rPr>
              <a:t> — у b </a:t>
            </a:r>
            <a:r>
              <a:rPr lang="ru-RU" sz="2800" b="1" dirty="0" err="1">
                <a:solidFill>
                  <a:schemeClr val="bg1"/>
                </a:solidFill>
              </a:rPr>
              <a:t>разів</a:t>
            </a:r>
            <a:r>
              <a:rPr lang="ru-RU" sz="2800" b="1" dirty="0">
                <a:solidFill>
                  <a:schemeClr val="bg1"/>
                </a:solidFill>
              </a:rPr>
              <a:t> більше. </a:t>
            </a:r>
            <a:r>
              <a:rPr lang="ru-RU" sz="2800" b="1" dirty="0" err="1">
                <a:solidFill>
                  <a:schemeClr val="bg1"/>
                </a:solidFill>
              </a:rPr>
              <a:t>Скільки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стільців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виготовили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майстри</a:t>
            </a:r>
            <a:r>
              <a:rPr lang="ru-RU" sz="28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620" y="2302689"/>
            <a:ext cx="700733" cy="71078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121" y="2284540"/>
            <a:ext cx="700733" cy="710787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782" y="2658083"/>
            <a:ext cx="700733" cy="71078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745" y="4963106"/>
            <a:ext cx="2985354" cy="1170804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922962" y="5279355"/>
            <a:ext cx="7281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uk-UA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стільців виготовили </a:t>
            </a:r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майстри.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126932" y="4509914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460417" y="4636947"/>
            <a:ext cx="445755" cy="556598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826115" y="4537712"/>
            <a:ext cx="314305" cy="7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/>
              <a:t>·</a:t>
            </a:r>
          </a:p>
        </p:txBody>
      </p:sp>
    </p:spTree>
    <p:extLst>
      <p:ext uri="{BB962C8B-B14F-4D97-AF65-F5344CB8AC3E}">
        <p14:creationId xmlns:p14="http://schemas.microsoft.com/office/powerpoint/2010/main" val="241914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7" grpId="0"/>
      <p:bldP spid="40" grpId="0" animBg="1"/>
      <p:bldP spid="48" grpId="0"/>
      <p:bldP spid="50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7354" y="405458"/>
            <a:ext cx="10552475" cy="122413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Прочитай задачі з </a:t>
            </a:r>
            <a:r>
              <a:rPr lang="ru-RU" sz="3600" b="1" dirty="0" err="1"/>
              <a:t>буквеними</a:t>
            </a:r>
            <a:r>
              <a:rPr lang="ru-RU" sz="3600" b="1" dirty="0"/>
              <a:t> </a:t>
            </a:r>
            <a:r>
              <a:rPr lang="ru-RU" sz="3600" b="1" dirty="0" err="1"/>
              <a:t>даними</a:t>
            </a:r>
            <a:r>
              <a:rPr lang="ru-RU" sz="3600" b="1" dirty="0"/>
              <a:t>.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Розглянь </a:t>
            </a:r>
            <a:r>
              <a:rPr lang="ru-RU" sz="3600" b="1" dirty="0"/>
              <a:t>їх </a:t>
            </a:r>
            <a:r>
              <a:rPr lang="ru-RU" sz="3600" b="1" dirty="0" err="1"/>
              <a:t>розв’язання</a:t>
            </a:r>
            <a:r>
              <a:rPr lang="ru-RU" sz="3600" b="1" dirty="0"/>
              <a:t>.</a:t>
            </a:r>
            <a:endParaRPr lang="uk-UA" sz="3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771" y="3052577"/>
            <a:ext cx="1479069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058" y="-567108"/>
            <a:ext cx="456942" cy="56710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316168" y="1713562"/>
            <a:ext cx="397319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2 ∙ а — </a:t>
            </a:r>
            <a:r>
              <a:rPr lang="ru-RU" sz="3200" b="1" dirty="0" err="1"/>
              <a:t>літрів</a:t>
            </a:r>
            <a:r>
              <a:rPr lang="ru-RU" sz="3200" b="1" dirty="0"/>
              <a:t> </a:t>
            </a:r>
            <a:r>
              <a:rPr lang="ru-RU" sz="3200" b="1" dirty="0" smtClean="0"/>
              <a:t>води. </a:t>
            </a:r>
            <a:r>
              <a:rPr lang="ru-RU" sz="3200" b="1" dirty="0" err="1" smtClean="0"/>
              <a:t>Відповідь</a:t>
            </a:r>
            <a:r>
              <a:rPr lang="ru-RU" sz="3200" b="1" dirty="0"/>
              <a:t>: </a:t>
            </a:r>
            <a:r>
              <a:rPr lang="ru-RU" sz="3200" b="1" dirty="0">
                <a:solidFill>
                  <a:srgbClr val="FFFF00"/>
                </a:solidFill>
              </a:rPr>
              <a:t>2 ∙ а </a:t>
            </a:r>
            <a:r>
              <a:rPr lang="ru-RU" sz="3200" b="1" dirty="0" err="1" smtClean="0"/>
              <a:t>літрів</a:t>
            </a:r>
            <a:r>
              <a:rPr lang="ru-RU" sz="3200" b="1" dirty="0" smtClean="0"/>
              <a:t> води у </a:t>
            </a:r>
            <a:r>
              <a:rPr lang="ru-RU" sz="3200" b="1" dirty="0" err="1"/>
              <a:t>каністрі</a:t>
            </a:r>
            <a:r>
              <a:rPr lang="ru-RU" sz="3200" b="1" dirty="0"/>
              <a:t>.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366" y="-595492"/>
            <a:ext cx="452003" cy="5146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238" y="-710410"/>
            <a:ext cx="621441" cy="85371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7425" y="-587848"/>
            <a:ext cx="383831" cy="39026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3911" y="-524578"/>
            <a:ext cx="436999" cy="54968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1426" y="-624792"/>
            <a:ext cx="450849" cy="57320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3702" y="-765045"/>
            <a:ext cx="597071" cy="85371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62275" y="-578410"/>
            <a:ext cx="450849" cy="57320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912020" y="-533632"/>
            <a:ext cx="454720" cy="567792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5970924" y="3245085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6357891" y="2982521"/>
            <a:ext cx="184611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39418" y="-567108"/>
            <a:ext cx="456942" cy="567108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785186" y="-580848"/>
            <a:ext cx="454720" cy="567792"/>
          </a:xfrm>
          <a:prstGeom prst="rect">
            <a:avLst/>
          </a:prstGeom>
        </p:spPr>
      </p:pic>
      <p:sp>
        <p:nvSpPr>
          <p:cNvPr id="4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22476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Ст.69 №393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6" name="Прямокутник 1"/>
          <p:cNvSpPr/>
          <p:nvPr/>
        </p:nvSpPr>
        <p:spPr>
          <a:xfrm>
            <a:off x="756103" y="1713562"/>
            <a:ext cx="6376406" cy="15411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1) У </a:t>
            </a:r>
            <a:r>
              <a:rPr lang="ru-RU" sz="3200" b="1" dirty="0" err="1"/>
              <a:t>пляшці</a:t>
            </a:r>
            <a:r>
              <a:rPr lang="ru-RU" sz="3200" b="1" dirty="0"/>
              <a:t> — 2 л води, а в </a:t>
            </a:r>
            <a:r>
              <a:rPr lang="ru-RU" sz="3200" b="1" dirty="0" err="1"/>
              <a:t>каністрі</a:t>
            </a:r>
            <a:r>
              <a:rPr lang="ru-RU" sz="3200" b="1" dirty="0"/>
              <a:t> — в </a:t>
            </a:r>
            <a:r>
              <a:rPr lang="ru-RU" sz="3200" b="1" dirty="0">
                <a:solidFill>
                  <a:srgbClr val="FFFF00"/>
                </a:solidFill>
              </a:rPr>
              <a:t>а</a:t>
            </a:r>
            <a:r>
              <a:rPr lang="ru-RU" sz="3200" b="1" dirty="0"/>
              <a:t> </a:t>
            </a:r>
            <a:r>
              <a:rPr lang="ru-RU" sz="3200" b="1" dirty="0" err="1"/>
              <a:t>разів</a:t>
            </a:r>
            <a:r>
              <a:rPr lang="ru-RU" sz="3200" b="1" dirty="0"/>
              <a:t> більше. </a:t>
            </a:r>
            <a:r>
              <a:rPr lang="ru-RU" sz="3200" b="1" dirty="0" err="1"/>
              <a:t>Скільки</a:t>
            </a:r>
            <a:r>
              <a:rPr lang="ru-RU" sz="3200" b="1" dirty="0"/>
              <a:t> </a:t>
            </a:r>
            <a:r>
              <a:rPr lang="ru-RU" sz="3200" b="1" dirty="0" err="1"/>
              <a:t>літрів</a:t>
            </a:r>
            <a:r>
              <a:rPr lang="ru-RU" sz="3200" b="1" dirty="0"/>
              <a:t> води в </a:t>
            </a:r>
            <a:r>
              <a:rPr lang="ru-RU" sz="3200" b="1" dirty="0" err="1"/>
              <a:t>каністрі</a:t>
            </a:r>
            <a:r>
              <a:rPr lang="ru-RU" sz="3200" b="1" dirty="0"/>
              <a:t>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97301" y="3372325"/>
            <a:ext cx="5239346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ru-RU" sz="3200" b="1" dirty="0" smtClean="0"/>
              <a:t>5 + с —</a:t>
            </a:r>
          </a:p>
          <a:p>
            <a:pPr marL="514350" indent="-514350">
              <a:buAutoNum type="arabicParenR"/>
            </a:pPr>
            <a:r>
              <a:rPr lang="ru-RU" sz="3200" b="1" dirty="0"/>
              <a:t> </a:t>
            </a:r>
            <a:r>
              <a:rPr lang="ru-RU" sz="3200" b="1" dirty="0" smtClean="0"/>
              <a:t>         </a:t>
            </a:r>
          </a:p>
          <a:p>
            <a:endParaRPr lang="ru-RU" sz="3200" b="1" dirty="0" smtClean="0"/>
          </a:p>
          <a:p>
            <a:r>
              <a:rPr lang="ru-RU" sz="3200" b="1" dirty="0" err="1" smtClean="0"/>
              <a:t>Відповідь</a:t>
            </a:r>
            <a:r>
              <a:rPr lang="ru-RU" sz="3200" b="1" dirty="0" smtClean="0"/>
              <a:t>:</a:t>
            </a:r>
          </a:p>
          <a:p>
            <a:endParaRPr lang="ru-RU" sz="3200" b="1" dirty="0"/>
          </a:p>
        </p:txBody>
      </p:sp>
      <p:sp>
        <p:nvSpPr>
          <p:cNvPr id="44" name="Прямокутник 1"/>
          <p:cNvSpPr/>
          <p:nvPr/>
        </p:nvSpPr>
        <p:spPr>
          <a:xfrm>
            <a:off x="612382" y="3357786"/>
            <a:ext cx="5784918" cy="21544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2) 5 </a:t>
            </a:r>
            <a:r>
              <a:rPr lang="ru-RU" sz="3200" b="1" dirty="0" err="1"/>
              <a:t>жовтих</a:t>
            </a:r>
            <a:r>
              <a:rPr lang="ru-RU" sz="3200" b="1" dirty="0"/>
              <a:t> і </a:t>
            </a:r>
            <a:r>
              <a:rPr lang="ru-RU" sz="3200" b="1" dirty="0" smtClean="0">
                <a:solidFill>
                  <a:srgbClr val="FFFF00"/>
                </a:solidFill>
              </a:rPr>
              <a:t>С</a:t>
            </a:r>
            <a:r>
              <a:rPr lang="ru-RU" sz="3200" b="1" dirty="0" smtClean="0"/>
              <a:t> </a:t>
            </a:r>
            <a:r>
              <a:rPr lang="ru-RU" sz="3200" b="1" dirty="0" err="1"/>
              <a:t>червоних</a:t>
            </a:r>
            <a:r>
              <a:rPr lang="ru-RU" sz="3200" b="1" dirty="0"/>
              <a:t> </a:t>
            </a:r>
            <a:r>
              <a:rPr lang="ru-RU" sz="3200" b="1" dirty="0" err="1"/>
              <a:t>яблук</a:t>
            </a:r>
            <a:r>
              <a:rPr lang="ru-RU" sz="3200" b="1" dirty="0"/>
              <a:t> </a:t>
            </a:r>
            <a:r>
              <a:rPr lang="ru-RU" sz="3200" b="1" dirty="0" err="1"/>
              <a:t>розклали</a:t>
            </a:r>
            <a:r>
              <a:rPr lang="ru-RU" sz="3200" b="1" dirty="0"/>
              <a:t> </a:t>
            </a:r>
            <a:r>
              <a:rPr lang="ru-RU" sz="3200" b="1" dirty="0" err="1"/>
              <a:t>порівну</a:t>
            </a:r>
            <a:r>
              <a:rPr lang="ru-RU" sz="3200" b="1" dirty="0"/>
              <a:t> на 3 </a:t>
            </a:r>
            <a:r>
              <a:rPr lang="ru-RU" sz="3200" b="1" dirty="0" err="1"/>
              <a:t>тарілки</a:t>
            </a:r>
            <a:r>
              <a:rPr lang="ru-RU" sz="3200" b="1" dirty="0"/>
              <a:t>. </a:t>
            </a:r>
            <a:r>
              <a:rPr lang="ru-RU" sz="3200" b="1" dirty="0" err="1"/>
              <a:t>Скільки</a:t>
            </a:r>
            <a:r>
              <a:rPr lang="ru-RU" sz="3200" b="1" dirty="0"/>
              <a:t> </a:t>
            </a:r>
            <a:r>
              <a:rPr lang="ru-RU" sz="3200" b="1" dirty="0" err="1"/>
              <a:t>яблук</a:t>
            </a:r>
            <a:r>
              <a:rPr lang="ru-RU" sz="3200" b="1" dirty="0"/>
              <a:t> </a:t>
            </a:r>
            <a:r>
              <a:rPr lang="ru-RU" sz="3200" b="1" dirty="0" err="1"/>
              <a:t>поклали</a:t>
            </a:r>
            <a:r>
              <a:rPr lang="ru-RU" sz="3200" b="1" dirty="0"/>
              <a:t> на одну </a:t>
            </a:r>
            <a:r>
              <a:rPr lang="ru-RU" sz="3200" b="1" dirty="0" err="1"/>
              <a:t>тарілку</a:t>
            </a:r>
            <a:r>
              <a:rPr lang="ru-RU" sz="3200" b="1" dirty="0"/>
              <a:t>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78780" y="3357786"/>
            <a:ext cx="3601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всього було </a:t>
            </a:r>
            <a:r>
              <a:rPr lang="ru-RU" sz="3200" b="1" dirty="0" err="1">
                <a:solidFill>
                  <a:schemeClr val="bg1"/>
                </a:solidFill>
              </a:rPr>
              <a:t>яблук</a:t>
            </a:r>
            <a:r>
              <a:rPr lang="ru-RU" sz="3200" b="1" dirty="0">
                <a:solidFill>
                  <a:schemeClr val="bg1"/>
                </a:solidFill>
              </a:rPr>
              <a:t>;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900343" y="3798545"/>
            <a:ext cx="2664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chemeClr val="bg1"/>
                </a:solidFill>
              </a:rPr>
              <a:t>яблук</a:t>
            </a:r>
            <a:r>
              <a:rPr lang="ru-RU" sz="3200" b="1" dirty="0">
                <a:solidFill>
                  <a:schemeClr val="bg1"/>
                </a:solidFill>
              </a:rPr>
              <a:t> на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err="1" smtClean="0">
                <a:solidFill>
                  <a:schemeClr val="bg1"/>
                </a:solidFill>
              </a:rPr>
              <a:t>одній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тарілці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542503" y="4880527"/>
            <a:ext cx="50941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                   (</a:t>
            </a:r>
            <a:r>
              <a:rPr lang="ru-RU" sz="3200" b="1" dirty="0">
                <a:solidFill>
                  <a:srgbClr val="FFFF00"/>
                </a:solidFill>
              </a:rPr>
              <a:t>5 + с) : 3 </a:t>
            </a:r>
            <a:r>
              <a:rPr lang="ru-RU" sz="3200" b="1" dirty="0" err="1" smtClean="0">
                <a:solidFill>
                  <a:schemeClr val="bg1"/>
                </a:solidFill>
              </a:rPr>
              <a:t>яблук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поклали</a:t>
            </a:r>
            <a:r>
              <a:rPr lang="ru-RU" sz="3200" b="1" dirty="0" smtClean="0">
                <a:solidFill>
                  <a:schemeClr val="bg1"/>
                </a:solidFill>
              </a:rPr>
              <a:t> на одну </a:t>
            </a:r>
            <a:r>
              <a:rPr lang="ru-RU" sz="3200" b="1" dirty="0" err="1" smtClean="0">
                <a:solidFill>
                  <a:schemeClr val="bg1"/>
                </a:solidFill>
              </a:rPr>
              <a:t>тарілку</a:t>
            </a:r>
            <a:r>
              <a:rPr lang="ru-RU" sz="3200" b="1" dirty="0" smtClean="0">
                <a:solidFill>
                  <a:schemeClr val="bg1"/>
                </a:solidFill>
              </a:rPr>
              <a:t>.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65556" y="3836746"/>
            <a:ext cx="20347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(5 + с) : </a:t>
            </a:r>
            <a:r>
              <a:rPr lang="ru-RU" sz="3200" b="1" dirty="0" smtClean="0">
                <a:solidFill>
                  <a:schemeClr val="bg1"/>
                </a:solidFill>
              </a:rPr>
              <a:t>3 – 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48821" y="5496080"/>
            <a:ext cx="498854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7030A0"/>
                </a:solidFill>
              </a:rPr>
              <a:t>Запишіть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розв’язування</a:t>
            </a:r>
            <a:r>
              <a:rPr lang="ru-RU" sz="2400" b="1" dirty="0" smtClean="0">
                <a:solidFill>
                  <a:srgbClr val="7030A0"/>
                </a:solidFill>
              </a:rPr>
              <a:t> ІІ </a:t>
            </a:r>
            <a:r>
              <a:rPr lang="ru-RU" sz="2400" b="1" dirty="0" smtClean="0">
                <a:solidFill>
                  <a:srgbClr val="7030A0"/>
                </a:solidFill>
              </a:rPr>
              <a:t>задачі.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348821" y="5957392"/>
            <a:ext cx="6505784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Яке число можна </a:t>
            </a:r>
            <a:r>
              <a:rPr lang="ru-RU" sz="2400" b="1" dirty="0" err="1" smtClean="0">
                <a:solidFill>
                  <a:srgbClr val="7030A0"/>
                </a:solidFill>
              </a:rPr>
              <a:t>підставити</a:t>
            </a:r>
            <a:r>
              <a:rPr lang="ru-RU" sz="2400" b="1" dirty="0" smtClean="0">
                <a:solidFill>
                  <a:srgbClr val="7030A0"/>
                </a:solidFill>
              </a:rPr>
              <a:t> замість </a:t>
            </a:r>
            <a:r>
              <a:rPr lang="ru-RU" sz="2400" b="1" dirty="0" err="1" smtClean="0">
                <a:solidFill>
                  <a:srgbClr val="7030A0"/>
                </a:solidFill>
              </a:rPr>
              <a:t>букви</a:t>
            </a:r>
            <a:r>
              <a:rPr lang="ru-RU" sz="2400" b="1" dirty="0" smtClean="0">
                <a:solidFill>
                  <a:srgbClr val="7030A0"/>
                </a:solidFill>
              </a:rPr>
              <a:t> С?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433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7" grpId="0" animBg="1"/>
      <p:bldP spid="44" grpId="0" animBg="1"/>
      <p:bldP spid="3" grpId="0"/>
      <p:bldP spid="24" grpId="0"/>
      <p:bldP spid="26" grpId="0"/>
      <p:bldP spid="6" grpId="0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4068</TotalTime>
  <Words>682</Words>
  <Application>Microsoft Office PowerPoint</Application>
  <PresentationFormat>Произвольный</PresentationFormat>
  <Paragraphs>133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336</cp:revision>
  <dcterms:created xsi:type="dcterms:W3CDTF">2025-08-27T14:01:18Z</dcterms:created>
  <dcterms:modified xsi:type="dcterms:W3CDTF">2025-11-11T09:42:45Z</dcterms:modified>
</cp:coreProperties>
</file>