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524" r:id="rId3"/>
    <p:sldId id="478" r:id="rId4"/>
    <p:sldId id="286" r:id="rId5"/>
    <p:sldId id="514" r:id="rId6"/>
    <p:sldId id="391" r:id="rId7"/>
    <p:sldId id="497" r:id="rId8"/>
    <p:sldId id="496" r:id="rId9"/>
    <p:sldId id="515" r:id="rId10"/>
    <p:sldId id="517" r:id="rId11"/>
    <p:sldId id="523" r:id="rId12"/>
    <p:sldId id="507" r:id="rId13"/>
    <p:sldId id="522" r:id="rId14"/>
    <p:sldId id="412" r:id="rId15"/>
    <p:sldId id="313" r:id="rId16"/>
    <p:sldId id="525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з даними в таблиці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складених задач на знаходження суми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множення і ділення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і ділення на 10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8034" custLinFactX="116742" custLinFactNeighborX="200000" custLinFactNeighborY="-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7329" custLinFactX="131984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4534" custLinFactX="-100000" custLinFactNeighborX="-11128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989335" y="789056"/>
          <a:ext cx="4273486" cy="269537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і ділення на 10</a:t>
          </a:r>
          <a:endParaRPr lang="ru-RU" sz="3200" b="1" kern="1200" dirty="0"/>
        </a:p>
      </dsp:txBody>
      <dsp:txXfrm rot="5400000">
        <a:off x="2778392" y="854696"/>
        <a:ext cx="269537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14539" y="814539"/>
          <a:ext cx="4273486" cy="264440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множення і ділення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4440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642568" y="1112257"/>
          <a:ext cx="4273486" cy="204897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з даними в таблиці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754825" y="854697"/>
        <a:ext cx="204897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971100" y="615377"/>
          <a:ext cx="4273486" cy="304273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складених задач на знаходження суми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86478" y="854696"/>
        <a:ext cx="304273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76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7030A0"/>
                </a:solidFill>
              </a:rPr>
              <a:t>Таблиця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множення</a:t>
            </a:r>
            <a:r>
              <a:rPr lang="ru-RU" sz="4400" b="1" dirty="0">
                <a:solidFill>
                  <a:srgbClr val="7030A0"/>
                </a:solidFill>
              </a:rPr>
              <a:t> і </a:t>
            </a:r>
            <a:r>
              <a:rPr lang="ru-RU" sz="4400" b="1" dirty="0" err="1" smtClean="0">
                <a:solidFill>
                  <a:srgbClr val="7030A0"/>
                </a:solidFill>
              </a:rPr>
              <a:t>ділення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на </a:t>
            </a:r>
            <a:r>
              <a:rPr lang="ru-RU" sz="4400" b="1" dirty="0" smtClean="0">
                <a:solidFill>
                  <a:srgbClr val="7030A0"/>
                </a:solidFill>
              </a:rPr>
              <a:t>10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48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23479" y="488087"/>
            <a:ext cx="10009112" cy="7255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Існує багато </a:t>
            </a:r>
            <a:r>
              <a:rPr lang="ru-RU" sz="4000" b="1" dirty="0" err="1">
                <a:solidFill>
                  <a:schemeClr val="bg1"/>
                </a:solidFill>
              </a:rPr>
              <a:t>різновидів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гри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в шашки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1" y="2231602"/>
            <a:ext cx="3293964" cy="332545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7" name="Прямоугольник 48"/>
          <p:cNvSpPr/>
          <p:nvPr/>
        </p:nvSpPr>
        <p:spPr>
          <a:xfrm>
            <a:off x="4431026" y="2231602"/>
            <a:ext cx="713114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клітинок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кожній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стороні</a:t>
            </a:r>
            <a:r>
              <a:rPr lang="ru-RU" sz="2800" b="1" dirty="0">
                <a:solidFill>
                  <a:schemeClr val="bg1"/>
                </a:solidFill>
              </a:rPr>
              <a:t> дошки?</a:t>
            </a:r>
          </a:p>
        </p:txBody>
      </p:sp>
      <p:sp>
        <p:nvSpPr>
          <p:cNvPr id="28" name="Прямоугольник 48"/>
          <p:cNvSpPr/>
          <p:nvPr/>
        </p:nvSpPr>
        <p:spPr>
          <a:xfrm>
            <a:off x="4431026" y="3385885"/>
            <a:ext cx="7131145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Знайди </a:t>
            </a:r>
            <a:r>
              <a:rPr lang="ru-RU" sz="2800" b="1" dirty="0">
                <a:solidFill>
                  <a:schemeClr val="bg1"/>
                </a:solidFill>
              </a:rPr>
              <a:t>кількість </a:t>
            </a:r>
            <a:r>
              <a:rPr lang="ru-RU" sz="2800" b="1" dirty="0" err="1">
                <a:solidFill>
                  <a:schemeClr val="bg1"/>
                </a:solidFill>
              </a:rPr>
              <a:t>клітинок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smtClean="0">
                <a:solidFill>
                  <a:schemeClr val="bg1"/>
                </a:solidFill>
              </a:rPr>
              <a:t>цій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дошці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дією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множення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Прямоугольник 17"/>
          <p:cNvSpPr/>
          <p:nvPr/>
        </p:nvSpPr>
        <p:spPr>
          <a:xfrm>
            <a:off x="6717817" y="3904015"/>
            <a:ext cx="29969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10 · 10 = 100 (кл.)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8"/>
          <p:cNvSpPr/>
          <p:nvPr/>
        </p:nvSpPr>
        <p:spPr>
          <a:xfrm>
            <a:off x="4507855" y="4602954"/>
            <a:ext cx="7054316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темних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світлих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клітинок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цій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дошці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Прямоугольник 17"/>
          <p:cNvSpPr/>
          <p:nvPr/>
        </p:nvSpPr>
        <p:spPr>
          <a:xfrm>
            <a:off x="6884119" y="2798023"/>
            <a:ext cx="26642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10 </a:t>
            </a:r>
            <a:r>
              <a:rPr lang="ru-RU" sz="2800" b="1" dirty="0" err="1" smtClean="0">
                <a:solidFill>
                  <a:schemeClr val="bg1"/>
                </a:solidFill>
              </a:rPr>
              <a:t>клітинок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Ст.71 №404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/>
          <p:cNvSpPr/>
          <p:nvPr/>
        </p:nvSpPr>
        <p:spPr>
          <a:xfrm>
            <a:off x="1195487" y="1327927"/>
            <a:ext cx="9937103" cy="84008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Наприклад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міжнародні</a:t>
            </a:r>
            <a:r>
              <a:rPr lang="ru-RU" sz="2400" b="1" dirty="0" smtClean="0">
                <a:solidFill>
                  <a:srgbClr val="7030A0"/>
                </a:solidFill>
              </a:rPr>
              <a:t>. У </a:t>
            </a:r>
            <a:r>
              <a:rPr lang="ru-RU" sz="2400" b="1" dirty="0">
                <a:solidFill>
                  <a:srgbClr val="7030A0"/>
                </a:solidFill>
              </a:rPr>
              <a:t>них </a:t>
            </a:r>
            <a:r>
              <a:rPr lang="ru-RU" sz="2400" b="1" dirty="0" err="1">
                <a:solidFill>
                  <a:srgbClr val="7030A0"/>
                </a:solidFill>
              </a:rPr>
              <a:t>грають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err="1">
                <a:solidFill>
                  <a:srgbClr val="7030A0"/>
                </a:solidFill>
              </a:rPr>
              <a:t>більшій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дошці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Розглянь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малюнок</a:t>
            </a:r>
            <a:r>
              <a:rPr lang="ru-RU" sz="2400" b="1" dirty="0" smtClean="0">
                <a:solidFill>
                  <a:srgbClr val="7030A0"/>
                </a:solidFill>
              </a:rPr>
              <a:t>. Дай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відповіді</a:t>
            </a:r>
            <a:r>
              <a:rPr lang="ru-RU" sz="2400" b="1" dirty="0" smtClean="0">
                <a:solidFill>
                  <a:srgbClr val="7030A0"/>
                </a:solidFill>
              </a:rPr>
              <a:t> на запитання.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7"/>
          <p:cNvSpPr/>
          <p:nvPr/>
        </p:nvSpPr>
        <p:spPr>
          <a:xfrm>
            <a:off x="6702865" y="5630567"/>
            <a:ext cx="266429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 50 </a:t>
            </a:r>
            <a:r>
              <a:rPr lang="ru-RU" sz="2800" b="1" dirty="0" err="1" smtClean="0">
                <a:solidFill>
                  <a:schemeClr val="bg1"/>
                </a:solidFill>
              </a:rPr>
              <a:t>клітинок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7"/>
          <p:cNvSpPr/>
          <p:nvPr/>
        </p:nvSpPr>
        <p:spPr>
          <a:xfrm>
            <a:off x="6639119" y="5080007"/>
            <a:ext cx="272804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 </a:t>
            </a:r>
            <a:r>
              <a:rPr lang="ru-RU" sz="2800" b="1" dirty="0" smtClean="0">
                <a:solidFill>
                  <a:schemeClr val="bg1"/>
                </a:solidFill>
              </a:rPr>
              <a:t>· 10 = </a:t>
            </a:r>
            <a:r>
              <a:rPr lang="ru-RU" sz="2800" b="1" dirty="0" smtClean="0">
                <a:solidFill>
                  <a:schemeClr val="bg1"/>
                </a:solidFill>
              </a:rPr>
              <a:t>50 </a:t>
            </a:r>
            <a:r>
              <a:rPr lang="ru-RU" sz="2800" b="1" dirty="0" smtClean="0">
                <a:solidFill>
                  <a:schemeClr val="bg1"/>
                </a:solidFill>
              </a:rPr>
              <a:t>(кл.)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45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7455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8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44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2" y="-591586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7" y="-821828"/>
            <a:ext cx="456878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1" y="-484622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15" y="-561096"/>
            <a:ext cx="420386" cy="536618"/>
          </a:xfrm>
          <a:prstGeom prst="rect">
            <a:avLst/>
          </a:prstGeom>
        </p:spPr>
      </p:pic>
      <p:sp>
        <p:nvSpPr>
          <p:cNvPr id="24" name="Прямокутник 1"/>
          <p:cNvSpPr/>
          <p:nvPr/>
        </p:nvSpPr>
        <p:spPr>
          <a:xfrm>
            <a:off x="6496001" y="1096208"/>
            <a:ext cx="5034677" cy="19563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Один бублик </a:t>
            </a:r>
            <a:r>
              <a:rPr lang="ru-RU" sz="3200" b="1" dirty="0" err="1">
                <a:solidFill>
                  <a:schemeClr val="bg1"/>
                </a:solidFill>
              </a:rPr>
              <a:t>коштує</a:t>
            </a:r>
            <a:r>
              <a:rPr lang="ru-RU" sz="3200" b="1" dirty="0">
                <a:solidFill>
                  <a:schemeClr val="bg1"/>
                </a:solidFill>
              </a:rPr>
              <a:t> 7 грн.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гривень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коштують</a:t>
            </a:r>
            <a:r>
              <a:rPr lang="ru-RU" sz="3200" b="1" dirty="0">
                <a:solidFill>
                  <a:schemeClr val="bg1"/>
                </a:solidFill>
              </a:rPr>
              <a:t> 10 таких </a:t>
            </a:r>
            <a:r>
              <a:rPr lang="ru-RU" sz="3200" b="1" dirty="0" err="1">
                <a:solidFill>
                  <a:schemeClr val="bg1"/>
                </a:solidFill>
              </a:rPr>
              <a:t>бубликів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7455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 </a:t>
            </a:r>
            <a:r>
              <a:rPr lang="ru-RU" sz="3600" b="1" dirty="0" err="1" smtClean="0"/>
              <a:t>усно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Ст.71 №407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97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993" y="-593272"/>
            <a:ext cx="450849" cy="5732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092" y="3175225"/>
            <a:ext cx="2985354" cy="117080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96931" y="-869432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099" y="-626937"/>
            <a:ext cx="445755" cy="556598"/>
          </a:xfrm>
          <a:prstGeom prst="rect">
            <a:avLst/>
          </a:prstGeom>
        </p:spPr>
      </p:pic>
      <p:sp>
        <p:nvSpPr>
          <p:cNvPr id="60" name="Прямоугольник 17"/>
          <p:cNvSpPr/>
          <p:nvPr/>
        </p:nvSpPr>
        <p:spPr>
          <a:xfrm>
            <a:off x="1372375" y="2340571"/>
            <a:ext cx="175780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7 ∙ 10 =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5" y="1007440"/>
            <a:ext cx="2744210" cy="1381680"/>
          </a:xfrm>
          <a:prstGeom prst="rect">
            <a:avLst/>
          </a:prstGeom>
        </p:spPr>
      </p:pic>
      <p:sp>
        <p:nvSpPr>
          <p:cNvPr id="61" name="Прямоугольник 17"/>
          <p:cNvSpPr/>
          <p:nvPr/>
        </p:nvSpPr>
        <p:spPr>
          <a:xfrm>
            <a:off x="3130176" y="2341604"/>
            <a:ext cx="1747551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70 (</a:t>
            </a:r>
            <a:r>
              <a:rPr lang="ru-RU" sz="3600" b="1" dirty="0" err="1" smtClean="0">
                <a:solidFill>
                  <a:schemeClr val="bg1"/>
                </a:solidFill>
              </a:rPr>
              <a:t>грн</a:t>
            </a:r>
            <a:r>
              <a:rPr lang="ru-RU" sz="3600" b="1" dirty="0" smtClean="0">
                <a:solidFill>
                  <a:schemeClr val="bg1"/>
                </a:solidFill>
              </a:rPr>
              <a:t>)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44306" y="3437461"/>
            <a:ext cx="63241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бубликів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 70 грн.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55" y="5212466"/>
            <a:ext cx="1128759" cy="114495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5234620"/>
            <a:ext cx="1128759" cy="114495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43" y="5173469"/>
            <a:ext cx="1128759" cy="114495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24" y="5256783"/>
            <a:ext cx="1128759" cy="114495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23" y="5232742"/>
            <a:ext cx="1128759" cy="114495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13" y="4138755"/>
            <a:ext cx="1128759" cy="114495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62" y="4178951"/>
            <a:ext cx="1128759" cy="114495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02" y="4107811"/>
            <a:ext cx="1128759" cy="114495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89" y="4154923"/>
            <a:ext cx="1128759" cy="114495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94" y="4082587"/>
            <a:ext cx="1128759" cy="114495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53" y="4096895"/>
            <a:ext cx="2122692" cy="21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23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7455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8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44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2" y="-591586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7" y="-821828"/>
            <a:ext cx="456878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1" y="-484622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15" y="-561096"/>
            <a:ext cx="420386" cy="536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1"/>
              <p:cNvSpPr/>
              <p:nvPr/>
            </p:nvSpPr>
            <p:spPr>
              <a:xfrm>
                <a:off x="7141894" y="1096208"/>
                <a:ext cx="4301356" cy="266441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bg1"/>
                    </a:solidFill>
                  </a:rPr>
                  <a:t>Ціна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пенала — 90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грн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, а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ціна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ручки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uk-UA" sz="2800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ціни пенала.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Скільки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всього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гривень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bg1"/>
                    </a:solidFill>
                  </a:rPr>
                  <a:t>коштують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пенал і ручка?</a:t>
                </a:r>
              </a:p>
            </p:txBody>
          </p:sp>
        </mc:Choice>
        <mc:Fallback xmlns="">
          <p:sp>
            <p:nvSpPr>
              <p:cNvPr id="24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894" y="1096208"/>
                <a:ext cx="4301356" cy="26644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907455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Ст.71 №405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97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993" y="-593272"/>
            <a:ext cx="450849" cy="5732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745" y="4963106"/>
            <a:ext cx="2985354" cy="117080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22130" y="2053902"/>
            <a:ext cx="401056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–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–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96931" y="-869432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099" y="-626937"/>
            <a:ext cx="445755" cy="55659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1"/>
          <a:srcRect l="6204" t="18481" r="1672" b="17421"/>
          <a:stretch/>
        </p:blipFill>
        <p:spPr>
          <a:xfrm>
            <a:off x="9044359" y="3823123"/>
            <a:ext cx="2016000" cy="1404000"/>
          </a:xfrm>
          <a:prstGeom prst="rect">
            <a:avLst/>
          </a:prstGeom>
        </p:spPr>
      </p:pic>
      <p:pic>
        <p:nvPicPr>
          <p:cNvPr id="47" name="Picture 2" descr="Шариковая ручка TOUCH Black, цвет Бежевый - купить за 24.24 грн., ручки  оптом под нанесение логотипа | giftme.com.u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821">
            <a:off x="10623444" y="3450037"/>
            <a:ext cx="1599914" cy="15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191093" y="2065879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90 грн</a:t>
            </a:r>
            <a:endParaRPr lang="uk-UA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2237131" y="2906443"/>
                <a:ext cx="69602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uk-UA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31" y="2906443"/>
                <a:ext cx="696024" cy="9017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Права фігурна дужка 12"/>
          <p:cNvSpPr/>
          <p:nvPr/>
        </p:nvSpPr>
        <p:spPr>
          <a:xfrm>
            <a:off x="3484624" y="2182161"/>
            <a:ext cx="279829" cy="1471982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TextBox 58"/>
          <p:cNvSpPr txBox="1"/>
          <p:nvPr/>
        </p:nvSpPr>
        <p:spPr>
          <a:xfrm>
            <a:off x="4036672" y="2638610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? </a:t>
            </a:r>
            <a:r>
              <a:rPr lang="uk-UA" sz="3200" b="1" dirty="0" smtClean="0">
                <a:solidFill>
                  <a:schemeClr val="bg1"/>
                </a:solidFill>
              </a:rPr>
              <a:t>грн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17"/>
          <p:cNvSpPr/>
          <p:nvPr/>
        </p:nvSpPr>
        <p:spPr>
          <a:xfrm>
            <a:off x="1372376" y="3869497"/>
            <a:ext cx="21273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90 : 10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75" y="1007440"/>
            <a:ext cx="2744210" cy="1381680"/>
          </a:xfrm>
          <a:prstGeom prst="rect">
            <a:avLst/>
          </a:prstGeom>
        </p:spPr>
      </p:pic>
      <p:sp>
        <p:nvSpPr>
          <p:cNvPr id="61" name="Прямоугольник 17"/>
          <p:cNvSpPr/>
          <p:nvPr/>
        </p:nvSpPr>
        <p:spPr>
          <a:xfrm>
            <a:off x="3499743" y="3875233"/>
            <a:ext cx="138719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17"/>
          <p:cNvSpPr/>
          <p:nvPr/>
        </p:nvSpPr>
        <p:spPr>
          <a:xfrm>
            <a:off x="1374764" y="4412201"/>
            <a:ext cx="21273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90 + 9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17"/>
          <p:cNvSpPr/>
          <p:nvPr/>
        </p:nvSpPr>
        <p:spPr>
          <a:xfrm>
            <a:off x="3502130" y="4417937"/>
            <a:ext cx="160768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99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17"/>
          <p:cNvSpPr/>
          <p:nvPr/>
        </p:nvSpPr>
        <p:spPr>
          <a:xfrm>
            <a:off x="4890796" y="3843025"/>
            <a:ext cx="253640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ціна</a:t>
            </a:r>
            <a:r>
              <a:rPr lang="ru-RU" sz="3200" b="1" dirty="0" smtClean="0">
                <a:solidFill>
                  <a:schemeClr val="bg1"/>
                </a:solidFill>
              </a:rPr>
              <a:t> ручки.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97032" y="5229994"/>
            <a:ext cx="64635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 грн коштують пенал і ручка.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17"/>
          <p:cNvSpPr/>
          <p:nvPr/>
        </p:nvSpPr>
        <p:spPr>
          <a:xfrm>
            <a:off x="5332690" y="4496015"/>
            <a:ext cx="371166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90 + 90 : 10=99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4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/>
      <p:bldP spid="55" grpId="0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092987" y="516063"/>
            <a:ext cx="9937104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Склади задачу за </a:t>
            </a:r>
            <a:r>
              <a:rPr lang="ru-RU" sz="3200" b="1" dirty="0" err="1">
                <a:solidFill>
                  <a:schemeClr val="bg1"/>
                </a:solidFill>
              </a:rPr>
              <a:t>даними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таблиці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Розв’яжи</a:t>
            </a:r>
            <a:r>
              <a:rPr lang="ru-RU" sz="3200" b="1" dirty="0" smtClean="0">
                <a:solidFill>
                  <a:schemeClr val="bg1"/>
                </a:solidFill>
              </a:rPr>
              <a:t> задачу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угольник 17"/>
          <p:cNvSpPr/>
          <p:nvPr/>
        </p:nvSpPr>
        <p:spPr>
          <a:xfrm>
            <a:off x="1602250" y="3285778"/>
            <a:ext cx="89543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Йогурт </a:t>
            </a:r>
            <a:r>
              <a:rPr lang="ru-RU" sz="3200" b="1" dirty="0" err="1" smtClean="0">
                <a:solidFill>
                  <a:schemeClr val="bg1"/>
                </a:solidFill>
              </a:rPr>
              <a:t>коштує</a:t>
            </a:r>
            <a:r>
              <a:rPr lang="ru-RU" sz="3200" b="1" dirty="0" smtClean="0">
                <a:solidFill>
                  <a:schemeClr val="bg1"/>
                </a:solidFill>
              </a:rPr>
              <a:t> 10 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сік</a:t>
            </a:r>
            <a:r>
              <a:rPr lang="ru-RU" sz="3200" b="1" dirty="0" smtClean="0">
                <a:solidFill>
                  <a:schemeClr val="bg1"/>
                </a:solidFill>
              </a:rPr>
              <a:t> – 6 грн. </a:t>
            </a:r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гривень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потрібно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заплатити</a:t>
            </a:r>
            <a:r>
              <a:rPr lang="ru-RU" sz="3200" b="1" dirty="0" smtClean="0">
                <a:solidFill>
                  <a:schemeClr val="bg1"/>
                </a:solidFill>
              </a:rPr>
              <a:t> за 3 </a:t>
            </a:r>
            <a:r>
              <a:rPr lang="ru-RU" sz="3200" b="1" dirty="0" err="1" smtClean="0">
                <a:solidFill>
                  <a:schemeClr val="bg1"/>
                </a:solidFill>
              </a:rPr>
              <a:t>йогурти</a:t>
            </a:r>
            <a:r>
              <a:rPr lang="ru-RU" sz="3200" b="1" dirty="0" smtClean="0">
                <a:solidFill>
                  <a:schemeClr val="bg1"/>
                </a:solidFill>
              </a:rPr>
              <a:t> і 10 </a:t>
            </a:r>
            <a:r>
              <a:rPr lang="ru-RU" sz="3200" b="1" dirty="0" err="1" smtClean="0">
                <a:solidFill>
                  <a:schemeClr val="bg1"/>
                </a:solidFill>
              </a:rPr>
              <a:t>соків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585" y="4509914"/>
            <a:ext cx="31277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10 · 3 + 6 · 10 = </a:t>
            </a:r>
            <a:endParaRPr lang="uk-UA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40540" y="4509914"/>
            <a:ext cx="19324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90 (грн)</a:t>
            </a:r>
            <a:endParaRPr lang="uk-UA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2249" y="5185848"/>
            <a:ext cx="960235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 за 3 йогурти і 10 соків потрібно заплатити 90 грн.</a:t>
            </a:r>
            <a:endParaRPr lang="uk-UA" sz="32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Ст.71 №408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3 МАТЕМ\1 Листопад\3 Табличне множення і ділення 7_9\№048 - Знаходження частини від числа\2025-11-06_215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27" y="1371871"/>
            <a:ext cx="899002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7423" y="1948805"/>
            <a:ext cx="12186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10 · </a:t>
            </a:r>
            <a:r>
              <a:rPr lang="uk-UA" sz="3600" b="1" dirty="0" smtClean="0"/>
              <a:t>3</a:t>
            </a:r>
            <a:endParaRPr lang="uk-UA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85816" y="2525740"/>
            <a:ext cx="12502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6 </a:t>
            </a:r>
            <a:r>
              <a:rPr lang="uk-UA" sz="3600" b="1" dirty="0" smtClean="0"/>
              <a:t>· 10 </a:t>
            </a:r>
            <a:r>
              <a:rPr lang="uk-UA" sz="3600" b="1" dirty="0" smtClean="0"/>
              <a:t> 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289646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1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658803" y="1464463"/>
            <a:ext cx="7373119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71 буквений рівняння № 408 та </a:t>
            </a:r>
            <a:r>
              <a:rPr lang="uk-UA" sz="3600" b="1" dirty="0">
                <a:solidFill>
                  <a:schemeClr val="bg1"/>
                </a:solidFill>
              </a:rPr>
              <a:t>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409</a:t>
            </a:r>
          </a:p>
        </p:txBody>
      </p:sp>
      <p:pic>
        <p:nvPicPr>
          <p:cNvPr id="3074" name="Picture 2" descr="D:\3 клас\03 МАТЕМ\1 Листопад\3 Табличне множення і ділення 7_9\№048 - Знаходження частини від числа\2025-11-06_215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1" y="2890565"/>
            <a:ext cx="8715387" cy="14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9943" y="1315633"/>
            <a:ext cx="540060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Що достатньо зробити при множенні числа на 10?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9863" y="2864437"/>
            <a:ext cx="5472608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достатньо зробити при </a:t>
            </a:r>
            <a:r>
              <a:rPr lang="uk-UA" sz="3200" b="1" dirty="0" smtClean="0"/>
              <a:t>діленні </a:t>
            </a:r>
            <a:r>
              <a:rPr lang="uk-UA" sz="3200" b="1" dirty="0"/>
              <a:t>числа на 10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70" y="4643429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938864" y="4668125"/>
            <a:ext cx="475460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найлегшим?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57606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Оціни свою роботу на 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7" y="2073074"/>
            <a:ext cx="2506633" cy="25088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29" y="2067559"/>
            <a:ext cx="2587932" cy="25879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06755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83517" y="4711773"/>
            <a:ext cx="225875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Всі завдання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виконані</a:t>
            </a:r>
            <a:r>
              <a:rPr lang="ru-RU" sz="2800" b="1" dirty="0" smtClean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1871" y="4804756"/>
            <a:ext cx="257447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Треба ще </a:t>
            </a:r>
            <a:r>
              <a:rPr lang="ru-RU" sz="2800" b="1" dirty="0" err="1" smtClean="0">
                <a:solidFill>
                  <a:schemeClr val="bg1"/>
                </a:solidFill>
              </a:rPr>
              <a:t>попрацювати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6247" y="4730764"/>
            <a:ext cx="273185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Цікаво</a:t>
            </a:r>
            <a:r>
              <a:rPr lang="ru-RU" sz="2800" b="1" dirty="0" smtClean="0">
                <a:solidFill>
                  <a:schemeClr val="bg1"/>
                </a:solidFill>
              </a:rPr>
              <a:t>, що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вивчатиму</a:t>
            </a:r>
            <a:r>
              <a:rPr lang="ru-RU" sz="2800" b="1" dirty="0" smtClean="0">
                <a:solidFill>
                  <a:schemeClr val="bg1"/>
                </a:solidFill>
              </a:rPr>
              <a:t> далі</a:t>
            </a:r>
          </a:p>
        </p:txBody>
      </p:sp>
    </p:spTree>
    <p:extLst>
      <p:ext uri="{BB962C8B-B14F-4D97-AF65-F5344CB8AC3E}">
        <p14:creationId xmlns:p14="http://schemas.microsoft.com/office/powerpoint/2010/main" val="425336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93610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Розглянь зображення. Поміркуй, в чому твоя суперсила. Що ти </a:t>
            </a:r>
            <a:r>
              <a:rPr lang="ru-RU" sz="2400" b="1" dirty="0" err="1" smtClean="0">
                <a:solidFill>
                  <a:srgbClr val="7030A0"/>
                </a:solidFill>
              </a:rPr>
              <a:t>любиш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вмієш</a:t>
            </a:r>
            <a:r>
              <a:rPr lang="ru-RU" sz="2400" b="1" dirty="0" smtClean="0">
                <a:solidFill>
                  <a:srgbClr val="7030A0"/>
                </a:solidFill>
              </a:rPr>
              <a:t>) робити </a:t>
            </a:r>
            <a:r>
              <a:rPr lang="ru-RU" sz="2400" b="1" dirty="0" err="1" smtClean="0">
                <a:solidFill>
                  <a:srgbClr val="7030A0"/>
                </a:solidFill>
              </a:rPr>
              <a:t>найкраще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269572"/>
            <a:ext cx="2305378" cy="23074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2336644"/>
            <a:ext cx="2448272" cy="24482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389506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!!!!_ЭСМИРА_Супергерой\_free_2024-01-08-11-25-10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3" y="4077866"/>
            <a:ext cx="2438400" cy="24384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!!!!_ЭСМИРА_Супергерой\_free_2024-01-08-11-32-44_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20" y="2248234"/>
            <a:ext cx="2263316" cy="22633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43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1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70 рівняння № 398 та </a:t>
            </a:r>
            <a:r>
              <a:rPr lang="uk-UA" sz="3600" b="1" dirty="0">
                <a:solidFill>
                  <a:schemeClr val="bg1"/>
                </a:solidFill>
              </a:rPr>
              <a:t>задача </a:t>
            </a:r>
            <a:r>
              <a:rPr lang="uk-UA" sz="3600" b="1" dirty="0" smtClean="0">
                <a:solidFill>
                  <a:schemeClr val="bg1"/>
                </a:solidFill>
              </a:rPr>
              <a:t>№ 399</a:t>
            </a:r>
          </a:p>
        </p:txBody>
      </p:sp>
      <p:pic>
        <p:nvPicPr>
          <p:cNvPr id="6" name="Picture 2" descr="D:\3 клас\03 МАТЕМ\1 Листопад\3 Табличне множення і ділення 7_9\№047 - Буквені вирази. Задачі з буквеними даними\2025-11-06_1516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63" y="2879176"/>
            <a:ext cx="8653034" cy="22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20478410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13503"/>
            <a:ext cx="1058517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Усне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обчислення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3473263" y="2571679"/>
            <a:ext cx="61998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</a:t>
            </a:r>
            <a:endParaRPr lang="uk-UA" sz="36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Ст.70 №400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473263" y="3553408"/>
            <a:ext cx="68407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</a:t>
            </a:r>
            <a:endParaRPr lang="uk-UA" sz="36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6873724" y="3519791"/>
            <a:ext cx="64807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endParaRPr lang="uk-UA" sz="36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6819942" y="2583255"/>
            <a:ext cx="701853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9</a:t>
            </a:r>
            <a:endParaRPr lang="uk-UA" sz="3600" b="1" dirty="0"/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1683657" y="2580910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36 : 9 =</a:t>
            </a:r>
            <a:endParaRPr lang="ru-RU" sz="36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34" y="2312013"/>
            <a:ext cx="3188189" cy="3241175"/>
          </a:xfrm>
          <a:prstGeom prst="rect">
            <a:avLst/>
          </a:prstGeom>
        </p:spPr>
      </p:pic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1710365" y="3547411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36 : 6 =</a:t>
            </a:r>
            <a:endParaRPr lang="ru-RU" sz="36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4851044" y="2580910"/>
            <a:ext cx="1968897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36 : 4 =</a:t>
            </a:r>
            <a:endParaRPr lang="ru-RU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4851045" y="3519792"/>
            <a:ext cx="1990700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36 : 36 =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4"/>
              <p:cNvSpPr/>
              <p:nvPr/>
            </p:nvSpPr>
            <p:spPr>
              <a:xfrm>
                <a:off x="835447" y="1238475"/>
                <a:ext cx="6811551" cy="973564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3200" b="1" dirty="0" smtClean="0">
                    <a:solidFill>
                      <a:srgbClr val="7030A0"/>
                    </a:solidFill>
                  </a:rPr>
                  <a:t>Знайди </a:t>
                </a:r>
                <a:r>
                  <a:rPr lang="ru-RU" sz="3200" b="1" dirty="0" err="1">
                    <a:solidFill>
                      <a:srgbClr val="7030A0"/>
                    </a:solidFill>
                  </a:rPr>
                  <a:t>частини</a:t>
                </a:r>
                <a:r>
                  <a:rPr lang="ru-RU" sz="3200" b="1" dirty="0">
                    <a:solidFill>
                      <a:srgbClr val="7030A0"/>
                    </a:solidFill>
                  </a:rPr>
                  <a:t> числа </a:t>
                </a:r>
                <a:r>
                  <a:rPr lang="ru-RU" sz="3200" b="1" dirty="0" smtClean="0">
                    <a:solidFill>
                      <a:srgbClr val="7030A0"/>
                    </a:solidFill>
                  </a:rPr>
                  <a:t>36: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600" b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7030A0"/>
                    </a:solidFill>
                  </a:rPr>
                  <a:t>.</a:t>
                </a:r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47" y="1238475"/>
                <a:ext cx="6811551" cy="973564"/>
              </a:xfrm>
              <a:prstGeom prst="rect">
                <a:avLst/>
              </a:prstGeom>
              <a:blipFill rotWithShape="1">
                <a:blip r:embed="rId3"/>
                <a:stretch>
                  <a:fillRect l="-892" r="-1606" b="-670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753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9" grpId="0" animBg="1"/>
      <p:bldP spid="27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9694" y="119754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831048" y="333449"/>
            <a:ext cx="9080855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/>
              <a:t>Запишіть</a:t>
            </a:r>
            <a:r>
              <a:rPr lang="ru-RU" sz="3600" b="1" dirty="0"/>
              <a:t> вирази до задач з </a:t>
            </a:r>
            <a:r>
              <a:rPr lang="ru-RU" sz="3600" b="1" dirty="0" err="1"/>
              <a:t>найменуванням</a:t>
            </a:r>
            <a:r>
              <a:rPr lang="ru-RU" sz="3600" b="1" dirty="0"/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689845" y="1641154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795" y="836421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33942" y="3344658"/>
            <a:ext cx="7831183" cy="92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24 </a:t>
            </a:r>
            <a:r>
              <a:rPr lang="ru-RU" sz="2800" b="1" dirty="0" err="1" smtClean="0"/>
              <a:t>олівця</a:t>
            </a:r>
            <a:r>
              <a:rPr lang="ru-RU" sz="2800" b="1" dirty="0" smtClean="0"/>
              <a:t> </a:t>
            </a:r>
            <a:r>
              <a:rPr lang="ru-RU" sz="2800" b="1" dirty="0"/>
              <a:t>роздали учням, по </a:t>
            </a:r>
            <a:r>
              <a:rPr lang="ru-RU" sz="2800" b="1" dirty="0" smtClean="0">
                <a:solidFill>
                  <a:srgbClr val="FFFF00"/>
                </a:solidFill>
              </a:rPr>
              <a:t>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олівців</a:t>
            </a:r>
            <a:r>
              <a:rPr lang="ru-RU" sz="2800" b="1" dirty="0" smtClean="0"/>
              <a:t> </a:t>
            </a:r>
            <a:r>
              <a:rPr lang="ru-RU" sz="2800" b="1" dirty="0"/>
              <a:t>кожному. </a:t>
            </a:r>
            <a:r>
              <a:rPr lang="ru-RU" sz="2800" b="1" dirty="0" err="1"/>
              <a:t>Скільки</a:t>
            </a:r>
            <a:r>
              <a:rPr lang="ru-RU" sz="2800" b="1" dirty="0"/>
              <a:t> учнів </a:t>
            </a:r>
            <a:r>
              <a:rPr lang="ru-RU" sz="2800" b="1" dirty="0" err="1"/>
              <a:t>отримали</a:t>
            </a:r>
            <a:r>
              <a:rPr lang="ru-RU" sz="2800" b="1" dirty="0"/>
              <a:t> </a:t>
            </a:r>
            <a:r>
              <a:rPr lang="ru-RU" sz="2800" b="1" dirty="0" err="1"/>
              <a:t>олівці</a:t>
            </a:r>
            <a:r>
              <a:rPr lang="ru-RU" sz="2800" b="1" dirty="0"/>
              <a:t>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2" y="-1000517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9422" y="1197546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741599" y="1330721"/>
            <a:ext cx="2988000" cy="792000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№386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97744" y="2637706"/>
            <a:ext cx="2092102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24 : а (уч.)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4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1303727" y="4270626"/>
            <a:ext cx="6919520" cy="92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18 </a:t>
            </a:r>
            <a:r>
              <a:rPr lang="ru-RU" sz="2800" b="1" dirty="0" err="1"/>
              <a:t>пиріжків</a:t>
            </a:r>
            <a:r>
              <a:rPr lang="ru-RU" sz="2800" b="1" dirty="0"/>
              <a:t> </a:t>
            </a:r>
            <a:r>
              <a:rPr lang="ru-RU" sz="2800" b="1" dirty="0" err="1"/>
              <a:t>розклали</a:t>
            </a:r>
            <a:r>
              <a:rPr lang="ru-RU" sz="2800" b="1" dirty="0"/>
              <a:t> </a:t>
            </a:r>
            <a:r>
              <a:rPr lang="ru-RU" sz="2800" b="1" dirty="0" err="1"/>
              <a:t>порівну</a:t>
            </a:r>
            <a:r>
              <a:rPr lang="ru-RU" sz="2800" b="1" dirty="0"/>
              <a:t> на </a:t>
            </a:r>
            <a:r>
              <a:rPr lang="ru-RU" sz="2800" b="1" dirty="0" smtClean="0">
                <a:solidFill>
                  <a:srgbClr val="FFFF00"/>
                </a:solidFill>
              </a:rPr>
              <a:t>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тарілок</a:t>
            </a:r>
            <a:r>
              <a:rPr lang="ru-RU" sz="2800" b="1" dirty="0" smtClean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пиріжків</a:t>
            </a:r>
            <a:r>
              <a:rPr lang="ru-RU" sz="2800" b="1" dirty="0"/>
              <a:t> на кожній </a:t>
            </a:r>
            <a:r>
              <a:rPr lang="ru-RU" sz="2800" b="1" dirty="0" err="1"/>
              <a:t>тарілці</a:t>
            </a:r>
            <a:r>
              <a:rPr lang="ru-RU" sz="2800" b="1" dirty="0"/>
              <a:t>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349421" y="2664623"/>
            <a:ext cx="188617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18 : с (п.)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4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1338598" y="5196594"/>
            <a:ext cx="5925137" cy="925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Булочка </a:t>
            </a:r>
            <a:r>
              <a:rPr lang="ru-RU" sz="2800" b="1" dirty="0" err="1"/>
              <a:t>коштує</a:t>
            </a:r>
            <a:r>
              <a:rPr lang="ru-RU" sz="2800" b="1" dirty="0"/>
              <a:t> </a:t>
            </a:r>
            <a:r>
              <a:rPr lang="ru-RU" sz="2800" b="1" dirty="0" smtClean="0"/>
              <a:t>10 </a:t>
            </a:r>
            <a:r>
              <a:rPr lang="ru-RU" sz="2800" b="1" dirty="0"/>
              <a:t>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 smtClean="0"/>
              <a:t>гривень</a:t>
            </a:r>
            <a:r>
              <a:rPr lang="ru-RU" sz="2800" b="1" dirty="0" smtClean="0"/>
              <a:t> </a:t>
            </a:r>
            <a:r>
              <a:rPr lang="ru-RU" sz="2800" b="1" dirty="0" err="1"/>
              <a:t>коштують</a:t>
            </a:r>
            <a:r>
              <a:rPr lang="ru-RU" sz="2800" b="1" dirty="0"/>
              <a:t> </a:t>
            </a:r>
            <a:r>
              <a:rPr lang="en-US" sz="2800" b="1" dirty="0" smtClean="0"/>
              <a:t>t</a:t>
            </a:r>
            <a:r>
              <a:rPr lang="ru-RU" sz="2800" b="1" dirty="0" smtClean="0"/>
              <a:t> так</a:t>
            </a:r>
            <a:r>
              <a:rPr lang="uk-UA" sz="2800" b="1" dirty="0" err="1" smtClean="0"/>
              <a:t>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булоч</a:t>
            </a:r>
            <a:r>
              <a:rPr lang="uk-UA" sz="2800" b="1" dirty="0"/>
              <a:t>о</a:t>
            </a:r>
            <a:r>
              <a:rPr lang="ru-RU" sz="2800" b="1" dirty="0" smtClean="0"/>
              <a:t>к?</a:t>
            </a:r>
            <a:endParaRPr lang="ru-RU" sz="2800" b="1" dirty="0"/>
          </a:p>
        </p:txBody>
      </p:sp>
      <p:sp>
        <p:nvSpPr>
          <p:cNvPr id="4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7626028" y="2637706"/>
            <a:ext cx="216474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10 ∙ </a:t>
            </a:r>
            <a:r>
              <a:rPr lang="en-US" sz="3200" b="1" dirty="0" smtClean="0">
                <a:cs typeface="Times New Roman" panose="02020603050405020304" pitchFamily="18" charset="0"/>
              </a:rPr>
              <a:t>t</a:t>
            </a:r>
            <a:r>
              <a:rPr lang="uk-UA" sz="3200" b="1" dirty="0" smtClean="0">
                <a:cs typeface="Times New Roman" panose="02020603050405020304" pitchFamily="18" charset="0"/>
              </a:rPr>
              <a:t> (грн)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05458"/>
            <a:ext cx="10225136" cy="1152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Продовж </a:t>
            </a:r>
            <a:r>
              <a:rPr lang="ru-RU" sz="3600" b="1" dirty="0" err="1"/>
              <a:t>складати</a:t>
            </a:r>
            <a:r>
              <a:rPr lang="ru-RU" sz="3600" b="1" dirty="0"/>
              <a:t> </a:t>
            </a:r>
            <a:r>
              <a:rPr lang="ru-RU" sz="3600" b="1" dirty="0" err="1"/>
              <a:t>таблицю</a:t>
            </a:r>
            <a:r>
              <a:rPr lang="ru-RU" sz="3600" b="1" dirty="0"/>
              <a:t> </a:t>
            </a:r>
            <a:r>
              <a:rPr lang="ru-RU" sz="3600" b="1" dirty="0" err="1"/>
              <a:t>множення</a:t>
            </a:r>
            <a:r>
              <a:rPr lang="ru-RU" sz="3600" b="1" dirty="0"/>
              <a:t> </a:t>
            </a:r>
            <a:r>
              <a:rPr lang="ru-RU" sz="3600" b="1" dirty="0" smtClean="0"/>
              <a:t>числа </a:t>
            </a:r>
            <a:r>
              <a:rPr lang="ru-RU" sz="3600" b="1" dirty="0"/>
              <a:t>10 і </a:t>
            </a:r>
            <a:r>
              <a:rPr lang="ru-RU" sz="3600" b="1" dirty="0" err="1"/>
              <a:t>таблицю</a:t>
            </a:r>
            <a:r>
              <a:rPr lang="ru-RU" sz="3600" b="1" dirty="0"/>
              <a:t> </a:t>
            </a:r>
            <a:r>
              <a:rPr lang="ru-RU" sz="3600" b="1" dirty="0" err="1"/>
              <a:t>ділення</a:t>
            </a:r>
            <a:r>
              <a:rPr lang="ru-RU" sz="3600" b="1" dirty="0"/>
              <a:t> на 10.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Ст.70 №401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07" y="1508841"/>
            <a:ext cx="1710465" cy="1738892"/>
          </a:xfrm>
          <a:prstGeom prst="rect">
            <a:avLst/>
          </a:prstGeom>
        </p:spPr>
      </p:pic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561872" y="3130011"/>
            <a:ext cx="7723001" cy="562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+ 10 + 10 + 10 + 10 + 10 = 60 </a:t>
            </a:r>
            <a:endParaRPr lang="uk-UA" sz="28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8294050" y="3092662"/>
            <a:ext cx="3456383" cy="554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∙ 6 = 60   60 : 10 = 6</a:t>
            </a:r>
            <a:endParaRPr lang="uk-UA" sz="2800" b="1" dirty="0"/>
          </a:p>
        </p:txBody>
      </p:sp>
      <p:pic>
        <p:nvPicPr>
          <p:cNvPr id="1027" name="Picture 3" descr="D:\3 клас\03 МАТЕМ\1 Листопад\3 Табличне множення і ділення 7_9\№048 - Знаходження частини від числа\2025-11-06_203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15" y="1591905"/>
            <a:ext cx="3456418" cy="15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лас\03 МАТЕМ\1 Листопад\3 Табличне множення і ділення 7_9\№048 - Знаходження частини від числа\2025-11-06_2034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3" y="1629594"/>
            <a:ext cx="4009977" cy="149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561872" y="3645818"/>
            <a:ext cx="7723001" cy="562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+ 10 + 10 + 10 + 10 + 10 + 10 = 70 </a:t>
            </a:r>
            <a:endParaRPr lang="uk-UA" sz="28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547415" y="4149874"/>
            <a:ext cx="7735774" cy="562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+ 10 + 10 + 10 + 10 + 10 + 10 + 10 = 80 </a:t>
            </a:r>
            <a:endParaRPr lang="uk-UA" sz="2800" b="1" dirty="0"/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547415" y="4725938"/>
            <a:ext cx="7735774" cy="562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+ 10 + 10 + 10 + 10 + 10 + 10 + 10 + 10 = 90 </a:t>
            </a:r>
            <a:endParaRPr lang="uk-UA" sz="28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561872" y="5229994"/>
            <a:ext cx="7762407" cy="562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+ 10 + 10 + 10 + 10 + 10 + 10 + 10 + 10 + 10 = 100 </a:t>
            </a:r>
            <a:endParaRPr lang="uk-UA" sz="28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8294050" y="3645818"/>
            <a:ext cx="3456383" cy="554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∙ 7 = 70   70 : 10 = 7</a:t>
            </a:r>
            <a:endParaRPr lang="uk-UA" sz="28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8294050" y="4149874"/>
            <a:ext cx="3456383" cy="554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∙ 8 = 80   80 : 10 = 8</a:t>
            </a:r>
            <a:endParaRPr lang="uk-UA" sz="2800" b="1" dirty="0"/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8284874" y="4712476"/>
            <a:ext cx="3456383" cy="554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 ∙ 9 = 90   90 : 10 = 9</a:t>
            </a:r>
            <a:endParaRPr lang="uk-UA" sz="28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8284874" y="5225008"/>
            <a:ext cx="3654968" cy="554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10∙10=100  </a:t>
            </a:r>
            <a:r>
              <a:rPr lang="uk-UA" sz="2800" b="1" dirty="0" smtClean="0"/>
              <a:t>100:10=10 </a:t>
            </a:r>
            <a:endParaRPr lang="uk-UA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4909" y="5662042"/>
            <a:ext cx="8068156" cy="95410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Яку </a:t>
            </a:r>
            <a:r>
              <a:rPr lang="ru-RU" sz="2800" b="1" dirty="0" err="1"/>
              <a:t>властивість</a:t>
            </a:r>
            <a:r>
              <a:rPr lang="ru-RU" sz="2800" b="1" dirty="0"/>
              <a:t> можна </a:t>
            </a:r>
            <a:r>
              <a:rPr lang="ru-RU" sz="2800" b="1" dirty="0" err="1"/>
              <a:t>застосувати</a:t>
            </a:r>
            <a:r>
              <a:rPr lang="ru-RU" sz="2800" b="1" dirty="0"/>
              <a:t> до </a:t>
            </a:r>
            <a:r>
              <a:rPr lang="ru-RU" sz="2800" b="1" dirty="0" err="1" smtClean="0"/>
              <a:t>випадків</a:t>
            </a:r>
            <a:r>
              <a:rPr lang="ru-RU" sz="2800" b="1" dirty="0" smtClean="0"/>
              <a:t> </a:t>
            </a:r>
            <a:r>
              <a:rPr lang="ru-RU" sz="2800" b="1" dirty="0" err="1"/>
              <a:t>множення</a:t>
            </a:r>
            <a:r>
              <a:rPr lang="ru-RU" sz="2800" b="1" dirty="0"/>
              <a:t> і </a:t>
            </a:r>
            <a:r>
              <a:rPr lang="ru-RU" sz="2800" b="1" dirty="0" err="1"/>
              <a:t>ділення</a:t>
            </a:r>
            <a:r>
              <a:rPr lang="ru-RU" sz="2800" b="1" dirty="0"/>
              <a:t> числа на 10?</a:t>
            </a:r>
          </a:p>
        </p:txBody>
      </p:sp>
    </p:spTree>
    <p:extLst>
      <p:ext uri="{BB962C8B-B14F-4D97-AF65-F5344CB8AC3E}">
        <p14:creationId xmlns:p14="http://schemas.microsoft.com/office/powerpoint/2010/main" val="354786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463934"/>
            <a:ext cx="10153128" cy="5895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Запам’ятаймо!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17"/>
          <p:cNvSpPr/>
          <p:nvPr/>
        </p:nvSpPr>
        <p:spPr>
          <a:xfrm>
            <a:off x="979463" y="1125538"/>
            <a:ext cx="5076564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Щоб </a:t>
            </a:r>
            <a:r>
              <a:rPr lang="ru-RU" sz="3600" b="1" dirty="0" err="1">
                <a:solidFill>
                  <a:srgbClr val="FFFF00"/>
                </a:solidFill>
              </a:rPr>
              <a:t>помножити</a:t>
            </a:r>
            <a:r>
              <a:rPr lang="ru-RU" sz="3600" b="1" dirty="0"/>
              <a:t> число </a:t>
            </a:r>
            <a:r>
              <a:rPr lang="ru-RU" sz="3600" b="1" dirty="0">
                <a:solidFill>
                  <a:srgbClr val="FFFF00"/>
                </a:solidFill>
              </a:rPr>
              <a:t>на 10</a:t>
            </a:r>
            <a:r>
              <a:rPr lang="ru-RU" sz="3600" b="1" dirty="0"/>
              <a:t>, </a:t>
            </a:r>
            <a:r>
              <a:rPr lang="ru-RU" sz="3600" b="1" dirty="0" err="1"/>
              <a:t>достатньо</a:t>
            </a:r>
            <a:r>
              <a:rPr lang="ru-RU" sz="3600" b="1" dirty="0"/>
              <a:t> до </a:t>
            </a:r>
            <a:r>
              <a:rPr lang="ru-RU" sz="3600" b="1" dirty="0" err="1"/>
              <a:t>нього</a:t>
            </a:r>
            <a:r>
              <a:rPr lang="ru-RU" sz="3600" b="1" dirty="0"/>
              <a:t> справа </a:t>
            </a:r>
            <a:r>
              <a:rPr lang="ru-RU" sz="3600" b="1" dirty="0" err="1">
                <a:solidFill>
                  <a:srgbClr val="FFFF00"/>
                </a:solidFill>
              </a:rPr>
              <a:t>приписати</a:t>
            </a:r>
            <a:r>
              <a:rPr lang="ru-RU" sz="3600" b="1" dirty="0">
                <a:solidFill>
                  <a:srgbClr val="FFFF00"/>
                </a:solidFill>
              </a:rPr>
              <a:t> один нуль</a:t>
            </a:r>
            <a:r>
              <a:rPr lang="ru-RU" sz="3600" b="1" dirty="0"/>
              <a:t>. </a:t>
            </a:r>
            <a:endParaRPr lang="ru-RU" sz="3600" b="1" dirty="0" smtClean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Ст.70 №401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7"/>
          <p:cNvSpPr/>
          <p:nvPr/>
        </p:nvSpPr>
        <p:spPr>
          <a:xfrm>
            <a:off x="994949" y="3501802"/>
            <a:ext cx="10153128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Знайди значення </a:t>
            </a:r>
            <a:r>
              <a:rPr lang="ru-RU" sz="3200" b="1" dirty="0" err="1">
                <a:solidFill>
                  <a:srgbClr val="7030A0"/>
                </a:solidFill>
              </a:rPr>
              <a:t>добутків</a:t>
            </a:r>
            <a:r>
              <a:rPr lang="ru-RU" sz="3200" b="1" dirty="0">
                <a:solidFill>
                  <a:srgbClr val="7030A0"/>
                </a:solidFill>
              </a:rPr>
              <a:t>. Склади </a:t>
            </a:r>
            <a:r>
              <a:rPr lang="ru-RU" sz="3200" b="1" dirty="0" err="1">
                <a:solidFill>
                  <a:srgbClr val="7030A0"/>
                </a:solidFill>
              </a:rPr>
              <a:t>частки</a:t>
            </a:r>
            <a:r>
              <a:rPr lang="ru-RU" sz="3200" b="1" dirty="0">
                <a:solidFill>
                  <a:srgbClr val="7030A0"/>
                </a:solidFill>
              </a:rPr>
              <a:t> за </a:t>
            </a:r>
            <a:r>
              <a:rPr lang="ru-RU" sz="3200" b="1" dirty="0" err="1">
                <a:solidFill>
                  <a:srgbClr val="7030A0"/>
                </a:solidFill>
              </a:rPr>
              <a:t>зразком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endParaRPr lang="ru-RU" sz="3200" b="1" cap="none" spc="0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D:\3 клас\03 МАТЕМ\1 Листопад\3 Табличне множення і ділення 7_9\№048 - Знаходження частини від числа\2025-11-06_205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4" y="4843647"/>
            <a:ext cx="7792756" cy="10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2310418" y="4718020"/>
            <a:ext cx="673485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20</a:t>
            </a:r>
            <a:endParaRPr lang="uk-UA" sz="3200" b="1" dirty="0"/>
          </a:p>
        </p:txBody>
      </p:sp>
      <p:sp>
        <p:nvSpPr>
          <p:cNvPr id="30" name="Прямокутник із двома округленими протилежними кутами 6"/>
          <p:cNvSpPr/>
          <p:nvPr/>
        </p:nvSpPr>
        <p:spPr>
          <a:xfrm>
            <a:off x="2275607" y="5338606"/>
            <a:ext cx="743106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30</a:t>
            </a:r>
            <a:endParaRPr lang="uk-UA" sz="3200" b="1" dirty="0"/>
          </a:p>
        </p:txBody>
      </p:sp>
      <p:sp>
        <p:nvSpPr>
          <p:cNvPr id="33" name="Прямокутник із двома округленими протилежними кутами 6"/>
          <p:cNvSpPr/>
          <p:nvPr/>
        </p:nvSpPr>
        <p:spPr>
          <a:xfrm>
            <a:off x="4470658" y="4743176"/>
            <a:ext cx="673485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40</a:t>
            </a:r>
            <a:endParaRPr lang="uk-UA" sz="3200" b="1" dirty="0"/>
          </a:p>
        </p:txBody>
      </p:sp>
      <p:sp>
        <p:nvSpPr>
          <p:cNvPr id="34" name="Прямокутник із двома округленими протилежними кутами 6"/>
          <p:cNvSpPr/>
          <p:nvPr/>
        </p:nvSpPr>
        <p:spPr>
          <a:xfrm>
            <a:off x="4435847" y="5363762"/>
            <a:ext cx="743106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50</a:t>
            </a:r>
            <a:endParaRPr lang="uk-UA" sz="3200" b="1" dirty="0"/>
          </a:p>
        </p:txBody>
      </p:sp>
      <p:sp>
        <p:nvSpPr>
          <p:cNvPr id="35" name="Прямокутник із двома округленими протилежними кутами 6"/>
          <p:cNvSpPr/>
          <p:nvPr/>
        </p:nvSpPr>
        <p:spPr>
          <a:xfrm>
            <a:off x="6619114" y="4768332"/>
            <a:ext cx="673485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60</a:t>
            </a:r>
            <a:endParaRPr lang="uk-UA" sz="3200" b="1" dirty="0"/>
          </a:p>
        </p:txBody>
      </p:sp>
      <p:sp>
        <p:nvSpPr>
          <p:cNvPr id="36" name="Прямокутник із двома округленими протилежними кутами 6"/>
          <p:cNvSpPr/>
          <p:nvPr/>
        </p:nvSpPr>
        <p:spPr>
          <a:xfrm>
            <a:off x="6584303" y="5388918"/>
            <a:ext cx="743106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70</a:t>
            </a:r>
            <a:endParaRPr lang="uk-UA" sz="3200" b="1" dirty="0"/>
          </a:p>
        </p:txBody>
      </p:sp>
      <p:sp>
        <p:nvSpPr>
          <p:cNvPr id="37" name="Прямокутник із двома округленими протилежними кутами 6"/>
          <p:cNvSpPr/>
          <p:nvPr/>
        </p:nvSpPr>
        <p:spPr>
          <a:xfrm>
            <a:off x="8587862" y="4755754"/>
            <a:ext cx="673485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80</a:t>
            </a:r>
            <a:endParaRPr lang="uk-UA" sz="3200" b="1" dirty="0"/>
          </a:p>
        </p:txBody>
      </p:sp>
      <p:sp>
        <p:nvSpPr>
          <p:cNvPr id="38" name="Прямокутник із двома округленими протилежними кутами 6"/>
          <p:cNvSpPr/>
          <p:nvPr/>
        </p:nvSpPr>
        <p:spPr>
          <a:xfrm>
            <a:off x="8553051" y="5376340"/>
            <a:ext cx="743106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90</a:t>
            </a:r>
            <a:endParaRPr lang="uk-UA" sz="3200" b="1" dirty="0"/>
          </a:p>
        </p:txBody>
      </p:sp>
      <p:sp>
        <p:nvSpPr>
          <p:cNvPr id="39" name="Прямокутник із двома округленими протилежними кутами 6"/>
          <p:cNvSpPr/>
          <p:nvPr/>
        </p:nvSpPr>
        <p:spPr>
          <a:xfrm>
            <a:off x="979463" y="4077866"/>
            <a:ext cx="5783666" cy="6331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Зразок: 2 ∙ 10 = 20     20 : 10 = 2</a:t>
            </a:r>
            <a:endParaRPr lang="uk-UA" sz="3200" b="1" dirty="0"/>
          </a:p>
        </p:txBody>
      </p:sp>
      <p:sp>
        <p:nvSpPr>
          <p:cNvPr id="40" name="Прямоугольник 17"/>
          <p:cNvSpPr/>
          <p:nvPr/>
        </p:nvSpPr>
        <p:spPr>
          <a:xfrm>
            <a:off x="6164039" y="1125538"/>
            <a:ext cx="5076564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Щоб </a:t>
            </a:r>
            <a:r>
              <a:rPr lang="ru-RU" sz="3600" b="1" dirty="0" err="1">
                <a:solidFill>
                  <a:srgbClr val="FFFF00"/>
                </a:solidFill>
              </a:rPr>
              <a:t>поділити</a:t>
            </a:r>
            <a:r>
              <a:rPr lang="ru-RU" sz="3600" b="1" dirty="0"/>
              <a:t> число </a:t>
            </a:r>
            <a:r>
              <a:rPr lang="ru-RU" sz="3600" b="1" dirty="0">
                <a:solidFill>
                  <a:srgbClr val="FFFF00"/>
                </a:solidFill>
              </a:rPr>
              <a:t>на 10</a:t>
            </a:r>
            <a:r>
              <a:rPr lang="ru-RU" sz="3600" b="1" dirty="0"/>
              <a:t>, </a:t>
            </a:r>
            <a:r>
              <a:rPr lang="ru-RU" sz="3600" b="1" dirty="0" err="1"/>
              <a:t>достатньо</a:t>
            </a:r>
            <a:r>
              <a:rPr lang="ru-RU" sz="3600" b="1" dirty="0"/>
              <a:t> від </a:t>
            </a:r>
            <a:r>
              <a:rPr lang="ru-RU" sz="3600" b="1" dirty="0" err="1"/>
              <a:t>нього</a:t>
            </a:r>
            <a:r>
              <a:rPr lang="ru-RU" sz="3600" b="1" dirty="0"/>
              <a:t> справа </a:t>
            </a:r>
            <a:r>
              <a:rPr lang="ru-RU" sz="3600" b="1" dirty="0" err="1">
                <a:solidFill>
                  <a:srgbClr val="FFFF00"/>
                </a:solidFill>
              </a:rPr>
              <a:t>відкинути</a:t>
            </a:r>
            <a:r>
              <a:rPr lang="ru-RU" sz="3600" b="1" dirty="0">
                <a:solidFill>
                  <a:srgbClr val="FFFF00"/>
                </a:solidFill>
              </a:rPr>
              <a:t> один нуль</a:t>
            </a:r>
            <a:r>
              <a:rPr lang="ru-RU" sz="3600" b="1" dirty="0"/>
              <a:t>.</a:t>
            </a:r>
            <a:endParaRPr lang="ru-RU" sz="3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9"/>
          <a:stretch/>
        </p:blipFill>
        <p:spPr>
          <a:xfrm flipH="1">
            <a:off x="9313568" y="4522313"/>
            <a:ext cx="2516239" cy="17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99858" y="463933"/>
            <a:ext cx="10204741" cy="7297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</a:t>
            </a:r>
            <a:r>
              <a:rPr lang="ru-RU" sz="4000" b="1" dirty="0" smtClean="0">
                <a:solidFill>
                  <a:schemeClr val="bg1"/>
                </a:solidFill>
              </a:rPr>
              <a:t>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1247151" y="1332665"/>
            <a:ext cx="294192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42 : 7 ∙ </a:t>
            </a:r>
            <a:r>
              <a:rPr lang="uk-UA" sz="3600" b="1" dirty="0" smtClean="0">
                <a:solidFill>
                  <a:srgbClr val="7030A0"/>
                </a:solidFill>
              </a:rPr>
              <a:t>10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218388" y="1978997"/>
            <a:ext cx="294192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 ∙ 2 : </a:t>
            </a:r>
            <a:r>
              <a:rPr lang="uk-UA" sz="3600" b="1" dirty="0" smtClean="0">
                <a:solidFill>
                  <a:srgbClr val="7030A0"/>
                </a:solidFill>
              </a:rPr>
              <a:t>4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1218388" y="2625328"/>
            <a:ext cx="297068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(25 + 25) : 10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6363159" y="1285480"/>
            <a:ext cx="292580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100 – 70 : </a:t>
            </a:r>
            <a:r>
              <a:rPr lang="uk-UA" sz="3600" b="1" dirty="0" smtClean="0">
                <a:solidFill>
                  <a:srgbClr val="7030A0"/>
                </a:solidFill>
              </a:rPr>
              <a:t>10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6363159" y="1931811"/>
            <a:ext cx="292580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5 ∙ 6 : </a:t>
            </a:r>
            <a:r>
              <a:rPr lang="uk-UA" sz="3600" b="1" dirty="0" smtClean="0">
                <a:solidFill>
                  <a:srgbClr val="7030A0"/>
                </a:solidFill>
              </a:rPr>
              <a:t>10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6355680" y="2591687"/>
            <a:ext cx="319189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(10 + 4 ∙ 5) : </a:t>
            </a:r>
            <a:r>
              <a:rPr lang="uk-UA" sz="3600" b="1" dirty="0" smtClean="0">
                <a:solidFill>
                  <a:srgbClr val="7030A0"/>
                </a:solidFill>
              </a:rPr>
              <a:t>10=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310" y="1338591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60</a:t>
            </a:r>
            <a:endParaRPr lang="uk-UA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60309" y="1956790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5</a:t>
            </a:r>
            <a:endParaRPr lang="uk-UA" sz="3600" b="1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4189072" y="2625328"/>
            <a:ext cx="6239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88960" y="1269554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b="1" dirty="0" smtClean="0"/>
              <a:t>93</a:t>
            </a:r>
            <a:endParaRPr lang="uk-UA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278589" y="1945356"/>
            <a:ext cx="6631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3</a:t>
            </a:r>
            <a:endParaRPr lang="uk-UA" sz="3600" b="1" dirty="0"/>
          </a:p>
        </p:txBody>
      </p:sp>
      <p:sp>
        <p:nvSpPr>
          <p:cNvPr id="32" name="Прямокутник 31"/>
          <p:cNvSpPr/>
          <p:nvPr/>
        </p:nvSpPr>
        <p:spPr>
          <a:xfrm>
            <a:off x="9483057" y="2591688"/>
            <a:ext cx="5058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84356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Ст.70 №402-403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4"/>
          <p:cNvSpPr/>
          <p:nvPr/>
        </p:nvSpPr>
        <p:spPr>
          <a:xfrm>
            <a:off x="1166976" y="3357786"/>
            <a:ext cx="6249925" cy="6466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Які </a:t>
            </a:r>
            <a:r>
              <a:rPr lang="ru-RU" sz="2800" b="1" dirty="0" err="1">
                <a:solidFill>
                  <a:srgbClr val="7030A0"/>
                </a:solidFill>
              </a:rPr>
              <a:t>із</a:t>
            </a:r>
            <a:r>
              <a:rPr lang="ru-RU" sz="2800" b="1" dirty="0">
                <a:solidFill>
                  <a:srgbClr val="7030A0"/>
                </a:solidFill>
              </a:rPr>
              <a:t> чисел </a:t>
            </a:r>
            <a:r>
              <a:rPr lang="ru-RU" sz="2800" b="1" dirty="0" err="1">
                <a:solidFill>
                  <a:srgbClr val="7030A0"/>
                </a:solidFill>
              </a:rPr>
              <a:t>можна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поділити</a:t>
            </a:r>
            <a:r>
              <a:rPr lang="ru-RU" sz="2800" b="1" dirty="0">
                <a:solidFill>
                  <a:srgbClr val="7030A0"/>
                </a:solidFill>
              </a:rPr>
              <a:t> на 10?</a:t>
            </a:r>
          </a:p>
        </p:txBody>
      </p:sp>
      <p:sp>
        <p:nvSpPr>
          <p:cNvPr id="35" name="Прямоугольник 17"/>
          <p:cNvSpPr/>
          <p:nvPr/>
        </p:nvSpPr>
        <p:spPr>
          <a:xfrm>
            <a:off x="3652102" y="4116939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17"/>
          <p:cNvSpPr/>
          <p:nvPr/>
        </p:nvSpPr>
        <p:spPr>
          <a:xfrm>
            <a:off x="4441639" y="4094339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17"/>
          <p:cNvSpPr/>
          <p:nvPr/>
        </p:nvSpPr>
        <p:spPr>
          <a:xfrm>
            <a:off x="5205192" y="4117334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17"/>
          <p:cNvSpPr/>
          <p:nvPr/>
        </p:nvSpPr>
        <p:spPr>
          <a:xfrm>
            <a:off x="5991747" y="4083312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17"/>
          <p:cNvSpPr/>
          <p:nvPr/>
        </p:nvSpPr>
        <p:spPr>
          <a:xfrm>
            <a:off x="6812111" y="4082039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7"/>
          <p:cNvSpPr/>
          <p:nvPr/>
        </p:nvSpPr>
        <p:spPr>
          <a:xfrm>
            <a:off x="7604199" y="4082038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47022" y="4094339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Прямоугольник 17"/>
          <p:cNvSpPr/>
          <p:nvPr/>
        </p:nvSpPr>
        <p:spPr>
          <a:xfrm>
            <a:off x="2828928" y="4098188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17"/>
          <p:cNvSpPr/>
          <p:nvPr/>
        </p:nvSpPr>
        <p:spPr>
          <a:xfrm>
            <a:off x="2026643" y="4098188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17"/>
          <p:cNvSpPr/>
          <p:nvPr/>
        </p:nvSpPr>
        <p:spPr>
          <a:xfrm>
            <a:off x="1218388" y="4083313"/>
            <a:ext cx="7428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кутна виноска 24"/>
          <p:cNvSpPr/>
          <p:nvPr/>
        </p:nvSpPr>
        <p:spPr>
          <a:xfrm>
            <a:off x="1166976" y="4725938"/>
            <a:ext cx="8111613" cy="1244828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Запам’ятай</a:t>
            </a:r>
            <a:r>
              <a:rPr lang="ru-RU" sz="3600" b="1" dirty="0"/>
              <a:t>! На 10 </a:t>
            </a:r>
            <a:r>
              <a:rPr lang="ru-RU" sz="3600" b="1" dirty="0" err="1" smtClean="0"/>
              <a:t>діляться</a:t>
            </a:r>
            <a:r>
              <a:rPr lang="ru-RU" sz="3600" b="1" dirty="0"/>
              <a:t> </a:t>
            </a:r>
            <a:r>
              <a:rPr lang="ru-RU" sz="3600" b="1" dirty="0" smtClean="0"/>
              <a:t>числа</a:t>
            </a:r>
            <a:r>
              <a:rPr lang="ru-RU" sz="3600" b="1" dirty="0"/>
              <a:t>, які </a:t>
            </a:r>
            <a:r>
              <a:rPr lang="ru-RU" sz="3600" b="1" dirty="0" err="1">
                <a:solidFill>
                  <a:srgbClr val="FFFF00"/>
                </a:solidFill>
              </a:rPr>
              <a:t>закінчуються</a:t>
            </a:r>
            <a:r>
              <a:rPr lang="ru-RU" sz="3600" b="1" dirty="0">
                <a:solidFill>
                  <a:srgbClr val="FFFF00"/>
                </a:solidFill>
              </a:rPr>
              <a:t> нулем</a:t>
            </a:r>
            <a:r>
              <a:rPr lang="ru-RU" sz="3600" b="1" dirty="0"/>
              <a:t>.</a:t>
            </a:r>
            <a:endParaRPr lang="uk-UA" sz="3600" b="1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8621" r="26361" b="11301"/>
          <a:stretch/>
        </p:blipFill>
        <p:spPr>
          <a:xfrm>
            <a:off x="9735997" y="3198033"/>
            <a:ext cx="2057982" cy="33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35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</TotalTime>
  <Words>845</Words>
  <Application>Microsoft Office PowerPoint</Application>
  <PresentationFormat>Произвольный</PresentationFormat>
  <Paragraphs>154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353</cp:revision>
  <dcterms:created xsi:type="dcterms:W3CDTF">2025-08-27T14:01:18Z</dcterms:created>
  <dcterms:modified xsi:type="dcterms:W3CDTF">2025-11-12T09:41:25Z</dcterms:modified>
</cp:coreProperties>
</file>