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82" r:id="rId2"/>
    <p:sldId id="534" r:id="rId3"/>
    <p:sldId id="478" r:id="rId4"/>
    <p:sldId id="286" r:id="rId5"/>
    <p:sldId id="514" r:id="rId6"/>
    <p:sldId id="496" r:id="rId7"/>
    <p:sldId id="391" r:id="rId8"/>
    <p:sldId id="524" r:id="rId9"/>
    <p:sldId id="507" r:id="rId10"/>
    <p:sldId id="532" r:id="rId11"/>
    <p:sldId id="530" r:id="rId12"/>
    <p:sldId id="412" r:id="rId13"/>
    <p:sldId id="313" r:id="rId14"/>
    <p:sldId id="533" r:id="rId15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Логічна задача 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Розв’язування задач на різницеве порівняння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Обчислення виразів на множення і ділення 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/>
            <a:t>Розв’язува-ння</a:t>
          </a:r>
          <a:r>
            <a:rPr lang="uk-UA" sz="3200" b="1" dirty="0" smtClean="0"/>
            <a:t> рівнянь</a:t>
          </a:r>
          <a:endParaRPr lang="ru-RU" sz="3200" b="1" dirty="0"/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37382" custLinFactX="116742" custLinFactNeighborX="200000" custLinFactNeighborY="-21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25613" custLinFactX="-128084" custLinFactNeighborX="-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04977" custLinFactX="133798" custLinFactNeighborX="200000" custLinFactNeighborY="1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45860" custLinFactX="-103181" custLinFactNeighborX="-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1943608" y="740082"/>
          <a:ext cx="4273486" cy="2793321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/>
            <a:t>Розв’язува-ння</a:t>
          </a:r>
          <a:r>
            <a:rPr lang="uk-UA" sz="3200" b="1" kern="1200" dirty="0" smtClean="0"/>
            <a:t> рівнянь</a:t>
          </a:r>
          <a:endParaRPr lang="ru-RU" sz="3200" b="1" kern="1200" dirty="0"/>
        </a:p>
      </dsp:txBody>
      <dsp:txXfrm rot="5400000">
        <a:off x="2683691" y="854696"/>
        <a:ext cx="2793321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-818125" y="859729"/>
          <a:ext cx="4273486" cy="2554027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Обчислення виразів на множення і ділення 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41604" y="854697"/>
        <a:ext cx="2554027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7613299" y="1069519"/>
          <a:ext cx="4273486" cy="2134446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Логічна задача 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8682819" y="854696"/>
        <a:ext cx="2134446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4887512" y="653892"/>
          <a:ext cx="4273486" cy="2965700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Розв’язування задач на різницеве порівняння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5541405" y="854696"/>
        <a:ext cx="2965700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45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sh dir="u"/>
  </p:transition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4.png"/><Relationship Id="rId7" Type="http://schemas.openxmlformats.org/officeDocument/2006/relationships/image" Target="../media/image43.png"/><Relationship Id="rId12" Type="http://schemas.openxmlformats.org/officeDocument/2006/relationships/image" Target="../media/image4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8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5.png"/><Relationship Id="rId7" Type="http://schemas.openxmlformats.org/officeDocument/2006/relationships/image" Target="../media/image5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5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microsoft.com/office/2007/relationships/hdphoto" Target="../media/hdphoto3.wdp"/><Relationship Id="rId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8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16.pn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19" Type="http://schemas.openxmlformats.org/officeDocument/2006/relationships/image" Target="../media/image39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13" Type="http://schemas.openxmlformats.org/officeDocument/2006/relationships/image" Target="../media/image47.png"/><Relationship Id="rId3" Type="http://schemas.openxmlformats.org/officeDocument/2006/relationships/image" Target="../media/image14.png"/><Relationship Id="rId7" Type="http://schemas.openxmlformats.org/officeDocument/2006/relationships/image" Target="../media/image43.png"/><Relationship Id="rId12" Type="http://schemas.openxmlformats.org/officeDocument/2006/relationships/image" Target="../media/image4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50.png"/><Relationship Id="rId5" Type="http://schemas.openxmlformats.org/officeDocument/2006/relationships/image" Target="../media/image41.png"/><Relationship Id="rId10" Type="http://schemas.openxmlformats.org/officeDocument/2006/relationships/image" Target="../media/image45.png"/><Relationship Id="rId4" Type="http://schemas.openxmlformats.org/officeDocument/2006/relationships/image" Target="../media/image40.png"/><Relationship Id="rId9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7535" y="1119441"/>
            <a:ext cx="8856984" cy="144655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sym typeface="Symbol" panose="05050102010706020507" pitchFamily="18" charset="2"/>
              </a:rPr>
              <a:t>Задачі </a:t>
            </a:r>
            <a:r>
              <a:rPr lang="ru-RU" sz="4400" b="1" dirty="0">
                <a:solidFill>
                  <a:srgbClr val="7030A0"/>
                </a:solidFill>
                <a:sym typeface="Symbol" panose="05050102010706020507" pitchFamily="18" charset="2"/>
              </a:rPr>
              <a:t>на </a:t>
            </a:r>
            <a:r>
              <a:rPr lang="ru-RU" sz="4400" b="1" dirty="0" err="1" smtClean="0">
                <a:solidFill>
                  <a:srgbClr val="7030A0"/>
                </a:solidFill>
                <a:sym typeface="Symbol" panose="05050102010706020507" pitchFamily="18" charset="2"/>
              </a:rPr>
              <a:t>різницеве</a:t>
            </a:r>
            <a:r>
              <a:rPr lang="ru-RU" sz="4400" b="1" dirty="0" smtClean="0">
                <a:solidFill>
                  <a:srgbClr val="7030A0"/>
                </a:solidFill>
                <a:sym typeface="Symbol" panose="05050102010706020507" pitchFamily="18" charset="2"/>
              </a:rPr>
              <a:t> порівняння.</a:t>
            </a:r>
          </a:p>
          <a:p>
            <a:pPr algn="ctr"/>
            <a:r>
              <a:rPr lang="ru-RU" sz="4400" b="1" dirty="0" err="1">
                <a:solidFill>
                  <a:srgbClr val="7030A0"/>
                </a:solidFill>
              </a:rPr>
              <a:t>Розв</a:t>
            </a:r>
            <a:r>
              <a:rPr lang="ru-RU" sz="4400" b="1" dirty="0" err="1">
                <a:solidFill>
                  <a:srgbClr val="7030A0"/>
                </a:solidFill>
                <a:sym typeface="Symbol" panose="05050102010706020507" pitchFamily="18" charset="2"/>
              </a:rPr>
              <a:t>язування</a:t>
            </a:r>
            <a:r>
              <a:rPr lang="ru-RU" sz="4400" b="1" dirty="0">
                <a:solidFill>
                  <a:srgbClr val="7030A0"/>
                </a:solidFill>
                <a:sym typeface="Symbol" panose="05050102010706020507" pitchFamily="18" charset="2"/>
              </a:rPr>
              <a:t> </a:t>
            </a:r>
            <a:r>
              <a:rPr lang="ru-RU" sz="4400" b="1" dirty="0" err="1">
                <a:solidFill>
                  <a:srgbClr val="7030A0"/>
                </a:solidFill>
                <a:sym typeface="Symbol" panose="05050102010706020507" pitchFamily="18" charset="2"/>
              </a:rPr>
              <a:t>рівнянь</a:t>
            </a:r>
            <a:r>
              <a:rPr lang="ru-RU" sz="4400" b="1">
                <a:solidFill>
                  <a:srgbClr val="7030A0"/>
                </a:solidFill>
                <a:sym typeface="Symbol" panose="05050102010706020507" pitchFamily="18" charset="2"/>
              </a:rPr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39989" y="3578585"/>
            <a:ext cx="3444529" cy="193944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3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 smtClean="0">
                <a:solidFill>
                  <a:srgbClr val="7030A0"/>
                </a:solidFill>
              </a:rPr>
              <a:t>Розділ 3. </a:t>
            </a:r>
            <a:r>
              <a:rPr lang="uk-UA" sz="2400" b="1" i="1" dirty="0">
                <a:solidFill>
                  <a:srgbClr val="7030A0"/>
                </a:solidFill>
              </a:rPr>
              <a:t>Табличне множення і ділення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49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535" y="2781722"/>
            <a:ext cx="2736304" cy="273630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51941" y="1272030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73771" y="3052577"/>
            <a:ext cx="1479069" cy="7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5501" b="57838"/>
          <a:stretch/>
        </p:blipFill>
        <p:spPr>
          <a:xfrm>
            <a:off x="907455" y="1018346"/>
            <a:ext cx="10272620" cy="548456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886935" y="-624638"/>
            <a:ext cx="445755" cy="556598"/>
          </a:xfrm>
          <a:prstGeom prst="rect">
            <a:avLst/>
          </a:prstGeom>
        </p:spPr>
      </p:pic>
      <p:sp>
        <p:nvSpPr>
          <p:cNvPr id="14" name="Прямокутник 13"/>
          <p:cNvSpPr/>
          <p:nvPr/>
        </p:nvSpPr>
        <p:spPr>
          <a:xfrm>
            <a:off x="5970924" y="3245085"/>
            <a:ext cx="18473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dirty="0"/>
          </a:p>
        </p:txBody>
      </p:sp>
      <p:sp>
        <p:nvSpPr>
          <p:cNvPr id="17" name="TextBox 16"/>
          <p:cNvSpPr txBox="1"/>
          <p:nvPr/>
        </p:nvSpPr>
        <p:spPr>
          <a:xfrm>
            <a:off x="7427201" y="4381349"/>
            <a:ext cx="184611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9644" y="-591586"/>
            <a:ext cx="450849" cy="55491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725688" y="4758489"/>
            <a:ext cx="184611" cy="8311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sz="4800" dirty="0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3982" y="-591586"/>
            <a:ext cx="456942" cy="5671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15867" y="-821828"/>
            <a:ext cx="456878" cy="8311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3363421" y="-484622"/>
            <a:ext cx="420932" cy="27656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9315" y="-561096"/>
            <a:ext cx="420386" cy="536618"/>
          </a:xfrm>
          <a:prstGeom prst="rect">
            <a:avLst/>
          </a:prstGeom>
        </p:spPr>
      </p:pic>
      <p:sp>
        <p:nvSpPr>
          <p:cNvPr id="24" name="Прямокутник 1"/>
          <p:cNvSpPr/>
          <p:nvPr/>
        </p:nvSpPr>
        <p:spPr>
          <a:xfrm>
            <a:off x="6889700" y="1096208"/>
            <a:ext cx="4655043" cy="24776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/>
              <a:t>Ціна</a:t>
            </a:r>
            <a:r>
              <a:rPr lang="ru-RU" sz="3200" b="1" dirty="0"/>
              <a:t> ананаса — </a:t>
            </a:r>
            <a:r>
              <a:rPr lang="ru-RU" sz="3200" b="1" dirty="0" smtClean="0"/>
              <a:t>___ </a:t>
            </a:r>
            <a:r>
              <a:rPr lang="ru-RU" sz="3200" b="1" dirty="0" err="1" smtClean="0"/>
              <a:t>грн</a:t>
            </a:r>
            <a:r>
              <a:rPr lang="ru-RU" sz="3200" b="1" dirty="0"/>
              <a:t>, а лимон — у 10 </a:t>
            </a:r>
            <a:r>
              <a:rPr lang="ru-RU" sz="3200" b="1" dirty="0" err="1"/>
              <a:t>разів</a:t>
            </a:r>
            <a:r>
              <a:rPr lang="ru-RU" sz="3200" b="1" dirty="0"/>
              <a:t> </a:t>
            </a:r>
            <a:r>
              <a:rPr lang="ru-RU" sz="3200" b="1" dirty="0" err="1" smtClean="0"/>
              <a:t>дешевший</a:t>
            </a:r>
            <a:r>
              <a:rPr lang="ru-RU" sz="3200" b="1" dirty="0"/>
              <a:t>. На </a:t>
            </a:r>
            <a:r>
              <a:rPr lang="ru-RU" sz="3200" b="1" dirty="0" err="1"/>
              <a:t>скільки</a:t>
            </a:r>
            <a:r>
              <a:rPr lang="ru-RU" sz="3200" b="1" dirty="0"/>
              <a:t> </a:t>
            </a:r>
            <a:r>
              <a:rPr lang="ru-RU" sz="3200" b="1" dirty="0" err="1"/>
              <a:t>гривень</a:t>
            </a:r>
            <a:r>
              <a:rPr lang="ru-RU" sz="3200" b="1" dirty="0"/>
              <a:t> лимон </a:t>
            </a:r>
            <a:r>
              <a:rPr lang="ru-RU" sz="3200" b="1" dirty="0" err="1"/>
              <a:t>дешевший</a:t>
            </a:r>
            <a:r>
              <a:rPr lang="ru-RU" sz="3200" b="1" dirty="0"/>
              <a:t>, </a:t>
            </a:r>
            <a:r>
              <a:rPr lang="ru-RU" sz="3200" b="1" dirty="0" err="1"/>
              <a:t>ніж</a:t>
            </a:r>
            <a:r>
              <a:rPr lang="ru-RU" sz="3200" b="1" dirty="0"/>
              <a:t> ананас?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07455" y="405458"/>
            <a:ext cx="10369152" cy="6480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 </a:t>
            </a:r>
            <a:r>
              <a:rPr lang="ru-RU" sz="4000" b="1" dirty="0" err="1"/>
              <a:t>Доповни</a:t>
            </a:r>
            <a:r>
              <a:rPr lang="ru-RU" sz="4000" b="1" dirty="0"/>
              <a:t> </a:t>
            </a:r>
            <a:r>
              <a:rPr lang="ru-RU" sz="4000" b="1" dirty="0" err="1"/>
              <a:t>умову</a:t>
            </a:r>
            <a:r>
              <a:rPr lang="ru-RU" sz="4000" b="1" dirty="0"/>
              <a:t> задачі. </a:t>
            </a:r>
            <a:r>
              <a:rPr lang="ru-RU" sz="4000" b="1" dirty="0" err="1"/>
              <a:t>Розв’яжи</a:t>
            </a:r>
            <a:r>
              <a:rPr lang="ru-RU" sz="4000" b="1" dirty="0"/>
              <a:t> задачу.</a:t>
            </a:r>
            <a:endParaRPr lang="uk-UA" sz="4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728654"/>
            <a:ext cx="133950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Ст.72 №415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28302" y="-593272"/>
            <a:ext cx="445755" cy="55659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1797" y="-585488"/>
            <a:ext cx="450849" cy="55491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17993" y="-593272"/>
            <a:ext cx="450849" cy="573207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6149" y="5381545"/>
            <a:ext cx="2985354" cy="1170804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1322129" y="2053902"/>
            <a:ext cx="5495864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– __ </a:t>
            </a:r>
            <a:r>
              <a:rPr lang="uk-UA" sz="3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грн</a:t>
            </a:r>
          </a:p>
          <a:p>
            <a:r>
              <a:rPr lang="uk-UA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 –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896931" y="-869432"/>
            <a:ext cx="466490" cy="76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086099" y="-626937"/>
            <a:ext cx="445755" cy="556598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097641" y="2022989"/>
            <a:ext cx="756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80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092955" y="2597200"/>
            <a:ext cx="2793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?грн, у 10р. &lt;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285560" y="2376933"/>
            <a:ext cx="16129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На ? грн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60" name="Прямоугольник 17"/>
          <p:cNvSpPr/>
          <p:nvPr/>
        </p:nvSpPr>
        <p:spPr>
          <a:xfrm>
            <a:off x="1372376" y="3578969"/>
            <a:ext cx="2117569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1) </a:t>
            </a:r>
            <a:r>
              <a:rPr lang="ru-RU" sz="3200" b="1" dirty="0">
                <a:solidFill>
                  <a:schemeClr val="bg1"/>
                </a:solidFill>
              </a:rPr>
              <a:t>8</a:t>
            </a:r>
            <a:r>
              <a:rPr lang="ru-RU" sz="3200" b="1" dirty="0" smtClean="0">
                <a:solidFill>
                  <a:schemeClr val="bg1"/>
                </a:solidFill>
              </a:rPr>
              <a:t>0 : 10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9085447-83EF-41C4-B955-1D080D2D78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075" y="1007440"/>
            <a:ext cx="2744210" cy="1381680"/>
          </a:xfrm>
          <a:prstGeom prst="rect">
            <a:avLst/>
          </a:prstGeom>
        </p:spPr>
      </p:pic>
      <p:sp>
        <p:nvSpPr>
          <p:cNvPr id="61" name="Прямоугольник 17"/>
          <p:cNvSpPr/>
          <p:nvPr/>
        </p:nvSpPr>
        <p:spPr>
          <a:xfrm>
            <a:off x="3475612" y="3573810"/>
            <a:ext cx="1445292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8 (</a:t>
            </a:r>
            <a:r>
              <a:rPr lang="ru-RU" sz="3200" b="1" dirty="0" err="1" smtClean="0">
                <a:solidFill>
                  <a:schemeClr val="bg1"/>
                </a:solidFill>
              </a:rPr>
              <a:t>грн</a:t>
            </a:r>
            <a:r>
              <a:rPr lang="ru-RU" sz="3200" b="1" dirty="0" smtClean="0">
                <a:solidFill>
                  <a:schemeClr val="bg1"/>
                </a:solidFill>
              </a:rPr>
              <a:t>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2" name="Прямоугольник 17"/>
          <p:cNvSpPr/>
          <p:nvPr/>
        </p:nvSpPr>
        <p:spPr>
          <a:xfrm>
            <a:off x="1374764" y="4242428"/>
            <a:ext cx="2081297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2) 80 – 8 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3" name="Прямоугольник 17"/>
          <p:cNvSpPr/>
          <p:nvPr/>
        </p:nvSpPr>
        <p:spPr>
          <a:xfrm>
            <a:off x="3489945" y="4221882"/>
            <a:ext cx="1671213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72 (</a:t>
            </a:r>
            <a:r>
              <a:rPr lang="ru-RU" sz="3200" b="1" dirty="0" err="1" smtClean="0">
                <a:solidFill>
                  <a:schemeClr val="bg1"/>
                </a:solidFill>
              </a:rPr>
              <a:t>грн</a:t>
            </a:r>
            <a:r>
              <a:rPr lang="ru-RU" sz="3200" b="1" dirty="0" smtClean="0">
                <a:solidFill>
                  <a:schemeClr val="bg1"/>
                </a:solidFill>
              </a:rPr>
              <a:t>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4" name="Прямоугольник 17"/>
          <p:cNvSpPr/>
          <p:nvPr/>
        </p:nvSpPr>
        <p:spPr>
          <a:xfrm>
            <a:off x="4912890" y="3585697"/>
            <a:ext cx="2806604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- </a:t>
            </a:r>
            <a:r>
              <a:rPr lang="ru-RU" sz="3200" b="1" dirty="0" err="1" smtClean="0">
                <a:solidFill>
                  <a:schemeClr val="bg1"/>
                </a:solidFill>
              </a:rPr>
              <a:t>ціна</a:t>
            </a:r>
            <a:r>
              <a:rPr lang="ru-RU" sz="3200" b="1" dirty="0" smtClean="0">
                <a:solidFill>
                  <a:schemeClr val="bg1"/>
                </a:solidFill>
              </a:rPr>
              <a:t> лимона.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215157" y="5643781"/>
            <a:ext cx="598133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72 грн лимон дешевший.</a:t>
            </a:r>
            <a:endParaRPr lang="uk-UA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17"/>
          <p:cNvSpPr/>
          <p:nvPr/>
        </p:nvSpPr>
        <p:spPr>
          <a:xfrm>
            <a:off x="1398142" y="4794654"/>
            <a:ext cx="4115839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80 – 80 : 10 = 72 (</a:t>
            </a:r>
            <a:r>
              <a:rPr lang="ru-RU" sz="3200" b="1" dirty="0" err="1" smtClean="0">
                <a:solidFill>
                  <a:schemeClr val="bg1"/>
                </a:solidFill>
              </a:rPr>
              <a:t>грн</a:t>
            </a:r>
            <a:r>
              <a:rPr lang="ru-RU" sz="3200" b="1" dirty="0" smtClean="0">
                <a:solidFill>
                  <a:schemeClr val="bg1"/>
                </a:solidFill>
              </a:rPr>
              <a:t>)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41" name="Сполучна лінія: вигнута 12">
            <a:extLst>
              <a:ext uri="{FF2B5EF4-FFF2-40B4-BE49-F238E27FC236}">
                <a16:creationId xmlns:a16="http://schemas.microsoft.com/office/drawing/2014/main" xmlns="" id="{FE89C079-4DCF-20A7-E8D5-B33FA89961C7}"/>
              </a:ext>
            </a:extLst>
          </p:cNvPr>
          <p:cNvCxnSpPr>
            <a:cxnSpLocks/>
          </p:cNvCxnSpPr>
          <p:nvPr/>
        </p:nvCxnSpPr>
        <p:spPr>
          <a:xfrm>
            <a:off x="4880427" y="2199996"/>
            <a:ext cx="12692" cy="1024484"/>
          </a:xfrm>
          <a:prstGeom prst="curvedConnector3">
            <a:avLst>
              <a:gd name="adj1" fmla="val 2972833"/>
            </a:avLst>
          </a:prstGeom>
          <a:ln w="381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Рисунок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391" y="3518604"/>
            <a:ext cx="1431965" cy="1447648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801" y="3528782"/>
            <a:ext cx="2471949" cy="2474132"/>
          </a:xfrm>
          <a:prstGeom prst="rect">
            <a:avLst/>
          </a:prstGeom>
        </p:spPr>
      </p:pic>
      <p:sp>
        <p:nvSpPr>
          <p:cNvPr id="45" name="Прямоугольник 17"/>
          <p:cNvSpPr/>
          <p:nvPr/>
        </p:nvSpPr>
        <p:spPr>
          <a:xfrm>
            <a:off x="9908455" y="1053530"/>
            <a:ext cx="722646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80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67495" y="3224480"/>
            <a:ext cx="567104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/>
              <a:t>Які числа можна </a:t>
            </a:r>
            <a:r>
              <a:rPr lang="ru-RU" sz="3200" b="1" dirty="0" err="1"/>
              <a:t>використати</a:t>
            </a:r>
            <a:r>
              <a:rPr lang="ru-RU" sz="3200" b="1" dirty="0"/>
              <a:t> для </a:t>
            </a:r>
            <a:r>
              <a:rPr lang="ru-RU" sz="3200" b="1" dirty="0" err="1"/>
              <a:t>ціни</a:t>
            </a:r>
            <a:r>
              <a:rPr lang="ru-RU" sz="3200" b="1" dirty="0"/>
              <a:t> </a:t>
            </a:r>
            <a:r>
              <a:rPr lang="ru-RU" sz="3200" b="1" dirty="0" smtClean="0"/>
              <a:t>ананаса</a:t>
            </a:r>
            <a:r>
              <a:rPr lang="ru-RU" sz="3200" b="1" dirty="0"/>
              <a:t>? </a:t>
            </a:r>
            <a:endParaRPr lang="ru-RU" sz="3200" b="1" dirty="0" smtClean="0"/>
          </a:p>
          <a:p>
            <a:pPr algn="ctr"/>
            <a:r>
              <a:rPr lang="ru-RU" sz="3200" b="1" dirty="0" err="1" smtClean="0"/>
              <a:t>Обґрунтуй</a:t>
            </a:r>
            <a:r>
              <a:rPr lang="ru-RU" sz="3200" b="1" dirty="0" smtClean="0"/>
              <a:t> </a:t>
            </a:r>
            <a:r>
              <a:rPr lang="ru-RU" sz="3200" b="1" dirty="0"/>
              <a:t>свою </a:t>
            </a:r>
            <a:r>
              <a:rPr lang="ru-RU" sz="3200" b="1" dirty="0" err="1"/>
              <a:t>відповідь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8458411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3" grpId="0"/>
      <p:bldP spid="55" grpId="0"/>
      <p:bldP spid="59" grpId="0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45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Огородження мурашників у лісі | Facebook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69639" y="-681624"/>
            <a:ext cx="454720" cy="56779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1181B929-F5F8-40C0-8A57-03C9A16C33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6259" y="-605660"/>
            <a:ext cx="408546" cy="418881"/>
          </a:xfrm>
          <a:prstGeom prst="rect">
            <a:avLst/>
          </a:prstGeom>
        </p:spPr>
      </p:pic>
      <p:grpSp>
        <p:nvGrpSpPr>
          <p:cNvPr id="45" name="Группа 44"/>
          <p:cNvGrpSpPr/>
          <p:nvPr/>
        </p:nvGrpSpPr>
        <p:grpSpPr>
          <a:xfrm>
            <a:off x="10439856" y="-695930"/>
            <a:ext cx="408546" cy="543048"/>
            <a:chOff x="2361639" y="2985697"/>
            <a:chExt cx="408812" cy="542922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xmlns="" id="{1181B929-F5F8-40C0-8A57-03C9A16C3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61639" y="3109835"/>
              <a:ext cx="408812" cy="418784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xmlns="" id="{1181B929-F5F8-40C0-8A57-03C9A16C3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61639" y="2985697"/>
              <a:ext cx="408812" cy="418784"/>
            </a:xfrm>
            <a:prstGeom prst="rect">
              <a:avLst/>
            </a:prstGeom>
          </p:spPr>
        </p:pic>
      </p:grpSp>
      <p:sp>
        <p:nvSpPr>
          <p:cNvPr id="27" name="Прямоугольник 26"/>
          <p:cNvSpPr/>
          <p:nvPr/>
        </p:nvSpPr>
        <p:spPr>
          <a:xfrm>
            <a:off x="943723" y="542724"/>
            <a:ext cx="10260876" cy="72682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 </a:t>
            </a:r>
            <a:r>
              <a:rPr lang="uk-UA" sz="4000" b="1" dirty="0" smtClean="0">
                <a:solidFill>
                  <a:schemeClr val="bg1"/>
                </a:solidFill>
              </a:rPr>
              <a:t>Розв</a:t>
            </a:r>
            <a:r>
              <a:rPr lang="uk-UA" sz="4000" b="1" dirty="0" smtClean="0">
                <a:solidFill>
                  <a:schemeClr val="bg1"/>
                </a:solidFill>
                <a:sym typeface="Symbol" panose="05050102010706020507" pitchFamily="18" charset="2"/>
              </a:rPr>
              <a:t>яжіть задачу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Олия соняшникова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Прямоугольник 17"/>
          <p:cNvSpPr/>
          <p:nvPr/>
        </p:nvSpPr>
        <p:spPr>
          <a:xfrm>
            <a:off x="6171163" y="1397972"/>
            <a:ext cx="5044695" cy="30469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Для </a:t>
            </a:r>
            <a:r>
              <a:rPr lang="ru-RU" sz="3200" b="1" dirty="0" err="1">
                <a:solidFill>
                  <a:schemeClr val="bg1"/>
                </a:solidFill>
              </a:rPr>
              <a:t>побудови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паркану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біля</a:t>
            </a:r>
            <a:r>
              <a:rPr lang="ru-RU" sz="3200" b="1" dirty="0">
                <a:solidFill>
                  <a:schemeClr val="bg1"/>
                </a:solidFill>
              </a:rPr>
              <a:t> дороги поставили</a:t>
            </a:r>
          </a:p>
          <a:p>
            <a:pPr algn="ctr"/>
            <a:r>
              <a:rPr lang="ru-RU" sz="3200" b="1" dirty="0">
                <a:solidFill>
                  <a:srgbClr val="FFFF00"/>
                </a:solidFill>
              </a:rPr>
              <a:t>10 </a:t>
            </a:r>
            <a:r>
              <a:rPr lang="ru-RU" sz="3200" b="1" dirty="0" err="1">
                <a:solidFill>
                  <a:srgbClr val="FFFF00"/>
                </a:solidFill>
              </a:rPr>
              <a:t>стовпців</a:t>
            </a:r>
            <a:r>
              <a:rPr lang="ru-RU" sz="3200" b="1" dirty="0">
                <a:solidFill>
                  <a:srgbClr val="FFFF00"/>
                </a:solidFill>
              </a:rPr>
              <a:t> на </a:t>
            </a:r>
            <a:r>
              <a:rPr lang="ru-RU" sz="3200" b="1" dirty="0" err="1">
                <a:solidFill>
                  <a:srgbClr val="FFFF00"/>
                </a:solidFill>
              </a:rPr>
              <a:t>відстані</a:t>
            </a:r>
            <a:r>
              <a:rPr lang="ru-RU" sz="3200" b="1" dirty="0">
                <a:solidFill>
                  <a:srgbClr val="FFFF00"/>
                </a:solidFill>
              </a:rPr>
              <a:t> 3 м один від одного</a:t>
            </a:r>
            <a:r>
              <a:rPr lang="ru-RU" sz="3200" b="1" dirty="0">
                <a:solidFill>
                  <a:schemeClr val="bg1"/>
                </a:solidFill>
              </a:rPr>
              <a:t>. </a:t>
            </a:r>
            <a:endParaRPr lang="ru-RU" sz="32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3200" b="1" dirty="0" err="1" smtClean="0">
                <a:solidFill>
                  <a:schemeClr val="bg1"/>
                </a:solidFill>
              </a:rPr>
              <a:t>Якої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довжини</a:t>
            </a:r>
            <a:r>
              <a:rPr lang="ru-RU" sz="3200" b="1" dirty="0">
                <a:solidFill>
                  <a:schemeClr val="bg1"/>
                </a:solidFill>
              </a:rPr>
              <a:t> буде </a:t>
            </a:r>
            <a:r>
              <a:rPr lang="ru-RU" sz="3200" b="1" dirty="0" err="1">
                <a:solidFill>
                  <a:schemeClr val="bg1"/>
                </a:solidFill>
              </a:rPr>
              <a:t>збудований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паркан</a:t>
            </a:r>
            <a:r>
              <a:rPr lang="ru-RU" sz="32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2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728654"/>
            <a:ext cx="133950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Ст.73 №416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D:\3 клас\03 МАТЕМ\1 Листопад\3 Табличне множення і ділення 7_9\№049 - Числовий відрізок. Розвязок рівнянь\2025-11-07_112459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31" y="1363337"/>
            <a:ext cx="4783366" cy="316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17"/>
          <p:cNvSpPr/>
          <p:nvPr/>
        </p:nvSpPr>
        <p:spPr>
          <a:xfrm>
            <a:off x="2654805" y="4631076"/>
            <a:ext cx="6279782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1    2    3    4    5    6    7    8    9    10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5-конечная звезда 8"/>
          <p:cNvSpPr/>
          <p:nvPr/>
        </p:nvSpPr>
        <p:spPr>
          <a:xfrm>
            <a:off x="3149537" y="621482"/>
            <a:ext cx="593028" cy="6195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17"/>
          <p:cNvSpPr/>
          <p:nvPr/>
        </p:nvSpPr>
        <p:spPr>
          <a:xfrm>
            <a:off x="2687820" y="5407381"/>
            <a:ext cx="2582472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3 ∙ 9 = 27 (м)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127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23479" y="591945"/>
            <a:ext cx="9865096" cy="74961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447" y="1464463"/>
            <a:ext cx="1787751" cy="282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="" xmlns:a16="http://schemas.microsoft.com/office/drawing/2014/main" id="{F35B1DC1-1FB4-485D-B536-AB95778CE417}"/>
              </a:ext>
            </a:extLst>
          </p:cNvPr>
          <p:cNvSpPr/>
          <p:nvPr/>
        </p:nvSpPr>
        <p:spPr>
          <a:xfrm>
            <a:off x="3397249" y="1464463"/>
            <a:ext cx="7634673" cy="12241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На сторінці </a:t>
            </a:r>
            <a:r>
              <a:rPr lang="uk-UA" sz="3600" b="1" dirty="0" smtClean="0">
                <a:solidFill>
                  <a:schemeClr val="bg1"/>
                </a:solidFill>
              </a:rPr>
              <a:t>73 буквений вираз № 417 та </a:t>
            </a:r>
            <a:r>
              <a:rPr lang="uk-UA" sz="3600" b="1" dirty="0">
                <a:solidFill>
                  <a:schemeClr val="bg1"/>
                </a:solidFill>
              </a:rPr>
              <a:t>задача № </a:t>
            </a:r>
            <a:r>
              <a:rPr lang="uk-UA" sz="3600" b="1" dirty="0" smtClean="0">
                <a:solidFill>
                  <a:schemeClr val="bg1"/>
                </a:solidFill>
              </a:rPr>
              <a:t>418</a:t>
            </a:r>
          </a:p>
        </p:txBody>
      </p:sp>
      <p:pic>
        <p:nvPicPr>
          <p:cNvPr id="2" name="Picture 2" descr="D:\3 клас\03 МАТЕМ\1 Листопад\3 Табличне множення і ділення 7_9\№049 - Числовий відрізок. Розвязок рівнянь\2025-11-07_1059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399" y="2781722"/>
            <a:ext cx="892630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6236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561066" y="350343"/>
            <a:ext cx="2742245" cy="2447122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735" y="1314558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89947" y="350344"/>
            <a:ext cx="6913299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90903" y="1315633"/>
            <a:ext cx="5809640" cy="10442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 smtClean="0"/>
              <a:t>Як знайти невідомий ділене? дільник?</a:t>
            </a:r>
            <a:endParaRPr lang="ru-RU" sz="3200" b="1" dirty="0"/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87" y="2929156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4579863" y="2864437"/>
            <a:ext cx="6120680" cy="1213429"/>
          </a:xfrm>
          <a:prstGeom prst="roundRect">
            <a:avLst/>
          </a:prstGeom>
          <a:solidFill>
            <a:srgbClr val="9A57C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 smtClean="0"/>
              <a:t>Якою дією розв’язуємо задачі на різницеве порівняння</a:t>
            </a:r>
            <a:r>
              <a:rPr lang="ru-RU" sz="3200" b="1" dirty="0" smtClean="0"/>
              <a:t>?</a:t>
            </a:r>
            <a:endParaRPr lang="ru-RU" sz="3200" b="1" dirty="0"/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614" y="4650446"/>
            <a:ext cx="1352289" cy="115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081841" y="4685806"/>
            <a:ext cx="5421405" cy="11202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 smtClean="0"/>
              <a:t>Яке завдання на уроці було найцікавішим?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51470" y="477466"/>
            <a:ext cx="10053817" cy="708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4"/>
          <p:cNvSpPr/>
          <p:nvPr/>
        </p:nvSpPr>
        <p:spPr>
          <a:xfrm>
            <a:off x="1483518" y="1269554"/>
            <a:ext cx="9189720" cy="576064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 Оціни свою роботу на уроці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9" name="Picture 2" descr="D:\Картинки до тестів\!!!!_ЭСМИРА_Супергерой\_free_2024-01-08-11-29-16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17" y="2073074"/>
            <a:ext cx="2506633" cy="2508847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Картинки до тестів\!!!!_ЭСМИРА_Супергерой\_free_2024-01-08-11-09-18_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629" y="2067559"/>
            <a:ext cx="2587932" cy="2587932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!!!!_ЭСМИРА_Супергерой\_free_2024-01-08-11-29-00_0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871" y="2067559"/>
            <a:ext cx="2582416" cy="2582416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483517" y="4711773"/>
            <a:ext cx="2258751" cy="10556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Всі завдання </a:t>
            </a:r>
            <a:r>
              <a:rPr lang="ru-RU" sz="2800" b="1" dirty="0" err="1" smtClean="0">
                <a:solidFill>
                  <a:schemeClr val="bg1"/>
                </a:solidFill>
              </a:rPr>
              <a:t>виконані</a:t>
            </a:r>
            <a:r>
              <a:rPr lang="ru-RU" sz="2800" b="1" dirty="0" smtClean="0">
                <a:solidFill>
                  <a:schemeClr val="bg1"/>
                </a:solidFill>
              </a:rPr>
              <a:t>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51871" y="4804756"/>
            <a:ext cx="2574472" cy="10556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Треба ще </a:t>
            </a:r>
            <a:r>
              <a:rPr lang="ru-RU" sz="2800" b="1" dirty="0" err="1" smtClean="0">
                <a:solidFill>
                  <a:schemeClr val="bg1"/>
                </a:solidFill>
              </a:rPr>
              <a:t>попрацювати</a:t>
            </a:r>
            <a:endParaRPr lang="ru-RU" sz="2800" b="1" dirty="0" smtClean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036247" y="4730764"/>
            <a:ext cx="2731857" cy="10556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Цікаво</a:t>
            </a:r>
            <a:r>
              <a:rPr lang="ru-RU" sz="2800" b="1" dirty="0" smtClean="0">
                <a:solidFill>
                  <a:schemeClr val="bg1"/>
                </a:solidFill>
              </a:rPr>
              <a:t>, що </a:t>
            </a:r>
            <a:r>
              <a:rPr lang="ru-RU" sz="2800" b="1" dirty="0" err="1" smtClean="0">
                <a:solidFill>
                  <a:schemeClr val="bg1"/>
                </a:solidFill>
              </a:rPr>
              <a:t>вивчатиму</a:t>
            </a:r>
            <a:r>
              <a:rPr lang="ru-RU" sz="2800" b="1" dirty="0" smtClean="0">
                <a:solidFill>
                  <a:schemeClr val="bg1"/>
                </a:solidFill>
              </a:rPr>
              <a:t> далі</a:t>
            </a:r>
          </a:p>
        </p:txBody>
      </p:sp>
    </p:spTree>
    <p:extLst>
      <p:ext uri="{BB962C8B-B14F-4D97-AF65-F5344CB8AC3E}">
        <p14:creationId xmlns:p14="http://schemas.microsoft.com/office/powerpoint/2010/main" val="32871444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51470" y="477466"/>
            <a:ext cx="10053817" cy="708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4"/>
          <p:cNvSpPr/>
          <p:nvPr/>
        </p:nvSpPr>
        <p:spPr>
          <a:xfrm>
            <a:off x="1483518" y="1269554"/>
            <a:ext cx="9189720" cy="936104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 Розглянь зображення. Поміркуй, в чому твоя суперсила. Що ти </a:t>
            </a:r>
            <a:r>
              <a:rPr lang="ru-RU" sz="2400" b="1" dirty="0" err="1" smtClean="0">
                <a:solidFill>
                  <a:srgbClr val="7030A0"/>
                </a:solidFill>
              </a:rPr>
              <a:t>любиш</a:t>
            </a:r>
            <a:r>
              <a:rPr lang="ru-RU" sz="2400" b="1" dirty="0" smtClean="0">
                <a:solidFill>
                  <a:srgbClr val="7030A0"/>
                </a:solidFill>
              </a:rPr>
              <a:t> (</a:t>
            </a:r>
            <a:r>
              <a:rPr lang="ru-RU" sz="2400" b="1" dirty="0" err="1" smtClean="0">
                <a:solidFill>
                  <a:srgbClr val="7030A0"/>
                </a:solidFill>
              </a:rPr>
              <a:t>вмієш</a:t>
            </a:r>
            <a:r>
              <a:rPr lang="ru-RU" sz="2400" b="1" dirty="0" smtClean="0">
                <a:solidFill>
                  <a:srgbClr val="7030A0"/>
                </a:solidFill>
              </a:rPr>
              <a:t>) робити </a:t>
            </a:r>
            <a:r>
              <a:rPr lang="ru-RU" sz="2400" b="1" dirty="0" err="1" smtClean="0">
                <a:solidFill>
                  <a:srgbClr val="7030A0"/>
                </a:solidFill>
              </a:rPr>
              <a:t>найкраще</a:t>
            </a:r>
            <a:r>
              <a:rPr lang="ru-RU" sz="2400" b="1" dirty="0" smtClean="0">
                <a:solidFill>
                  <a:srgbClr val="7030A0"/>
                </a:solidFill>
              </a:rPr>
              <a:t>?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9" name="Picture 2" descr="D:\Картинки до тестів\!!!!_ЭСМИРА_Супергерой\_free_2024-01-08-11-29-16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47" y="2269572"/>
            <a:ext cx="2305378" cy="2307414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Картинки до тестів\!!!!_ЭСМИРА_Супергерой\_free_2024-01-08-11-09-18_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335" y="2336644"/>
            <a:ext cx="2448272" cy="2448272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!!!!_ЭСМИРА_Супергерой\_free_2024-01-08-11-29-00_0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655" y="3895069"/>
            <a:ext cx="2582416" cy="2582416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!!!!_ЭСМИРА_Супергерой\_free_2024-01-08-11-25-10_0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133" y="4077866"/>
            <a:ext cx="2438400" cy="243840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до тестів\!!!!_ЭСМИРА_Супергерой\_free_2024-01-08-11-32-44_01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720" y="2248234"/>
            <a:ext cx="2263316" cy="2263316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1321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23479" y="591945"/>
            <a:ext cx="9865096" cy="74961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домашнього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1431" y="1464462"/>
            <a:ext cx="1924244" cy="304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кутник: округлені кути 5">
            <a:extLst>
              <a:ext uri="{FF2B5EF4-FFF2-40B4-BE49-F238E27FC236}">
                <a16:creationId xmlns:a16="http://schemas.microsoft.com/office/drawing/2014/main" xmlns="" id="{F35B1DC1-1FB4-485D-B536-AB95778CE417}"/>
              </a:ext>
            </a:extLst>
          </p:cNvPr>
          <p:cNvSpPr/>
          <p:nvPr/>
        </p:nvSpPr>
        <p:spPr>
          <a:xfrm>
            <a:off x="4795887" y="1557586"/>
            <a:ext cx="6192688" cy="12241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На сторінці </a:t>
            </a:r>
            <a:r>
              <a:rPr lang="uk-UA" sz="3600" b="1" dirty="0" smtClean="0">
                <a:solidFill>
                  <a:schemeClr val="bg1"/>
                </a:solidFill>
              </a:rPr>
              <a:t>71 вирази № 408 та </a:t>
            </a:r>
            <a:r>
              <a:rPr lang="uk-UA" sz="3600" b="1" dirty="0">
                <a:solidFill>
                  <a:schemeClr val="bg1"/>
                </a:solidFill>
              </a:rPr>
              <a:t>задача </a:t>
            </a:r>
            <a:r>
              <a:rPr lang="uk-UA" sz="3600" b="1" dirty="0" smtClean="0">
                <a:solidFill>
                  <a:schemeClr val="bg1"/>
                </a:solidFill>
              </a:rPr>
              <a:t>№ 409</a:t>
            </a:r>
          </a:p>
        </p:txBody>
      </p:sp>
      <p:pic>
        <p:nvPicPr>
          <p:cNvPr id="10" name="Picture 2" descr="D:\3 клас\03 МАТЕМ\1 Листопад\3 Табличне множення і ділення 7_9\№048 - Знаходження частини від числа\2025-11-06_2151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671" y="2890565"/>
            <a:ext cx="8715387" cy="140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649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7" y="599705"/>
            <a:ext cx="9886706" cy="708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978561936"/>
              </p:ext>
            </p:extLst>
          </p:nvPr>
        </p:nvGraphicFramePr>
        <p:xfrm>
          <a:off x="649571" y="1577825"/>
          <a:ext cx="10915068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5447" y="413503"/>
            <a:ext cx="10585176" cy="76947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На числовому </a:t>
            </a:r>
            <a:r>
              <a:rPr lang="ru-RU" sz="4000" b="1" dirty="0" err="1">
                <a:solidFill>
                  <a:schemeClr val="bg1"/>
                </a:solidFill>
              </a:rPr>
              <a:t>відрізку</a:t>
            </a:r>
            <a:r>
              <a:rPr lang="ru-RU" sz="4000" b="1" dirty="0">
                <a:solidFill>
                  <a:schemeClr val="bg1"/>
                </a:solidFill>
              </a:rPr>
              <a:t> записано </a:t>
            </a:r>
            <a:r>
              <a:rPr lang="ru-RU" sz="4000" b="1" dirty="0" smtClean="0">
                <a:solidFill>
                  <a:schemeClr val="bg1"/>
                </a:solidFill>
              </a:rPr>
              <a:t>числа</a:t>
            </a:r>
            <a:endParaRPr lang="uk-UA" sz="4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41" y="1272030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кутник із двома округленими протилежними кутами 6"/>
          <p:cNvSpPr/>
          <p:nvPr/>
        </p:nvSpPr>
        <p:spPr>
          <a:xfrm>
            <a:off x="3473262" y="3429794"/>
            <a:ext cx="767705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0</a:t>
            </a:r>
            <a:endParaRPr lang="uk-UA" sz="3600" b="1" dirty="0"/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" y="5728654"/>
            <a:ext cx="1195488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Ст.72 №410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Прямокутник із двома округленими протилежними кутами 6"/>
          <p:cNvSpPr/>
          <p:nvPr/>
        </p:nvSpPr>
        <p:spPr>
          <a:xfrm>
            <a:off x="3473262" y="4411523"/>
            <a:ext cx="847065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10</a:t>
            </a:r>
            <a:endParaRPr lang="uk-UA" sz="3600" b="1" dirty="0"/>
          </a:p>
        </p:txBody>
      </p:sp>
      <p:sp>
        <p:nvSpPr>
          <p:cNvPr id="17" name="Прямокутник із двома округленими протилежними кутами 6"/>
          <p:cNvSpPr/>
          <p:nvPr/>
        </p:nvSpPr>
        <p:spPr>
          <a:xfrm>
            <a:off x="7306942" y="3439025"/>
            <a:ext cx="802483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70</a:t>
            </a:r>
            <a:endParaRPr lang="uk-UA" sz="3600" b="1" dirty="0"/>
          </a:p>
        </p:txBody>
      </p:sp>
      <p:sp>
        <p:nvSpPr>
          <p:cNvPr id="19" name="Прямокутник із двома округленими протилежними кутами 6"/>
          <p:cNvSpPr/>
          <p:nvPr/>
        </p:nvSpPr>
        <p:spPr>
          <a:xfrm>
            <a:off x="3602133" y="5241547"/>
            <a:ext cx="86907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40</a:t>
            </a:r>
            <a:endParaRPr lang="uk-UA" sz="3600" b="1" dirty="0"/>
          </a:p>
        </p:txBody>
      </p:sp>
      <p:sp>
        <p:nvSpPr>
          <p:cNvPr id="27" name="Прямокутник із двома округленими протилежними кутами 6"/>
          <p:cNvSpPr/>
          <p:nvPr/>
        </p:nvSpPr>
        <p:spPr>
          <a:xfrm>
            <a:off x="1683657" y="3439025"/>
            <a:ext cx="1728192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10 ∙ 0 =</a:t>
            </a:r>
            <a:endParaRPr lang="ru-RU" sz="3600" b="1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319" y="3258356"/>
            <a:ext cx="3188189" cy="3241175"/>
          </a:xfrm>
          <a:prstGeom prst="rect">
            <a:avLst/>
          </a:prstGeom>
        </p:spPr>
      </p:pic>
      <p:sp>
        <p:nvSpPr>
          <p:cNvPr id="20" name="Прямокутник із двома округленими протилежними кутами 6"/>
          <p:cNvSpPr/>
          <p:nvPr/>
        </p:nvSpPr>
        <p:spPr>
          <a:xfrm>
            <a:off x="1710365" y="4405526"/>
            <a:ext cx="1728192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10 ∙ </a:t>
            </a:r>
            <a:r>
              <a:rPr lang="ru-RU" sz="3600" b="1" dirty="0" smtClean="0"/>
              <a:t>1 = </a:t>
            </a:r>
            <a:endParaRPr lang="ru-RU" sz="3600" b="1" dirty="0"/>
          </a:p>
        </p:txBody>
      </p:sp>
      <p:sp>
        <p:nvSpPr>
          <p:cNvPr id="22" name="Прямокутник із двома округленими протилежними кутами 6"/>
          <p:cNvSpPr/>
          <p:nvPr/>
        </p:nvSpPr>
        <p:spPr>
          <a:xfrm>
            <a:off x="1633235" y="5239202"/>
            <a:ext cx="1968897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10 ∙ </a:t>
            </a:r>
            <a:r>
              <a:rPr lang="ru-RU" sz="3600" b="1" dirty="0" smtClean="0"/>
              <a:t>4 =</a:t>
            </a:r>
            <a:endParaRPr lang="ru-RU" sz="3600" b="1" dirty="0"/>
          </a:p>
        </p:txBody>
      </p:sp>
      <p:sp>
        <p:nvSpPr>
          <p:cNvPr id="23" name="Прямокутник із двома округленими протилежними кутами 6"/>
          <p:cNvSpPr/>
          <p:nvPr/>
        </p:nvSpPr>
        <p:spPr>
          <a:xfrm>
            <a:off x="5284264" y="3439026"/>
            <a:ext cx="1990700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10 ∙ </a:t>
            </a:r>
            <a:r>
              <a:rPr lang="ru-RU" sz="3600" b="1" dirty="0" smtClean="0"/>
              <a:t>7 =</a:t>
            </a:r>
            <a:endParaRPr lang="ru-RU" sz="3600" b="1" dirty="0"/>
          </a:p>
        </p:txBody>
      </p:sp>
      <p:sp>
        <p:nvSpPr>
          <p:cNvPr id="24" name="Прямоугольник 4"/>
          <p:cNvSpPr/>
          <p:nvPr/>
        </p:nvSpPr>
        <p:spPr>
          <a:xfrm>
            <a:off x="835446" y="1238475"/>
            <a:ext cx="9351723" cy="973564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>
                <a:solidFill>
                  <a:srgbClr val="7030A0"/>
                </a:solidFill>
              </a:rPr>
              <a:t>Вибери серед них </a:t>
            </a:r>
            <a:r>
              <a:rPr lang="ru-RU" sz="2400" b="1" dirty="0" err="1">
                <a:solidFill>
                  <a:srgbClr val="7030A0"/>
                </a:solidFill>
              </a:rPr>
              <a:t>ті</a:t>
            </a:r>
            <a:r>
              <a:rPr lang="ru-RU" sz="2400" b="1" dirty="0">
                <a:solidFill>
                  <a:srgbClr val="7030A0"/>
                </a:solidFill>
              </a:rPr>
              <a:t>, що </a:t>
            </a:r>
            <a:r>
              <a:rPr lang="ru-RU" sz="2400" b="1" dirty="0" err="1">
                <a:solidFill>
                  <a:srgbClr val="7030A0"/>
                </a:solidFill>
              </a:rPr>
              <a:t>діляться</a:t>
            </a:r>
            <a:r>
              <a:rPr lang="ru-RU" sz="2400" b="1" dirty="0">
                <a:solidFill>
                  <a:srgbClr val="7030A0"/>
                </a:solidFill>
              </a:rPr>
              <a:t> на 10. </a:t>
            </a:r>
            <a:r>
              <a:rPr lang="ru-RU" sz="2400" b="1" dirty="0" err="1">
                <a:solidFill>
                  <a:srgbClr val="7030A0"/>
                </a:solidFill>
              </a:rPr>
              <a:t>Обґрунтуй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свій</a:t>
            </a:r>
            <a:r>
              <a:rPr lang="ru-RU" sz="2400" b="1" dirty="0">
                <a:solidFill>
                  <a:srgbClr val="7030A0"/>
                </a:solidFill>
              </a:rPr>
              <a:t> вибір за допомогою дії </a:t>
            </a:r>
            <a:r>
              <a:rPr lang="ru-RU" sz="2400" b="1" dirty="0" err="1">
                <a:solidFill>
                  <a:srgbClr val="7030A0"/>
                </a:solidFill>
              </a:rPr>
              <a:t>множення</a:t>
            </a:r>
            <a:r>
              <a:rPr lang="ru-RU" sz="2400" b="1" dirty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29" y="2277666"/>
            <a:ext cx="9348040" cy="1039588"/>
          </a:xfrm>
          <a:prstGeom prst="rect">
            <a:avLst/>
          </a:prstGeom>
        </p:spPr>
      </p:pic>
      <p:sp>
        <p:nvSpPr>
          <p:cNvPr id="18" name="Прямокутник із двома округленими протилежними кутами 6"/>
          <p:cNvSpPr/>
          <p:nvPr/>
        </p:nvSpPr>
        <p:spPr>
          <a:xfrm>
            <a:off x="7257462" y="4405525"/>
            <a:ext cx="851964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90</a:t>
            </a:r>
            <a:endParaRPr lang="uk-UA" sz="3600" b="1" dirty="0"/>
          </a:p>
        </p:txBody>
      </p:sp>
      <p:sp>
        <p:nvSpPr>
          <p:cNvPr id="25" name="Прямокутник із двома округленими протилежними кутами 6"/>
          <p:cNvSpPr/>
          <p:nvPr/>
        </p:nvSpPr>
        <p:spPr>
          <a:xfrm>
            <a:off x="5234783" y="4405526"/>
            <a:ext cx="1990700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10 ∙ </a:t>
            </a:r>
            <a:r>
              <a:rPr lang="ru-RU" sz="3600" b="1" dirty="0" smtClean="0"/>
              <a:t>9 =</a:t>
            </a:r>
            <a:endParaRPr lang="ru-RU" sz="3600" b="1" dirty="0"/>
          </a:p>
        </p:txBody>
      </p:sp>
      <p:sp>
        <p:nvSpPr>
          <p:cNvPr id="26" name="Прямокутник із двома округленими протилежними кутами 6"/>
          <p:cNvSpPr/>
          <p:nvPr/>
        </p:nvSpPr>
        <p:spPr>
          <a:xfrm>
            <a:off x="7229066" y="5255302"/>
            <a:ext cx="1136833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100</a:t>
            </a:r>
            <a:endParaRPr lang="uk-UA" sz="3600" b="1" dirty="0"/>
          </a:p>
        </p:txBody>
      </p:sp>
      <p:sp>
        <p:nvSpPr>
          <p:cNvPr id="28" name="Прямокутник із двома округленими протилежними кутами 6"/>
          <p:cNvSpPr/>
          <p:nvPr/>
        </p:nvSpPr>
        <p:spPr>
          <a:xfrm>
            <a:off x="5204366" y="5241547"/>
            <a:ext cx="1990700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10 ∙ </a:t>
            </a:r>
            <a:r>
              <a:rPr lang="ru-RU" sz="3600" b="1" dirty="0" smtClean="0"/>
              <a:t>10 =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0847530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7" grpId="0" animBg="1"/>
      <p:bldP spid="19" grpId="0" animBg="1"/>
      <p:bldP spid="27" grpId="0" animBg="1"/>
      <p:bldP spid="20" grpId="0" animBg="1"/>
      <p:bldP spid="22" grpId="0" animBg="1"/>
      <p:bldP spid="23" grpId="0" animBg="1"/>
      <p:bldP spid="18" grpId="0" animBg="1"/>
      <p:bldP spid="25" grpId="0" animBg="1"/>
      <p:bldP spid="26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3 клас\03 МАТЕМ\1 Листопад\3 Табличне множення і ділення 7_9\№049 - Числовий відрізок. Розвязок рівнянь\2025-11-07_1041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3" y="1413570"/>
            <a:ext cx="949083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4"/>
          <p:cNvSpPr/>
          <p:nvPr/>
        </p:nvSpPr>
        <p:spPr>
          <a:xfrm>
            <a:off x="967453" y="523796"/>
            <a:ext cx="10153128" cy="73361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Обчисли </a:t>
            </a:r>
            <a:r>
              <a:rPr lang="ru-RU" sz="4000" b="1" dirty="0" err="1"/>
              <a:t>ланцюжком</a:t>
            </a:r>
            <a:r>
              <a:rPr lang="ru-RU" sz="4000" b="1" dirty="0"/>
              <a:t> по колу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" y="5728654"/>
            <a:ext cx="1195488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Ст.72 №412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2" name="Прямокутник із двома округленими протилежними кутами 6"/>
          <p:cNvSpPr/>
          <p:nvPr/>
        </p:nvSpPr>
        <p:spPr>
          <a:xfrm>
            <a:off x="2166673" y="1413570"/>
            <a:ext cx="829014" cy="633164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24</a:t>
            </a:r>
            <a:endParaRPr lang="uk-UA" sz="3600" b="1" dirty="0"/>
          </a:p>
        </p:txBody>
      </p:sp>
      <p:sp>
        <p:nvSpPr>
          <p:cNvPr id="18" name="Прямокутник із двома округленими протилежними кутами 6"/>
          <p:cNvSpPr/>
          <p:nvPr/>
        </p:nvSpPr>
        <p:spPr>
          <a:xfrm>
            <a:off x="4785928" y="2025638"/>
            <a:ext cx="829014" cy="633164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4</a:t>
            </a:r>
            <a:endParaRPr lang="uk-UA" sz="3600" b="1" dirty="0"/>
          </a:p>
        </p:txBody>
      </p:sp>
      <p:sp>
        <p:nvSpPr>
          <p:cNvPr id="19" name="Прямокутник із двома округленими протилежними кутами 6"/>
          <p:cNvSpPr/>
          <p:nvPr/>
        </p:nvSpPr>
        <p:spPr>
          <a:xfrm>
            <a:off x="7388175" y="1413570"/>
            <a:ext cx="829014" cy="633164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20</a:t>
            </a:r>
            <a:endParaRPr lang="uk-UA" sz="3600" b="1" dirty="0"/>
          </a:p>
        </p:txBody>
      </p:sp>
      <p:sp>
        <p:nvSpPr>
          <p:cNvPr id="20" name="Прямокутник із двома округленими протилежними кутами 6"/>
          <p:cNvSpPr/>
          <p:nvPr/>
        </p:nvSpPr>
        <p:spPr>
          <a:xfrm>
            <a:off x="10470295" y="1413570"/>
            <a:ext cx="829014" cy="633164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30</a:t>
            </a:r>
            <a:endParaRPr lang="uk-UA" sz="3600" b="1" dirty="0"/>
          </a:p>
        </p:txBody>
      </p:sp>
      <p:sp>
        <p:nvSpPr>
          <p:cNvPr id="23" name="Прямокутник із двома округленими протилежними кутами 6"/>
          <p:cNvSpPr/>
          <p:nvPr/>
        </p:nvSpPr>
        <p:spPr>
          <a:xfrm>
            <a:off x="4785928" y="1398145"/>
            <a:ext cx="829014" cy="633164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6</a:t>
            </a:r>
            <a:endParaRPr lang="uk-UA" sz="3600" b="1" dirty="0"/>
          </a:p>
        </p:txBody>
      </p:sp>
      <p:sp>
        <p:nvSpPr>
          <p:cNvPr id="24" name="Прямокутник із двома округленими протилежними кутами 6"/>
          <p:cNvSpPr/>
          <p:nvPr/>
        </p:nvSpPr>
        <p:spPr>
          <a:xfrm>
            <a:off x="2166673" y="2010213"/>
            <a:ext cx="829014" cy="633164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42</a:t>
            </a:r>
            <a:endParaRPr lang="uk-UA" sz="3600" b="1" dirty="0"/>
          </a:p>
        </p:txBody>
      </p:sp>
      <p:sp>
        <p:nvSpPr>
          <p:cNvPr id="25" name="Прямокутник із двома округленими протилежними кутами 6"/>
          <p:cNvSpPr/>
          <p:nvPr/>
        </p:nvSpPr>
        <p:spPr>
          <a:xfrm>
            <a:off x="10489542" y="2063038"/>
            <a:ext cx="829014" cy="633164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27</a:t>
            </a:r>
            <a:endParaRPr lang="uk-UA" sz="3600" b="1" dirty="0"/>
          </a:p>
        </p:txBody>
      </p:sp>
      <p:sp>
        <p:nvSpPr>
          <p:cNvPr id="26" name="Прямокутник із двома округленими протилежними кутами 6"/>
          <p:cNvSpPr/>
          <p:nvPr/>
        </p:nvSpPr>
        <p:spPr>
          <a:xfrm>
            <a:off x="7394758" y="2063038"/>
            <a:ext cx="829014" cy="633164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3</a:t>
            </a:r>
            <a:endParaRPr lang="uk-UA" sz="36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8" t="8621" r="26361" b="11301"/>
          <a:stretch/>
        </p:blipFill>
        <p:spPr>
          <a:xfrm>
            <a:off x="9241327" y="3069754"/>
            <a:ext cx="2057982" cy="332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231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0876" b="56485"/>
          <a:stretch/>
        </p:blipFill>
        <p:spPr>
          <a:xfrm>
            <a:off x="102987" y="853946"/>
            <a:ext cx="11756373" cy="586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016177" y="1211919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363839" y="1211919"/>
            <a:ext cx="454720" cy="567792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916012" y="-612071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860052" y="-673413"/>
            <a:ext cx="454720" cy="567792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sp>
        <p:nvSpPr>
          <p:cNvPr id="76" name="Прямоугольник 75"/>
          <p:cNvSpPr/>
          <p:nvPr/>
        </p:nvSpPr>
        <p:spPr>
          <a:xfrm>
            <a:off x="691432" y="333450"/>
            <a:ext cx="9360254" cy="7195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Запишіть</a:t>
            </a:r>
            <a:r>
              <a:rPr lang="ru-RU" sz="4000" b="1" dirty="0"/>
              <a:t> вирази й обчисли їх </a:t>
            </a:r>
            <a:r>
              <a:rPr lang="ru-RU" sz="4000" b="1" dirty="0" smtClean="0"/>
              <a:t>значення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6844" r="16950" b="34814"/>
          <a:stretch/>
        </p:blipFill>
        <p:spPr>
          <a:xfrm>
            <a:off x="3136675" y="1628732"/>
            <a:ext cx="5039327" cy="1139101"/>
          </a:xfrm>
          <a:prstGeom prst="rect">
            <a:avLst/>
          </a:prstGeom>
        </p:spPr>
      </p:pic>
      <p:pic>
        <p:nvPicPr>
          <p:cNvPr id="30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479" y="333450"/>
            <a:ext cx="1555574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92" r="44100" b="54830"/>
          <a:stretch/>
        </p:blipFill>
        <p:spPr>
          <a:xfrm>
            <a:off x="533942" y="-1000517"/>
            <a:ext cx="2701059" cy="100051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314772" y="-642008"/>
            <a:ext cx="454720" cy="56779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1"/>
          <a:srcRect l="11837" t="32441" r="11316" b="27314"/>
          <a:stretch/>
        </p:blipFill>
        <p:spPr>
          <a:xfrm>
            <a:off x="4924314" y="1298824"/>
            <a:ext cx="2988000" cy="792000"/>
          </a:xfrm>
          <a:prstGeom prst="rect">
            <a:avLst/>
          </a:prstGeom>
        </p:spPr>
      </p:pic>
      <p:sp>
        <p:nvSpPr>
          <p:cNvPr id="22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" y="5728654"/>
            <a:ext cx="1195488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Ст.72 №411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5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520180" y="3388413"/>
            <a:ext cx="2876873" cy="6081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cs typeface="Times New Roman" panose="02020603050405020304" pitchFamily="18" charset="0"/>
              </a:rPr>
              <a:t>(100 – 50) : 10=</a:t>
            </a:r>
            <a:endParaRPr lang="ru-RU" sz="3200" b="1" dirty="0">
              <a:cs typeface="Times New Roman" panose="02020603050405020304" pitchFamily="18" charset="0"/>
            </a:endParaRPr>
          </a:p>
        </p:txBody>
      </p:sp>
      <p:sp>
        <p:nvSpPr>
          <p:cNvPr id="26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533942" y="2761745"/>
            <a:ext cx="2173713" cy="6081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cs typeface="Times New Roman" panose="02020603050405020304" pitchFamily="18" charset="0"/>
              </a:rPr>
              <a:t>2 ∙ 3 ∙ 10 =</a:t>
            </a:r>
            <a:endParaRPr lang="ru-RU" sz="3200" b="1" dirty="0">
              <a:cs typeface="Times New Roman" panose="02020603050405020304" pitchFamily="18" charset="0"/>
            </a:endParaRPr>
          </a:p>
        </p:txBody>
      </p:sp>
      <p:sp>
        <p:nvSpPr>
          <p:cNvPr id="28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2707299" y="2767833"/>
            <a:ext cx="840047" cy="6081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cs typeface="Times New Roman" panose="02020603050405020304" pitchFamily="18" charset="0"/>
              </a:rPr>
              <a:t>60</a:t>
            </a:r>
            <a:endParaRPr lang="ru-RU" sz="3200" b="1" dirty="0">
              <a:cs typeface="Times New Roman" panose="02020603050405020304" pitchFamily="18" charset="0"/>
            </a:endParaRPr>
          </a:p>
        </p:txBody>
      </p:sp>
      <p:sp>
        <p:nvSpPr>
          <p:cNvPr id="31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3397053" y="3380775"/>
            <a:ext cx="540453" cy="6081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cs typeface="Times New Roman" panose="02020603050405020304" pitchFamily="18" charset="0"/>
              </a:rPr>
              <a:t>5</a:t>
            </a:r>
            <a:endParaRPr lang="ru-RU" sz="3200" b="1" dirty="0">
              <a:cs typeface="Times New Roman" panose="02020603050405020304" pitchFamily="18" charset="0"/>
            </a:endParaRPr>
          </a:p>
        </p:txBody>
      </p:sp>
      <p:sp>
        <p:nvSpPr>
          <p:cNvPr id="32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5371559" y="2709714"/>
            <a:ext cx="2804443" cy="6081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cs typeface="Times New Roman" panose="02020603050405020304" pitchFamily="18" charset="0"/>
              </a:rPr>
              <a:t>(23 + 17) : 10 =</a:t>
            </a:r>
            <a:endParaRPr lang="ru-RU" sz="3200" b="1" dirty="0">
              <a:cs typeface="Times New Roman" panose="02020603050405020304" pitchFamily="18" charset="0"/>
            </a:endParaRPr>
          </a:p>
        </p:txBody>
      </p:sp>
      <p:sp>
        <p:nvSpPr>
          <p:cNvPr id="34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552921" y="3996653"/>
            <a:ext cx="2574401" cy="6081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cs typeface="Times New Roman" panose="02020603050405020304" pitchFamily="18" charset="0"/>
              </a:rPr>
              <a:t>10 ∙ (15 – 8) =</a:t>
            </a:r>
            <a:endParaRPr lang="ru-RU" sz="3200" b="1" dirty="0">
              <a:cs typeface="Times New Roman" panose="02020603050405020304" pitchFamily="18" charset="0"/>
            </a:endParaRPr>
          </a:p>
        </p:txBody>
      </p:sp>
      <p:sp>
        <p:nvSpPr>
          <p:cNvPr id="35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3104362" y="4015026"/>
            <a:ext cx="755690" cy="6081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cs typeface="Times New Roman" panose="02020603050405020304" pitchFamily="18" charset="0"/>
              </a:rPr>
              <a:t>70</a:t>
            </a:r>
            <a:endParaRPr lang="ru-RU" sz="3200" b="1" dirty="0">
              <a:cs typeface="Times New Roman" panose="02020603050405020304" pitchFamily="18" charset="0"/>
            </a:endParaRPr>
          </a:p>
        </p:txBody>
      </p:sp>
      <p:sp>
        <p:nvSpPr>
          <p:cNvPr id="36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8110470" y="2709714"/>
            <a:ext cx="567393" cy="6081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cs typeface="Times New Roman" panose="02020603050405020304" pitchFamily="18" charset="0"/>
              </a:rPr>
              <a:t>4</a:t>
            </a:r>
            <a:endParaRPr lang="ru-RU" sz="3200" b="1" dirty="0">
              <a:cs typeface="Times New Roman" panose="02020603050405020304" pitchFamily="18" charset="0"/>
            </a:endParaRPr>
          </a:p>
        </p:txBody>
      </p:sp>
      <p:pic>
        <p:nvPicPr>
          <p:cNvPr id="1026" name="Picture 2" descr="D:\3 клас\03 МАТЕМ\1 Листопад\3 Табличне множення і ділення 7_9\№049 - Числовий відрізок. Розвязок рівнянь\2025-11-07_103351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79" b="1055"/>
          <a:stretch/>
        </p:blipFill>
        <p:spPr bwMode="auto">
          <a:xfrm>
            <a:off x="1813302" y="4569008"/>
            <a:ext cx="6362700" cy="20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5370732" y="3317872"/>
            <a:ext cx="2574401" cy="6081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cs typeface="Times New Roman" panose="02020603050405020304" pitchFamily="18" charset="0"/>
              </a:rPr>
              <a:t>(12 – 7) ∙ 10 =</a:t>
            </a:r>
            <a:endParaRPr lang="ru-RU" sz="3200" b="1" dirty="0">
              <a:cs typeface="Times New Roman" panose="02020603050405020304" pitchFamily="18" charset="0"/>
            </a:endParaRPr>
          </a:p>
        </p:txBody>
      </p:sp>
      <p:sp>
        <p:nvSpPr>
          <p:cNvPr id="41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7922173" y="3317872"/>
            <a:ext cx="755690" cy="6081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cs typeface="Times New Roman" panose="02020603050405020304" pitchFamily="18" charset="0"/>
              </a:rPr>
              <a:t>50</a:t>
            </a:r>
            <a:endParaRPr lang="ru-RU" sz="3200" b="1" dirty="0">
              <a:cs typeface="Times New Roman" panose="02020603050405020304" pitchFamily="18" charset="0"/>
            </a:endParaRPr>
          </a:p>
        </p:txBody>
      </p:sp>
      <p:sp>
        <p:nvSpPr>
          <p:cNvPr id="42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5383384" y="3926030"/>
            <a:ext cx="2173713" cy="6081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cs typeface="Times New Roman" panose="02020603050405020304" pitchFamily="18" charset="0"/>
              </a:rPr>
              <a:t>4 ∙ 5 : 10 =</a:t>
            </a:r>
            <a:endParaRPr lang="ru-RU" sz="3200" b="1" dirty="0">
              <a:cs typeface="Times New Roman" panose="02020603050405020304" pitchFamily="18" charset="0"/>
            </a:endParaRPr>
          </a:p>
        </p:txBody>
      </p:sp>
      <p:sp>
        <p:nvSpPr>
          <p:cNvPr id="43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7556741" y="3932118"/>
            <a:ext cx="840047" cy="6081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cs typeface="Times New Roman" panose="02020603050405020304" pitchFamily="18" charset="0"/>
              </a:rPr>
              <a:t>2</a:t>
            </a:r>
            <a:endParaRPr lang="ru-RU" sz="32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91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8" grpId="0" animBg="1"/>
      <p:bldP spid="31" grpId="0" animBg="1"/>
      <p:bldP spid="32" grpId="0" animBg="1"/>
      <p:bldP spid="34" grpId="0" animBg="1"/>
      <p:bldP spid="35" grpId="0" animBg="1"/>
      <p:bldP spid="36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129" y="1208437"/>
            <a:ext cx="10278148" cy="548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5024025" y="2124819"/>
            <a:ext cx="434451" cy="76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3375" y="2447972"/>
            <a:ext cx="328999" cy="21952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196" y="3184663"/>
            <a:ext cx="328999" cy="21952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0290" y="3912953"/>
            <a:ext cx="328999" cy="21952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2457" y="4635424"/>
            <a:ext cx="328999" cy="21952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3758" y="5315485"/>
            <a:ext cx="328999" cy="219526"/>
          </a:xfrm>
          <a:prstGeom prst="rect">
            <a:avLst/>
          </a:prstGeom>
        </p:spPr>
      </p:pic>
      <p:cxnSp>
        <p:nvCxnSpPr>
          <p:cNvPr id="46" name="Пряма сполучна лінія 45"/>
          <p:cNvCxnSpPr/>
          <p:nvPr/>
        </p:nvCxnSpPr>
        <p:spPr>
          <a:xfrm>
            <a:off x="1380215" y="4183306"/>
            <a:ext cx="222018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358103" y="2102573"/>
            <a:ext cx="434451" cy="76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0276" y="2492907"/>
            <a:ext cx="328999" cy="219526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5391" y="3174641"/>
            <a:ext cx="328999" cy="219526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439" y="3932519"/>
            <a:ext cx="328999" cy="219526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8558" y="4602571"/>
            <a:ext cx="328999" cy="219526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1257" y="5331299"/>
            <a:ext cx="328999" cy="219526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0845" y="2244821"/>
            <a:ext cx="450849" cy="567108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1082" y="2499490"/>
            <a:ext cx="328999" cy="219526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13957" y="3177621"/>
            <a:ext cx="328999" cy="219526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1388" y="3902100"/>
            <a:ext cx="328999" cy="219526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8314" y="2974815"/>
            <a:ext cx="450849" cy="56710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93881" y="4600137"/>
            <a:ext cx="328999" cy="21952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13675" y="4400333"/>
            <a:ext cx="450849" cy="567108"/>
          </a:xfrm>
          <a:prstGeom prst="rect">
            <a:avLst/>
          </a:prstGeom>
        </p:spPr>
      </p:pic>
      <p:cxnSp>
        <p:nvCxnSpPr>
          <p:cNvPr id="41" name="Пряма сполучна лінія 40"/>
          <p:cNvCxnSpPr/>
          <p:nvPr/>
        </p:nvCxnSpPr>
        <p:spPr>
          <a:xfrm>
            <a:off x="4732053" y="4164469"/>
            <a:ext cx="2185675" cy="3398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Пряма сполучна лінія 42"/>
          <p:cNvCxnSpPr/>
          <p:nvPr/>
        </p:nvCxnSpPr>
        <p:spPr>
          <a:xfrm>
            <a:off x="7948968" y="4153757"/>
            <a:ext cx="3065685" cy="72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9" name="Рисунок 1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62401" y="2276508"/>
            <a:ext cx="456942" cy="56710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686514" y="2091813"/>
            <a:ext cx="466490" cy="76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38311" y="2908149"/>
            <a:ext cx="314305" cy="7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/>
              <a:t>·</a:t>
            </a:r>
          </a:p>
        </p:txBody>
      </p:sp>
      <p:sp>
        <p:nvSpPr>
          <p:cNvPr id="16" name="Прямокутник 15"/>
          <p:cNvSpPr/>
          <p:nvPr/>
        </p:nvSpPr>
        <p:spPr>
          <a:xfrm>
            <a:off x="8528451" y="2794833"/>
            <a:ext cx="390141" cy="769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4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53927" y="2144170"/>
            <a:ext cx="364114" cy="7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/>
              <a:t>: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72308" y="4397356"/>
            <a:ext cx="450849" cy="56710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61161" y="2258619"/>
            <a:ext cx="450849" cy="567108"/>
          </a:xfrm>
          <a:prstGeom prst="rect">
            <a:avLst/>
          </a:prstGeom>
        </p:spPr>
      </p:pic>
      <p:pic>
        <p:nvPicPr>
          <p:cNvPr id="131" name="Рисунок 1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0305" y="2988110"/>
            <a:ext cx="450849" cy="56710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17569" y="4412754"/>
            <a:ext cx="450849" cy="56710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4938" y="5116373"/>
            <a:ext cx="450849" cy="56710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40120" y="2258454"/>
            <a:ext cx="450849" cy="567108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49487" y="4452381"/>
            <a:ext cx="450849" cy="54037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966861" y="2284869"/>
            <a:ext cx="450849" cy="542717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660619" y="3681456"/>
            <a:ext cx="450849" cy="542717"/>
          </a:xfrm>
          <a:prstGeom prst="rect">
            <a:avLst/>
          </a:prstGeom>
        </p:spPr>
      </p:pic>
      <p:pic>
        <p:nvPicPr>
          <p:cNvPr id="152" name="Рисунок 15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16635" y="5158516"/>
            <a:ext cx="450849" cy="542717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656525" y="2970624"/>
            <a:ext cx="450849" cy="54271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33330" y="2288887"/>
            <a:ext cx="432572" cy="542717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3272457" y="2317471"/>
            <a:ext cx="405099" cy="515081"/>
          </a:xfrm>
          <a:prstGeom prst="rect">
            <a:avLst/>
          </a:prstGeom>
        </p:spPr>
      </p:pic>
      <p:sp>
        <p:nvSpPr>
          <p:cNvPr id="28" name="Прямокутник 27"/>
          <p:cNvSpPr/>
          <p:nvPr/>
        </p:nvSpPr>
        <p:spPr>
          <a:xfrm>
            <a:off x="1339503" y="2829594"/>
            <a:ext cx="434451" cy="7696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4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193081" y="2993070"/>
            <a:ext cx="432572" cy="542717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xmlns="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3243473" y="3040137"/>
            <a:ext cx="405099" cy="515081"/>
          </a:xfrm>
          <a:prstGeom prst="rect">
            <a:avLst/>
          </a:prstGeom>
        </p:spPr>
      </p:pic>
      <p:sp>
        <p:nvSpPr>
          <p:cNvPr id="32" name="Прямокутник 31"/>
          <p:cNvSpPr/>
          <p:nvPr/>
        </p:nvSpPr>
        <p:spPr>
          <a:xfrm>
            <a:off x="1368851" y="3539605"/>
            <a:ext cx="434451" cy="7696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4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2164114" y="3760982"/>
            <a:ext cx="405099" cy="515081"/>
          </a:xfrm>
          <a:prstGeom prst="rect">
            <a:avLst/>
          </a:prstGeom>
        </p:spPr>
      </p:pic>
      <p:pic>
        <p:nvPicPr>
          <p:cNvPr id="107" name="Рисунок 10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4818" y="3665907"/>
            <a:ext cx="450849" cy="567108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1447941" y="4452360"/>
            <a:ext cx="405099" cy="51508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93315" y="4390312"/>
            <a:ext cx="450849" cy="567108"/>
          </a:xfrm>
          <a:prstGeom prst="rect">
            <a:avLst/>
          </a:prstGeom>
        </p:spPr>
      </p:pic>
      <p:sp>
        <p:nvSpPr>
          <p:cNvPr id="42" name="Прямокутник 41"/>
          <p:cNvSpPr/>
          <p:nvPr/>
        </p:nvSpPr>
        <p:spPr>
          <a:xfrm>
            <a:off x="2158790" y="4305162"/>
            <a:ext cx="322314" cy="708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4000" dirty="0">
                <a:solidFill>
                  <a:prstClr val="black"/>
                </a:solidFill>
              </a:rPr>
              <a:t>:</a:t>
            </a:r>
          </a:p>
        </p:txBody>
      </p:sp>
      <p:pic>
        <p:nvPicPr>
          <p:cNvPr id="110" name="Рисунок 10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10655" y="4450041"/>
            <a:ext cx="432572" cy="54271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3619417" y="4511801"/>
            <a:ext cx="405099" cy="515081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xmlns="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2136876" y="5170793"/>
            <a:ext cx="405099" cy="515081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xmlns="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1424139" y="5185814"/>
            <a:ext cx="405099" cy="515081"/>
          </a:xfrm>
          <a:prstGeom prst="rect">
            <a:avLst/>
          </a:prstGeom>
        </p:spPr>
      </p:pic>
      <p:sp>
        <p:nvSpPr>
          <p:cNvPr id="44" name="Прямокутник 43"/>
          <p:cNvSpPr/>
          <p:nvPr/>
        </p:nvSpPr>
        <p:spPr>
          <a:xfrm>
            <a:off x="5444242" y="2234816"/>
            <a:ext cx="314305" cy="708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4000" dirty="0">
                <a:solidFill>
                  <a:prstClr val="black"/>
                </a:solidFill>
              </a:rPr>
              <a:t>·</a:t>
            </a:r>
          </a:p>
        </p:txBody>
      </p:sp>
      <p:pic>
        <p:nvPicPr>
          <p:cNvPr id="115" name="Рисунок 11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818694" y="2292624"/>
            <a:ext cx="432572" cy="542717"/>
          </a:xfrm>
          <a:prstGeom prst="rect">
            <a:avLst/>
          </a:prstGeom>
        </p:spPr>
      </p:pic>
      <p:sp>
        <p:nvSpPr>
          <p:cNvPr id="55" name="Прямокутник 54"/>
          <p:cNvSpPr/>
          <p:nvPr/>
        </p:nvSpPr>
        <p:spPr>
          <a:xfrm>
            <a:off x="5024025" y="2850197"/>
            <a:ext cx="434451" cy="7696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4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</a:p>
        </p:txBody>
      </p:sp>
      <p:pic>
        <p:nvPicPr>
          <p:cNvPr id="117" name="Рисунок 1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18047" y="3011392"/>
            <a:ext cx="456942" cy="567108"/>
          </a:xfrm>
          <a:prstGeom prst="rect">
            <a:avLst/>
          </a:prstGeom>
        </p:spPr>
      </p:pic>
      <p:sp>
        <p:nvSpPr>
          <p:cNvPr id="58" name="Прямокутник 57"/>
          <p:cNvSpPr/>
          <p:nvPr/>
        </p:nvSpPr>
        <p:spPr>
          <a:xfrm>
            <a:off x="6443517" y="2851270"/>
            <a:ext cx="322314" cy="708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4000" dirty="0">
                <a:solidFill>
                  <a:prstClr val="black"/>
                </a:solidFill>
              </a:rPr>
              <a:t>:</a:t>
            </a:r>
          </a:p>
        </p:txBody>
      </p:sp>
      <p:pic>
        <p:nvPicPr>
          <p:cNvPr id="118" name="Рисунок 11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885008" y="3025290"/>
            <a:ext cx="432572" cy="542717"/>
          </a:xfrm>
          <a:prstGeom prst="rect">
            <a:avLst/>
          </a:prstGeom>
        </p:spPr>
      </p:pic>
      <p:pic>
        <p:nvPicPr>
          <p:cNvPr id="119" name="Рисунок 1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40120" y="2964382"/>
            <a:ext cx="450849" cy="567108"/>
          </a:xfrm>
          <a:prstGeom prst="rect">
            <a:avLst/>
          </a:prstGeom>
        </p:spPr>
      </p:pic>
      <p:sp>
        <p:nvSpPr>
          <p:cNvPr id="62" name="Прямокутник 61"/>
          <p:cNvSpPr/>
          <p:nvPr/>
        </p:nvSpPr>
        <p:spPr>
          <a:xfrm>
            <a:off x="5008459" y="3539604"/>
            <a:ext cx="434451" cy="7696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4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</a:p>
        </p:txBody>
      </p:sp>
      <p:pic>
        <p:nvPicPr>
          <p:cNvPr id="122" name="Рисунок 1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85859" y="3717602"/>
            <a:ext cx="456942" cy="567108"/>
          </a:xfrm>
          <a:prstGeom prst="rect">
            <a:avLst/>
          </a:prstGeom>
        </p:spPr>
      </p:pic>
      <p:pic>
        <p:nvPicPr>
          <p:cNvPr id="123" name="Рисунок 1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83868" y="4431522"/>
            <a:ext cx="456942" cy="567108"/>
          </a:xfrm>
          <a:prstGeom prst="rect">
            <a:avLst/>
          </a:prstGeom>
        </p:spPr>
      </p:pic>
      <p:sp>
        <p:nvSpPr>
          <p:cNvPr id="68" name="Прямокутник 67"/>
          <p:cNvSpPr/>
          <p:nvPr/>
        </p:nvSpPr>
        <p:spPr>
          <a:xfrm>
            <a:off x="5384292" y="4319598"/>
            <a:ext cx="314305" cy="708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4000" dirty="0">
                <a:solidFill>
                  <a:prstClr val="black"/>
                </a:solidFill>
              </a:rPr>
              <a:t>·</a:t>
            </a:r>
          </a:p>
        </p:txBody>
      </p:sp>
      <p:pic>
        <p:nvPicPr>
          <p:cNvPr id="125" name="Рисунок 12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807001" y="4440999"/>
            <a:ext cx="432572" cy="542717"/>
          </a:xfrm>
          <a:prstGeom prst="rect">
            <a:avLst/>
          </a:prstGeom>
        </p:spPr>
      </p:pic>
      <p:pic>
        <p:nvPicPr>
          <p:cNvPr id="126" name="Рисунок 1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21871" y="4438784"/>
            <a:ext cx="456942" cy="567108"/>
          </a:xfrm>
          <a:prstGeom prst="rect">
            <a:avLst/>
          </a:prstGeom>
        </p:spPr>
      </p:pic>
      <p:pic>
        <p:nvPicPr>
          <p:cNvPr id="127" name="Рисунок 1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84502" y="5141693"/>
            <a:ext cx="456942" cy="567108"/>
          </a:xfrm>
          <a:prstGeom prst="rect">
            <a:avLst/>
          </a:prstGeom>
        </p:spPr>
      </p:pic>
      <p:pic>
        <p:nvPicPr>
          <p:cNvPr id="128" name="Рисунок 1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3920" y="5163366"/>
            <a:ext cx="456942" cy="567108"/>
          </a:xfrm>
          <a:prstGeom prst="rect">
            <a:avLst/>
          </a:prstGeom>
        </p:spPr>
      </p:pic>
      <p:pic>
        <p:nvPicPr>
          <p:cNvPr id="129" name="Рисунок 12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09035" y="2293484"/>
            <a:ext cx="432572" cy="542717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449946" y="2311144"/>
            <a:ext cx="432572" cy="542717"/>
          </a:xfrm>
          <a:prstGeom prst="rect">
            <a:avLst/>
          </a:prstGeom>
        </p:spPr>
      </p:pic>
      <p:sp>
        <p:nvSpPr>
          <p:cNvPr id="69" name="Прямокутник 68"/>
          <p:cNvSpPr/>
          <p:nvPr/>
        </p:nvSpPr>
        <p:spPr>
          <a:xfrm>
            <a:off x="9426364" y="2175550"/>
            <a:ext cx="322314" cy="708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4000" dirty="0">
                <a:solidFill>
                  <a:prstClr val="black"/>
                </a:solidFill>
              </a:rPr>
              <a:t>:</a:t>
            </a:r>
          </a:p>
        </p:txBody>
      </p:sp>
      <p:pic>
        <p:nvPicPr>
          <p:cNvPr id="132" name="Рисунок 13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407068" y="3003003"/>
            <a:ext cx="432572" cy="542717"/>
          </a:xfrm>
          <a:prstGeom prst="rect">
            <a:avLst/>
          </a:prstGeom>
        </p:spPr>
      </p:pic>
      <p:sp>
        <p:nvSpPr>
          <p:cNvPr id="71" name="Прямокутник 70"/>
          <p:cNvSpPr/>
          <p:nvPr/>
        </p:nvSpPr>
        <p:spPr>
          <a:xfrm>
            <a:off x="10087196" y="2912066"/>
            <a:ext cx="322314" cy="708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4000" dirty="0">
                <a:solidFill>
                  <a:prstClr val="black"/>
                </a:solidFill>
              </a:rPr>
              <a:t>:</a:t>
            </a:r>
          </a:p>
        </p:txBody>
      </p:sp>
      <p:pic>
        <p:nvPicPr>
          <p:cNvPr id="133" name="Рисунок 13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465615" y="3032999"/>
            <a:ext cx="432572" cy="542717"/>
          </a:xfrm>
          <a:prstGeom prst="rect">
            <a:avLst/>
          </a:prstGeom>
        </p:spPr>
      </p:pic>
      <p:sp>
        <p:nvSpPr>
          <p:cNvPr id="74" name="Прямокутник 73"/>
          <p:cNvSpPr/>
          <p:nvPr/>
        </p:nvSpPr>
        <p:spPr>
          <a:xfrm>
            <a:off x="8619069" y="3539604"/>
            <a:ext cx="466490" cy="7696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4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pic>
        <p:nvPicPr>
          <p:cNvPr id="135" name="Рисунок 13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393641" y="3718754"/>
            <a:ext cx="432572" cy="542717"/>
          </a:xfrm>
          <a:prstGeom prst="rect">
            <a:avLst/>
          </a:prstGeom>
        </p:spPr>
      </p:pic>
      <p:pic>
        <p:nvPicPr>
          <p:cNvPr id="136" name="Рисунок 13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87783" y="4469909"/>
            <a:ext cx="432572" cy="542717"/>
          </a:xfrm>
          <a:prstGeom prst="rect">
            <a:avLst/>
          </a:prstGeom>
        </p:spPr>
      </p:pic>
      <p:sp>
        <p:nvSpPr>
          <p:cNvPr id="75" name="Прямокутник 74"/>
          <p:cNvSpPr/>
          <p:nvPr/>
        </p:nvSpPr>
        <p:spPr>
          <a:xfrm>
            <a:off x="9361435" y="4305162"/>
            <a:ext cx="322314" cy="708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4000" dirty="0">
                <a:solidFill>
                  <a:prstClr val="black"/>
                </a:solidFill>
              </a:rPr>
              <a:t>:</a:t>
            </a:r>
          </a:p>
        </p:txBody>
      </p:sp>
      <p:pic>
        <p:nvPicPr>
          <p:cNvPr id="140" name="Рисунок 13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768506" y="4421747"/>
            <a:ext cx="432572" cy="542717"/>
          </a:xfrm>
          <a:prstGeom prst="rect">
            <a:avLst/>
          </a:prstGeom>
        </p:spPr>
      </p:pic>
      <p:pic>
        <p:nvPicPr>
          <p:cNvPr id="141" name="Рисунок 14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050575" y="4419702"/>
            <a:ext cx="450849" cy="542717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822880" y="4448640"/>
            <a:ext cx="432572" cy="542717"/>
          </a:xfrm>
          <a:prstGeom prst="rect">
            <a:avLst/>
          </a:prstGeom>
        </p:spPr>
      </p:pic>
      <p:pic>
        <p:nvPicPr>
          <p:cNvPr id="143" name="Рисунок 14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5935" y="5170793"/>
            <a:ext cx="432572" cy="542717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42617" y="5331298"/>
            <a:ext cx="328999" cy="219526"/>
          </a:xfrm>
          <a:prstGeom prst="rect">
            <a:avLst/>
          </a:prstGeom>
        </p:spPr>
      </p:pic>
      <p:pic>
        <p:nvPicPr>
          <p:cNvPr id="155" name="Рисунок 15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417709" y="5155066"/>
            <a:ext cx="432572" cy="542717"/>
          </a:xfrm>
          <a:prstGeom prst="rect">
            <a:avLst/>
          </a:prstGeom>
        </p:spPr>
      </p:pic>
      <p:sp>
        <p:nvSpPr>
          <p:cNvPr id="96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" y="5728654"/>
            <a:ext cx="1195488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Ст.72 №413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9" name="Прямоугольник 17"/>
          <p:cNvSpPr/>
          <p:nvPr/>
        </p:nvSpPr>
        <p:spPr>
          <a:xfrm>
            <a:off x="874930" y="440450"/>
            <a:ext cx="9992005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Розв’яжи</a:t>
            </a:r>
            <a:r>
              <a:rPr lang="ru-RU" sz="4000" b="1" dirty="0" smtClean="0">
                <a:solidFill>
                  <a:schemeClr val="bg1"/>
                </a:solidFill>
              </a:rPr>
              <a:t> рівняння</a:t>
            </a:r>
            <a:endParaRPr lang="ru-RU" sz="4000" b="1" cap="none" spc="0" dirty="0">
              <a:ln w="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9" name="Прямоугольник 4"/>
          <p:cNvSpPr/>
          <p:nvPr/>
        </p:nvSpPr>
        <p:spPr>
          <a:xfrm>
            <a:off x="1339503" y="1208437"/>
            <a:ext cx="9122217" cy="853338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Назви </a:t>
            </a:r>
            <a:r>
              <a:rPr lang="ru-RU" sz="2400" b="1" dirty="0" err="1" smtClean="0">
                <a:solidFill>
                  <a:srgbClr val="7030A0"/>
                </a:solidFill>
              </a:rPr>
              <a:t>компоненти</a:t>
            </a:r>
            <a:r>
              <a:rPr lang="ru-RU" sz="2400" b="1" dirty="0" smtClean="0">
                <a:solidFill>
                  <a:srgbClr val="7030A0"/>
                </a:solidFill>
              </a:rPr>
              <a:t> при </a:t>
            </a:r>
            <a:r>
              <a:rPr lang="ru-RU" sz="2400" b="1" dirty="0" err="1" smtClean="0">
                <a:solidFill>
                  <a:srgbClr val="7030A0"/>
                </a:solidFill>
              </a:rPr>
              <a:t>діленні</a:t>
            </a:r>
            <a:r>
              <a:rPr lang="ru-RU" sz="2400" b="1" dirty="0" smtClean="0">
                <a:solidFill>
                  <a:srgbClr val="7030A0"/>
                </a:solidFill>
              </a:rPr>
              <a:t>, </a:t>
            </a:r>
            <a:r>
              <a:rPr lang="ru-RU" sz="2400" b="1" dirty="0" err="1" smtClean="0">
                <a:solidFill>
                  <a:srgbClr val="7030A0"/>
                </a:solidFill>
              </a:rPr>
              <a:t>множенні</a:t>
            </a:r>
            <a:r>
              <a:rPr lang="ru-RU" sz="2400" b="1" dirty="0" smtClean="0">
                <a:solidFill>
                  <a:srgbClr val="7030A0"/>
                </a:solidFill>
              </a:rPr>
              <a:t>.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Пригадай, як </a:t>
            </a:r>
            <a:r>
              <a:rPr lang="ru-RU" sz="2400" b="1" dirty="0" err="1" smtClean="0">
                <a:solidFill>
                  <a:srgbClr val="7030A0"/>
                </a:solidFill>
              </a:rPr>
              <a:t>знайти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невідоме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ділене</a:t>
            </a:r>
            <a:r>
              <a:rPr lang="ru-RU" sz="2400" b="1" dirty="0" smtClean="0">
                <a:solidFill>
                  <a:srgbClr val="7030A0"/>
                </a:solidFill>
              </a:rPr>
              <a:t>? </a:t>
            </a:r>
            <a:r>
              <a:rPr lang="ru-RU" sz="2400" b="1" dirty="0" err="1" smtClean="0">
                <a:solidFill>
                  <a:srgbClr val="7030A0"/>
                </a:solidFill>
              </a:rPr>
              <a:t>Множник</a:t>
            </a:r>
            <a:r>
              <a:rPr lang="ru-RU" sz="2400" b="1" dirty="0" smtClean="0">
                <a:solidFill>
                  <a:srgbClr val="7030A0"/>
                </a:solidFill>
              </a:rPr>
              <a:t>? </a:t>
            </a:r>
            <a:r>
              <a:rPr lang="ru-RU" sz="2400" b="1" dirty="0" err="1" smtClean="0">
                <a:solidFill>
                  <a:srgbClr val="7030A0"/>
                </a:solidFill>
              </a:rPr>
              <a:t>Дільник</a:t>
            </a:r>
            <a:r>
              <a:rPr lang="ru-RU" sz="2400" b="1" dirty="0" smtClean="0">
                <a:solidFill>
                  <a:srgbClr val="7030A0"/>
                </a:solidFill>
              </a:rPr>
              <a:t>?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543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8" grpId="0"/>
      <p:bldP spid="68" grpId="0"/>
      <p:bldP spid="71" grpId="0"/>
      <p:bldP spid="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51941" y="1272030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73771" y="3052577"/>
            <a:ext cx="1479069" cy="7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5501" b="57838"/>
          <a:stretch/>
        </p:blipFill>
        <p:spPr>
          <a:xfrm>
            <a:off x="907455" y="1018346"/>
            <a:ext cx="10272620" cy="548456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886935" y="-624638"/>
            <a:ext cx="445755" cy="556598"/>
          </a:xfrm>
          <a:prstGeom prst="rect">
            <a:avLst/>
          </a:prstGeom>
        </p:spPr>
      </p:pic>
      <p:sp>
        <p:nvSpPr>
          <p:cNvPr id="14" name="Прямокутник 13"/>
          <p:cNvSpPr/>
          <p:nvPr/>
        </p:nvSpPr>
        <p:spPr>
          <a:xfrm>
            <a:off x="5970924" y="3245085"/>
            <a:ext cx="18473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dirty="0"/>
          </a:p>
        </p:txBody>
      </p:sp>
      <p:sp>
        <p:nvSpPr>
          <p:cNvPr id="17" name="TextBox 16"/>
          <p:cNvSpPr txBox="1"/>
          <p:nvPr/>
        </p:nvSpPr>
        <p:spPr>
          <a:xfrm>
            <a:off x="7427201" y="4381349"/>
            <a:ext cx="184611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9644" y="-591586"/>
            <a:ext cx="450849" cy="55491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725688" y="4758489"/>
            <a:ext cx="184611" cy="8311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sz="4800" dirty="0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3982" y="-591586"/>
            <a:ext cx="456942" cy="5671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15867" y="-821828"/>
            <a:ext cx="456878" cy="8311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3363421" y="-484622"/>
            <a:ext cx="420932" cy="27656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9315" y="-561096"/>
            <a:ext cx="420386" cy="5366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кутник 1"/>
              <p:cNvSpPr/>
              <p:nvPr/>
            </p:nvSpPr>
            <p:spPr>
              <a:xfrm>
                <a:off x="6679508" y="1096209"/>
                <a:ext cx="4763742" cy="2212076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>
                    <a:solidFill>
                      <a:schemeClr val="bg1"/>
                    </a:solidFill>
                  </a:rPr>
                  <a:t>Маса </a:t>
                </a:r>
                <a:r>
                  <a:rPr lang="ru-RU" sz="2800" b="1" dirty="0" err="1" smtClean="0">
                    <a:solidFill>
                      <a:schemeClr val="bg1"/>
                    </a:solidFill>
                  </a:rPr>
                  <a:t>вівці</a:t>
                </a:r>
                <a:r>
                  <a:rPr lang="ru-RU" sz="2800" b="1" dirty="0" smtClean="0">
                    <a:solidFill>
                      <a:schemeClr val="bg1"/>
                    </a:solidFill>
                  </a:rPr>
                  <a:t> — 100 кг, </a:t>
                </a:r>
                <a:r>
                  <a:rPr lang="ru-RU" sz="2800" b="1" dirty="0">
                    <a:solidFill>
                      <a:schemeClr val="bg1"/>
                    </a:solidFill>
                  </a:rPr>
                  <a:t>а </a:t>
                </a:r>
                <a:r>
                  <a:rPr lang="ru-RU" sz="2800" b="1" dirty="0" err="1" smtClean="0">
                    <a:solidFill>
                      <a:schemeClr val="bg1"/>
                    </a:solidFill>
                  </a:rPr>
                  <a:t>маса</a:t>
                </a:r>
                <a:r>
                  <a:rPr lang="ru-RU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sz="2800" b="1" dirty="0" err="1" smtClean="0">
                    <a:solidFill>
                      <a:schemeClr val="bg1"/>
                    </a:solidFill>
                  </a:rPr>
                  <a:t>ягняти</a:t>
                </a:r>
                <a:r>
                  <a:rPr lang="ru-RU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sz="2800" b="1" dirty="0">
                    <a:solidFill>
                      <a:schemeClr val="bg1"/>
                    </a:solidFill>
                  </a:rPr>
                  <a:t>становить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uk-UA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𝟏𝟎</m:t>
                        </m:r>
                      </m:den>
                    </m:f>
                    <m:r>
                      <a:rPr lang="uk-UA" sz="2800" b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ru-RU" sz="2800" b="1" dirty="0" err="1" smtClean="0">
                    <a:solidFill>
                      <a:schemeClr val="bg1"/>
                    </a:solidFill>
                  </a:rPr>
                  <a:t>маси</a:t>
                </a:r>
                <a:r>
                  <a:rPr lang="ru-RU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sz="2800" b="1" dirty="0" err="1" smtClean="0">
                    <a:solidFill>
                      <a:schemeClr val="bg1"/>
                    </a:solidFill>
                  </a:rPr>
                  <a:t>вівці</a:t>
                </a:r>
                <a:r>
                  <a:rPr lang="ru-RU" sz="2800" b="1" dirty="0" smtClean="0">
                    <a:solidFill>
                      <a:schemeClr val="bg1"/>
                    </a:solidFill>
                  </a:rPr>
                  <a:t>. На </a:t>
                </a:r>
                <a:r>
                  <a:rPr lang="ru-RU" sz="2800" b="1" dirty="0" err="1" smtClean="0">
                    <a:solidFill>
                      <a:schemeClr val="bg1"/>
                    </a:solidFill>
                  </a:rPr>
                  <a:t>скільки</a:t>
                </a:r>
                <a:r>
                  <a:rPr lang="ru-RU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sz="2800" b="1" dirty="0" err="1"/>
                  <a:t>кілограмів</a:t>
                </a:r>
                <a:r>
                  <a:rPr lang="ru-RU" sz="2800" b="1" dirty="0"/>
                  <a:t> </a:t>
                </a:r>
                <a:r>
                  <a:rPr lang="ru-RU" sz="2800" b="1" dirty="0" err="1"/>
                  <a:t>ягня</a:t>
                </a:r>
                <a:r>
                  <a:rPr lang="ru-RU" sz="2800" b="1" dirty="0"/>
                  <a:t> </a:t>
                </a:r>
                <a:r>
                  <a:rPr lang="ru-RU" sz="2800" b="1" dirty="0" err="1"/>
                  <a:t>легше</a:t>
                </a:r>
                <a:r>
                  <a:rPr lang="ru-RU" sz="2800" b="1" dirty="0"/>
                  <a:t>, </a:t>
                </a:r>
                <a:r>
                  <a:rPr lang="ru-RU" sz="2800" b="1" dirty="0" err="1"/>
                  <a:t>ніж</a:t>
                </a:r>
                <a:r>
                  <a:rPr lang="ru-RU" sz="2800" b="1" dirty="0"/>
                  <a:t> </a:t>
                </a:r>
                <a:r>
                  <a:rPr lang="ru-RU" sz="2800" b="1" dirty="0" err="1"/>
                  <a:t>вівця</a:t>
                </a:r>
                <a:r>
                  <a:rPr lang="ru-RU" sz="2800" b="1" dirty="0" smtClean="0"/>
                  <a:t>?</a:t>
                </a:r>
                <a:endParaRPr lang="ru-RU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Прямокут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508" y="1096209"/>
                <a:ext cx="4763742" cy="221207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Прямоугольник 24"/>
          <p:cNvSpPr/>
          <p:nvPr/>
        </p:nvSpPr>
        <p:spPr>
          <a:xfrm>
            <a:off x="907455" y="405458"/>
            <a:ext cx="10369152" cy="6480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 </a:t>
            </a:r>
            <a:r>
              <a:rPr lang="ru-RU" sz="3600" b="1" dirty="0" err="1" smtClean="0"/>
              <a:t>Розв’яжіть</a:t>
            </a:r>
            <a:r>
              <a:rPr lang="ru-RU" sz="3600" b="1" dirty="0" smtClean="0"/>
              <a:t> задачу</a:t>
            </a:r>
            <a:endParaRPr lang="uk-UA" sz="36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728654"/>
            <a:ext cx="133950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Ст.72 №414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28302" y="-593272"/>
            <a:ext cx="445755" cy="55659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1797" y="-585488"/>
            <a:ext cx="450849" cy="55491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17993" y="-593272"/>
            <a:ext cx="450849" cy="573207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36149" y="5381545"/>
            <a:ext cx="2985354" cy="1170804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1322129" y="2053902"/>
            <a:ext cx="4935092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–</a:t>
            </a:r>
          </a:p>
          <a:p>
            <a:r>
              <a:rPr lang="uk-UA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uk-UA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–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896931" y="-869432"/>
            <a:ext cx="466490" cy="76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086099" y="-626937"/>
            <a:ext cx="445755" cy="556598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191093" y="2065879"/>
            <a:ext cx="12522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100 кг</a:t>
            </a:r>
            <a:endParaRPr lang="uk-UA" sz="32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2237130" y="2906443"/>
                <a:ext cx="2294723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uk-UA" sz="3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uk-UA" sz="3200" b="1" dirty="0" smtClean="0">
                    <a:solidFill>
                      <a:schemeClr val="bg1"/>
                    </a:solidFill>
                  </a:rPr>
                  <a:t> від 100</a:t>
                </a:r>
                <a:endParaRPr lang="uk-UA" sz="3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7130" y="2906443"/>
                <a:ext cx="2294723" cy="803682"/>
              </a:xfrm>
              <a:prstGeom prst="rect">
                <a:avLst/>
              </a:prstGeom>
              <a:blipFill rotWithShape="1">
                <a:blip r:embed="rId11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/>
          <p:cNvSpPr txBox="1"/>
          <p:nvPr/>
        </p:nvSpPr>
        <p:spPr>
          <a:xfrm>
            <a:off x="4719539" y="2638610"/>
            <a:ext cx="13724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На ? кг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60" name="Прямоугольник 17"/>
          <p:cNvSpPr/>
          <p:nvPr/>
        </p:nvSpPr>
        <p:spPr>
          <a:xfrm>
            <a:off x="1372376" y="3869497"/>
            <a:ext cx="2411977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1) 100 : 10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9085447-83EF-41C4-B955-1D080D2D78C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075" y="1007440"/>
            <a:ext cx="2744210" cy="1381680"/>
          </a:xfrm>
          <a:prstGeom prst="rect">
            <a:avLst/>
          </a:prstGeom>
        </p:spPr>
      </p:pic>
      <p:sp>
        <p:nvSpPr>
          <p:cNvPr id="61" name="Прямоугольник 17"/>
          <p:cNvSpPr/>
          <p:nvPr/>
        </p:nvSpPr>
        <p:spPr>
          <a:xfrm>
            <a:off x="3784353" y="3875233"/>
            <a:ext cx="1445292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10 (кг)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2" name="Прямоугольник 17"/>
          <p:cNvSpPr/>
          <p:nvPr/>
        </p:nvSpPr>
        <p:spPr>
          <a:xfrm>
            <a:off x="1374764" y="4412201"/>
            <a:ext cx="2477177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2) 100 – 10 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3" name="Прямоугольник 17"/>
          <p:cNvSpPr/>
          <p:nvPr/>
        </p:nvSpPr>
        <p:spPr>
          <a:xfrm>
            <a:off x="3784353" y="4391655"/>
            <a:ext cx="1445291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90 (кг)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4" name="Прямоугольник 17"/>
          <p:cNvSpPr/>
          <p:nvPr/>
        </p:nvSpPr>
        <p:spPr>
          <a:xfrm>
            <a:off x="5229644" y="3833162"/>
            <a:ext cx="2806604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- </a:t>
            </a:r>
            <a:r>
              <a:rPr lang="ru-RU" sz="3200" b="1" dirty="0" err="1" smtClean="0">
                <a:solidFill>
                  <a:schemeClr val="bg1"/>
                </a:solidFill>
              </a:rPr>
              <a:t>маса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ягняти</a:t>
            </a:r>
            <a:r>
              <a:rPr lang="ru-RU" sz="3200" b="1" dirty="0" smtClean="0">
                <a:solidFill>
                  <a:schemeClr val="bg1"/>
                </a:solidFill>
              </a:rPr>
              <a:t>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215157" y="5643781"/>
            <a:ext cx="598133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90 кг ягня легше за вівцю.</a:t>
            </a:r>
            <a:endParaRPr lang="uk-UA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17"/>
          <p:cNvSpPr/>
          <p:nvPr/>
        </p:nvSpPr>
        <p:spPr>
          <a:xfrm>
            <a:off x="1398142" y="4964427"/>
            <a:ext cx="4115839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100 – 100 : 10 = 90 (кг)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248" y="3245084"/>
            <a:ext cx="3439872" cy="2344593"/>
          </a:xfrm>
          <a:prstGeom prst="rect">
            <a:avLst/>
          </a:prstGeom>
        </p:spPr>
      </p:pic>
      <p:cxnSp>
        <p:nvCxnSpPr>
          <p:cNvPr id="41" name="Сполучна лінія: вигнута 12">
            <a:extLst>
              <a:ext uri="{FF2B5EF4-FFF2-40B4-BE49-F238E27FC236}">
                <a16:creationId xmlns:a16="http://schemas.microsoft.com/office/drawing/2014/main" xmlns="" id="{FE89C079-4DCF-20A7-E8D5-B33FA89961C7}"/>
              </a:ext>
            </a:extLst>
          </p:cNvPr>
          <p:cNvCxnSpPr>
            <a:cxnSpLocks/>
          </p:cNvCxnSpPr>
          <p:nvPr/>
        </p:nvCxnSpPr>
        <p:spPr>
          <a:xfrm>
            <a:off x="4215157" y="2428416"/>
            <a:ext cx="12692" cy="1024484"/>
          </a:xfrm>
          <a:prstGeom prst="curvedConnector3">
            <a:avLst>
              <a:gd name="adj1" fmla="val 2972833"/>
            </a:avLst>
          </a:prstGeom>
          <a:ln w="381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91407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3" grpId="0"/>
      <p:bldP spid="55" grpId="0"/>
      <p:bldP spid="59" grpId="0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4219</TotalTime>
  <Words>565</Words>
  <Application>Microsoft Office PowerPoint</Application>
  <PresentationFormat>Произвольный</PresentationFormat>
  <Paragraphs>142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354</cp:revision>
  <dcterms:created xsi:type="dcterms:W3CDTF">2025-08-27T14:01:18Z</dcterms:created>
  <dcterms:modified xsi:type="dcterms:W3CDTF">2025-11-13T09:40:00Z</dcterms:modified>
</cp:coreProperties>
</file>