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534" r:id="rId3"/>
    <p:sldId id="478" r:id="rId4"/>
    <p:sldId id="286" r:id="rId5"/>
    <p:sldId id="535" r:id="rId6"/>
    <p:sldId id="391" r:id="rId7"/>
    <p:sldId id="496" r:id="rId8"/>
    <p:sldId id="540" r:id="rId9"/>
    <p:sldId id="541" r:id="rId10"/>
    <p:sldId id="507" r:id="rId11"/>
    <p:sldId id="542" r:id="rId12"/>
    <p:sldId id="543" r:id="rId13"/>
    <p:sldId id="545" r:id="rId14"/>
    <p:sldId id="412" r:id="rId15"/>
    <p:sldId id="313" r:id="rId16"/>
    <p:sldId id="533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задачі за даними таблиці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на зведення до 1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Переставний закон множення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7382" custLinFactX="121719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0600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5649" custLinFactX="13476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860" custLinFactX="-12970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83215" y="826115"/>
          <a:ext cx="4273486" cy="262125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Переставний закон множення</a:t>
          </a:r>
          <a:endParaRPr lang="ru-RU" sz="3200" b="1" kern="1200" dirty="0"/>
        </a:p>
      </dsp:txBody>
      <dsp:txXfrm rot="5400000">
        <a:off x="2609331" y="854696"/>
        <a:ext cx="262125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55784" y="890815"/>
          <a:ext cx="4273486" cy="249185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5032" y="854696"/>
        <a:ext cx="249185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414911" y="842648"/>
          <a:ext cx="4273486" cy="258818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задачі за даними таблиці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57560" y="854696"/>
        <a:ext cx="258818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25208" y="745234"/>
          <a:ext cx="4273486" cy="278301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зведення до 1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43" y="854696"/>
        <a:ext cx="278301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6" y="1119442"/>
            <a:ext cx="8856984" cy="76942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7030A0"/>
                </a:solidFill>
                <a:sym typeface="Symbol" panose="05050102010706020507" pitchFamily="18" charset="2"/>
              </a:rPr>
              <a:t>Переставний</a:t>
            </a:r>
            <a:r>
              <a:rPr lang="ru-RU" sz="4400" b="1" dirty="0">
                <a:solidFill>
                  <a:srgbClr val="7030A0"/>
                </a:solidFill>
                <a:sym typeface="Symbol" panose="05050102010706020507" pitchFamily="18" charset="2"/>
              </a:rPr>
              <a:t> закон </a:t>
            </a:r>
            <a:r>
              <a:rPr lang="ru-RU" sz="4400" b="1" dirty="0" err="1">
                <a:solidFill>
                  <a:srgbClr val="7030A0"/>
                </a:solidFill>
                <a:sym typeface="Symbol" panose="05050102010706020507" pitchFamily="18" charset="2"/>
              </a:rPr>
              <a:t>множення</a:t>
            </a:r>
            <a:endParaRPr lang="ru-RU" sz="4400" b="1" dirty="0">
              <a:solidFill>
                <a:srgbClr val="7030A0"/>
              </a:solidFill>
              <a:sym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6"/>
            <a:ext cx="344452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3.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50</a:t>
            </a: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2" y="3052577"/>
            <a:ext cx="1479068" cy="70787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6" y="1018347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7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6"/>
            <a:ext cx="184700" cy="4154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2" y="4381350"/>
            <a:ext cx="1847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5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90" y="4758490"/>
            <a:ext cx="184700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5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8" y="-821827"/>
            <a:ext cx="457146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2" y="-484621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6" y="-561096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7519506" y="1126518"/>
            <a:ext cx="4041860" cy="26644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трьох</a:t>
            </a:r>
            <a:r>
              <a:rPr lang="ru-RU" sz="3200" b="1" dirty="0">
                <a:solidFill>
                  <a:schemeClr val="bg1"/>
                </a:solidFill>
              </a:rPr>
              <a:t> банках </a:t>
            </a:r>
            <a:r>
              <a:rPr lang="ru-RU" sz="3200" b="1" dirty="0" err="1">
                <a:solidFill>
                  <a:schemeClr val="bg1"/>
                </a:solidFill>
              </a:rPr>
              <a:t>уміщується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</a:t>
            </a:r>
            <a:r>
              <a:rPr lang="ru-RU" sz="3200" b="1" dirty="0">
                <a:solidFill>
                  <a:schemeClr val="bg1"/>
                </a:solidFill>
              </a:rPr>
              <a:t> кг меду.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кілограмів</a:t>
            </a:r>
            <a:r>
              <a:rPr lang="ru-RU" sz="3200" b="1" dirty="0">
                <a:solidFill>
                  <a:schemeClr val="bg1"/>
                </a:solidFill>
              </a:rPr>
              <a:t> меду </a:t>
            </a:r>
            <a:r>
              <a:rPr lang="ru-RU" sz="3200" b="1" dirty="0" err="1">
                <a:solidFill>
                  <a:schemeClr val="bg1"/>
                </a:solidFill>
              </a:rPr>
              <a:t>вміщується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двох</a:t>
            </a:r>
            <a:r>
              <a:rPr lang="ru-RU" sz="3200" b="1" dirty="0">
                <a:solidFill>
                  <a:schemeClr val="bg1"/>
                </a:solidFill>
              </a:rPr>
              <a:t> таких банках?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7456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 </a:t>
            </a:r>
            <a:r>
              <a:rPr lang="ru-RU" sz="3600" b="1" dirty="0" err="1"/>
              <a:t>Розв’яжіть</a:t>
            </a:r>
            <a:r>
              <a:rPr lang="ru-RU" sz="3600" b="1" dirty="0"/>
              <a:t> задачу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№423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8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94" y="-593271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149" y="5004276"/>
            <a:ext cx="2985354" cy="11708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2" y="-869431"/>
            <a:ext cx="466764" cy="76942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100" y="-626937"/>
            <a:ext cx="445755" cy="556598"/>
          </a:xfrm>
          <a:prstGeom prst="rect">
            <a:avLst/>
          </a:prstGeom>
        </p:spPr>
      </p:pic>
      <p:sp>
        <p:nvSpPr>
          <p:cNvPr id="60" name="Прямоугольник 17"/>
          <p:cNvSpPr/>
          <p:nvPr/>
        </p:nvSpPr>
        <p:spPr>
          <a:xfrm>
            <a:off x="3851942" y="3853758"/>
            <a:ext cx="219182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1) С : </a:t>
            </a:r>
            <a:r>
              <a:rPr lang="ru-RU" sz="3200" b="1" dirty="0" smtClean="0">
                <a:solidFill>
                  <a:schemeClr val="bg1"/>
                </a:solidFill>
              </a:rPr>
              <a:t>3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62" name="Прямоугольник 17"/>
          <p:cNvSpPr/>
          <p:nvPr/>
        </p:nvSpPr>
        <p:spPr>
          <a:xfrm>
            <a:off x="3823175" y="4438533"/>
            <a:ext cx="2646141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2) С : 3 ∙ </a:t>
            </a:r>
            <a:r>
              <a:rPr lang="ru-RU" sz="3200" b="1" dirty="0" smtClean="0">
                <a:solidFill>
                  <a:schemeClr val="bg1"/>
                </a:solidFill>
              </a:rPr>
              <a:t>2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17"/>
          <p:cNvSpPr/>
          <p:nvPr/>
        </p:nvSpPr>
        <p:spPr>
          <a:xfrm>
            <a:off x="5951992" y="3873895"/>
            <a:ext cx="221904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- в 1 </a:t>
            </a:r>
            <a:r>
              <a:rPr lang="ru-RU" sz="3200" b="1" dirty="0" err="1">
                <a:solidFill>
                  <a:schemeClr val="bg1"/>
                </a:solidFill>
              </a:rPr>
              <a:t>банці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72745" y="5182609"/>
            <a:ext cx="5981330" cy="584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 банках </a:t>
            </a:r>
            <a:r>
              <a:rPr lang="ru-RU" sz="3200" b="1" dirty="0">
                <a:solidFill>
                  <a:schemeClr val="bg1"/>
                </a:solidFill>
              </a:rPr>
              <a:t>С : 3 ∙ 2 кг меду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71" y="1811773"/>
            <a:ext cx="1327664" cy="10070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6" y="1811773"/>
            <a:ext cx="1327664" cy="10070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86" y="2650790"/>
            <a:ext cx="1327664" cy="1007046"/>
          </a:xfrm>
          <a:prstGeom prst="rect">
            <a:avLst/>
          </a:prstGeom>
        </p:spPr>
      </p:pic>
      <p:sp>
        <p:nvSpPr>
          <p:cNvPr id="47" name="Права фігурна дужка 10"/>
          <p:cNvSpPr/>
          <p:nvPr/>
        </p:nvSpPr>
        <p:spPr>
          <a:xfrm>
            <a:off x="3284280" y="1787760"/>
            <a:ext cx="215794" cy="1870077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uk-UA"/>
          </a:p>
        </p:txBody>
      </p:sp>
      <p:sp>
        <p:nvSpPr>
          <p:cNvPr id="49" name="TextBox 48"/>
          <p:cNvSpPr txBox="1"/>
          <p:nvPr/>
        </p:nvSpPr>
        <p:spPr>
          <a:xfrm>
            <a:off x="3537590" y="2458728"/>
            <a:ext cx="1128036" cy="646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С кг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94" y="2722798"/>
            <a:ext cx="1327664" cy="100704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92" y="1955204"/>
            <a:ext cx="1327664" cy="1007046"/>
          </a:xfrm>
          <a:prstGeom prst="rect">
            <a:avLst/>
          </a:prstGeom>
        </p:spPr>
      </p:pic>
      <p:sp>
        <p:nvSpPr>
          <p:cNvPr id="58" name="Права фігурна дужка 10"/>
          <p:cNvSpPr/>
          <p:nvPr/>
        </p:nvSpPr>
        <p:spPr>
          <a:xfrm>
            <a:off x="6266853" y="1902215"/>
            <a:ext cx="215794" cy="1870077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uk-UA"/>
          </a:p>
        </p:txBody>
      </p:sp>
      <p:sp>
        <p:nvSpPr>
          <p:cNvPr id="67" name="TextBox 66"/>
          <p:cNvSpPr txBox="1"/>
          <p:nvPr/>
        </p:nvSpPr>
        <p:spPr>
          <a:xfrm>
            <a:off x="6469315" y="2534581"/>
            <a:ext cx="957885" cy="646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? кг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66879" y="3839128"/>
            <a:ext cx="2017400" cy="107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3 б. – С кг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2 б. – ? кг </a:t>
            </a:r>
          </a:p>
        </p:txBody>
      </p:sp>
    </p:spTree>
    <p:extLst>
      <p:ext uri="{BB962C8B-B14F-4D97-AF65-F5344CB8AC3E}">
        <p14:creationId xmlns:p14="http://schemas.microsoft.com/office/powerpoint/2010/main" val="241914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5" grpId="0" animBg="1"/>
      <p:bldP spid="47" grpId="0" animBg="1"/>
      <p:bldP spid="49" grpId="0" animBg="1"/>
      <p:bldP spid="58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2" y="3052577"/>
            <a:ext cx="1479068" cy="70787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6" y="1018347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7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6"/>
            <a:ext cx="184700" cy="4154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2" y="4381350"/>
            <a:ext cx="1847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5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90" y="4758490"/>
            <a:ext cx="184700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5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8" y="-821827"/>
            <a:ext cx="457146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2" y="-484621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6" y="-561096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6212514" y="1126518"/>
            <a:ext cx="5304145" cy="2280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п’яти</a:t>
            </a:r>
            <a:r>
              <a:rPr lang="ru-RU" sz="3200" b="1" dirty="0"/>
              <a:t> ящиках </a:t>
            </a:r>
            <a:r>
              <a:rPr lang="ru-RU" sz="3200" b="1" dirty="0" err="1"/>
              <a:t>уміщується</a:t>
            </a:r>
            <a:r>
              <a:rPr lang="ru-RU" sz="3200" b="1" dirty="0"/>
              <a:t> </a:t>
            </a:r>
            <a:r>
              <a:rPr lang="uk-UA" sz="3200" b="1" i="1" dirty="0">
                <a:solidFill>
                  <a:srgbClr val="FFFF00"/>
                </a:solidFill>
              </a:rPr>
              <a:t>в</a:t>
            </a:r>
            <a:r>
              <a:rPr lang="en-US" sz="3200" b="1" dirty="0"/>
              <a:t> </a:t>
            </a:r>
            <a:r>
              <a:rPr lang="ru-RU" sz="3200" b="1" dirty="0"/>
              <a:t>кг </a:t>
            </a:r>
            <a:r>
              <a:rPr lang="ru-RU" sz="3200" b="1" dirty="0" err="1"/>
              <a:t>фініків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потрібно </a:t>
            </a:r>
            <a:r>
              <a:rPr lang="ru-RU" sz="3200" b="1" dirty="0" err="1"/>
              <a:t>ящиків</a:t>
            </a:r>
            <a:r>
              <a:rPr lang="ru-RU" sz="3200" b="1" dirty="0"/>
              <a:t>, щоб </a:t>
            </a:r>
            <a:r>
              <a:rPr lang="ru-RU" sz="3200" b="1" dirty="0" err="1"/>
              <a:t>розкласти</a:t>
            </a:r>
            <a:r>
              <a:rPr lang="ru-RU" sz="3200" b="1" dirty="0"/>
              <a:t> 24 кг </a:t>
            </a:r>
            <a:r>
              <a:rPr lang="ru-RU" sz="3200" b="1" dirty="0" err="1"/>
              <a:t>фініків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7456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 </a:t>
            </a:r>
            <a:r>
              <a:rPr lang="ru-RU" sz="3600" b="1" dirty="0" err="1"/>
              <a:t>Розв’яжіть</a:t>
            </a:r>
            <a:r>
              <a:rPr lang="ru-RU" sz="3600" b="1" dirty="0"/>
              <a:t> задачу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№423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8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94" y="-593271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746" y="4619352"/>
            <a:ext cx="2985354" cy="11708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2" y="-869431"/>
            <a:ext cx="466764" cy="76942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100" y="-626937"/>
            <a:ext cx="445755" cy="556598"/>
          </a:xfrm>
          <a:prstGeom prst="rect">
            <a:avLst/>
          </a:prstGeom>
        </p:spPr>
      </p:pic>
      <p:sp>
        <p:nvSpPr>
          <p:cNvPr id="60" name="Прямоугольник 17"/>
          <p:cNvSpPr/>
          <p:nvPr/>
        </p:nvSpPr>
        <p:spPr>
          <a:xfrm>
            <a:off x="1372377" y="3589651"/>
            <a:ext cx="2127366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1) </a:t>
            </a:r>
            <a:r>
              <a:rPr lang="ru-RU" sz="3200" b="1" i="1" dirty="0">
                <a:solidFill>
                  <a:schemeClr val="bg1"/>
                </a:solidFill>
              </a:rPr>
              <a:t>в</a:t>
            </a:r>
            <a:r>
              <a:rPr lang="ru-RU" sz="3200" b="1" dirty="0">
                <a:solidFill>
                  <a:schemeClr val="bg1"/>
                </a:solidFill>
              </a:rPr>
              <a:t> : </a:t>
            </a:r>
            <a:r>
              <a:rPr lang="ru-RU" sz="3200" b="1" dirty="0" smtClean="0">
                <a:solidFill>
                  <a:schemeClr val="bg1"/>
                </a:solidFill>
              </a:rPr>
              <a:t>5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62" name="Прямоугольник 17"/>
          <p:cNvSpPr/>
          <p:nvPr/>
        </p:nvSpPr>
        <p:spPr>
          <a:xfrm>
            <a:off x="1354338" y="4186255"/>
            <a:ext cx="3278903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2) 24 : (</a:t>
            </a:r>
            <a:r>
              <a:rPr lang="ru-RU" sz="3200" b="1" i="1" dirty="0">
                <a:solidFill>
                  <a:schemeClr val="bg1"/>
                </a:solidFill>
              </a:rPr>
              <a:t>в</a:t>
            </a:r>
            <a:r>
              <a:rPr lang="ru-RU" sz="3200" b="1" dirty="0">
                <a:solidFill>
                  <a:schemeClr val="bg1"/>
                </a:solidFill>
              </a:rPr>
              <a:t> : 5</a:t>
            </a:r>
            <a:r>
              <a:rPr lang="ru-RU" sz="3200" b="1" dirty="0" smtClean="0">
                <a:solidFill>
                  <a:schemeClr val="bg1"/>
                </a:solidFill>
              </a:rPr>
              <a:t>) (</a:t>
            </a:r>
            <a:r>
              <a:rPr lang="ru-RU" sz="3200" b="1" dirty="0" err="1" smtClean="0">
                <a:solidFill>
                  <a:schemeClr val="bg1"/>
                </a:solidFill>
              </a:rPr>
              <a:t>ящ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17"/>
          <p:cNvSpPr/>
          <p:nvPr/>
        </p:nvSpPr>
        <p:spPr>
          <a:xfrm>
            <a:off x="3463804" y="3601494"/>
            <a:ext cx="233887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- в 1 ящику.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6328" y="3375932"/>
            <a:ext cx="2685083" cy="179815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323625" y="2135590"/>
            <a:ext cx="2392244" cy="107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5 </a:t>
            </a:r>
            <a:r>
              <a:rPr lang="uk-UA" sz="3200" b="1" dirty="0" err="1">
                <a:solidFill>
                  <a:schemeClr val="bg1"/>
                </a:solidFill>
              </a:rPr>
              <a:t>ящ</a:t>
            </a:r>
            <a:r>
              <a:rPr lang="uk-UA" sz="3200" b="1" dirty="0">
                <a:solidFill>
                  <a:schemeClr val="bg1"/>
                </a:solidFill>
              </a:rPr>
              <a:t>. – </a:t>
            </a:r>
            <a:r>
              <a:rPr lang="uk-UA" sz="3200" b="1" i="1" dirty="0">
                <a:solidFill>
                  <a:srgbClr val="FFFF00"/>
                </a:solidFill>
              </a:rPr>
              <a:t>в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кг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? </a:t>
            </a:r>
            <a:r>
              <a:rPr lang="uk-UA" sz="3200" b="1" dirty="0" err="1">
                <a:solidFill>
                  <a:schemeClr val="bg1"/>
                </a:solidFill>
              </a:rPr>
              <a:t>ящ</a:t>
            </a:r>
            <a:r>
              <a:rPr lang="uk-UA" sz="3200" b="1" dirty="0">
                <a:solidFill>
                  <a:schemeClr val="bg1"/>
                </a:solidFill>
              </a:rPr>
              <a:t>. – 24 кг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30694" y="4881696"/>
            <a:ext cx="5733745" cy="584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24 : (</a:t>
            </a:r>
            <a:r>
              <a:rPr lang="ru-RU" sz="3200" b="1" i="1" dirty="0">
                <a:solidFill>
                  <a:schemeClr val="bg1"/>
                </a:solidFill>
              </a:rPr>
              <a:t>в</a:t>
            </a:r>
            <a:r>
              <a:rPr lang="ru-RU" sz="3200" b="1" dirty="0">
                <a:solidFill>
                  <a:schemeClr val="bg1"/>
                </a:solidFill>
              </a:rPr>
              <a:t> : 5) </a:t>
            </a:r>
            <a:r>
              <a:rPr lang="ru-RU" sz="3200" b="1" dirty="0" err="1">
                <a:solidFill>
                  <a:schemeClr val="bg1"/>
                </a:solidFill>
              </a:rPr>
              <a:t>ящ</a:t>
            </a:r>
            <a:r>
              <a:rPr lang="ru-RU" sz="3200" b="1" dirty="0">
                <a:solidFill>
                  <a:schemeClr val="bg1"/>
                </a:solidFill>
              </a:rPr>
              <a:t>. для 24 кг </a:t>
            </a:r>
            <a:r>
              <a:rPr lang="ru-RU" sz="3200" b="1" dirty="0" err="1">
                <a:solidFill>
                  <a:schemeClr val="bg1"/>
                </a:solidFill>
              </a:rPr>
              <a:t>фініків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2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41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18199" y="482733"/>
            <a:ext cx="9842384" cy="642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Склади задачу за даними </a:t>
            </a:r>
            <a:r>
              <a:rPr lang="ru-RU" sz="4000" b="1" dirty="0" err="1">
                <a:solidFill>
                  <a:schemeClr val="bg1"/>
                </a:solidFill>
              </a:rPr>
              <a:t>таблиці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6393" r="1376" b="4684"/>
          <a:stretch/>
        </p:blipFill>
        <p:spPr>
          <a:xfrm>
            <a:off x="1123479" y="1224000"/>
            <a:ext cx="9792792" cy="1989770"/>
          </a:xfrm>
          <a:prstGeom prst="rect">
            <a:avLst/>
          </a:prstGeom>
        </p:spPr>
      </p:pic>
      <p:sp>
        <p:nvSpPr>
          <p:cNvPr id="15" name="Скругленный прямоугольник 33"/>
          <p:cNvSpPr/>
          <p:nvPr/>
        </p:nvSpPr>
        <p:spPr>
          <a:xfrm>
            <a:off x="1162643" y="3324104"/>
            <a:ext cx="9792792" cy="1702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Маса однієї коробки з курагою 5 кг, з родзинками – 10 кг. Купили 8 коробок з курагою і 5 – з родзинками. Яка загальна маса покупки?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№424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02361" y="2160767"/>
            <a:ext cx="1429201" cy="5597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1) 5</a:t>
            </a:r>
            <a:r>
              <a:rPr lang="uk-UA" sz="3200" b="1" dirty="0" smtClean="0"/>
              <a:t> </a:t>
            </a:r>
            <a:r>
              <a:rPr lang="uk-UA" sz="3200" b="1" dirty="0"/>
              <a:t>· 8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47198" y="2744222"/>
            <a:ext cx="1598355" cy="5597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2) 10 · 5 </a:t>
            </a:r>
            <a:r>
              <a:rPr lang="uk-UA" sz="3200" b="1" dirty="0" smtClean="0"/>
              <a:t> </a:t>
            </a:r>
            <a:endParaRPr lang="uk-UA" sz="3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39655" y="5472199"/>
            <a:ext cx="6529049" cy="626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Відповідь: 90 </a:t>
            </a:r>
            <a:r>
              <a:rPr lang="uk-UA" sz="3200" b="1" dirty="0" smtClean="0">
                <a:solidFill>
                  <a:schemeClr val="bg1"/>
                </a:solidFill>
              </a:rPr>
              <a:t>кг </a:t>
            </a:r>
            <a:r>
              <a:rPr lang="uk-UA" sz="3200" b="1" dirty="0">
                <a:solidFill>
                  <a:schemeClr val="bg1"/>
                </a:solidFill>
              </a:rPr>
              <a:t>маса всієї покупки.</a:t>
            </a:r>
          </a:p>
        </p:txBody>
      </p:sp>
      <p:sp>
        <p:nvSpPr>
          <p:cNvPr id="20" name="Скругленный прямоугольник 21"/>
          <p:cNvSpPr/>
          <p:nvPr/>
        </p:nvSpPr>
        <p:spPr>
          <a:xfrm>
            <a:off x="8324279" y="2933887"/>
            <a:ext cx="1973060" cy="5597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/>
              <a:t>3</a:t>
            </a:r>
            <a:r>
              <a:rPr lang="uk-UA" sz="3200" b="1" dirty="0" smtClean="0"/>
              <a:t>) </a:t>
            </a:r>
            <a:r>
              <a:rPr lang="uk-UA" sz="3200" b="1" dirty="0"/>
              <a:t>40 + </a:t>
            </a:r>
            <a:r>
              <a:rPr lang="uk-UA" sz="3200" b="1" dirty="0" smtClean="0"/>
              <a:t>50</a:t>
            </a:r>
            <a:endParaRPr lang="uk-UA" sz="3200" b="1" dirty="0"/>
          </a:p>
        </p:txBody>
      </p:sp>
      <p:sp>
        <p:nvSpPr>
          <p:cNvPr id="21" name="Скругленный прямоугольник 26"/>
          <p:cNvSpPr/>
          <p:nvPr/>
        </p:nvSpPr>
        <p:spPr>
          <a:xfrm>
            <a:off x="4039655" y="4910799"/>
            <a:ext cx="3960440" cy="5597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5 · 8 </a:t>
            </a:r>
            <a:r>
              <a:rPr lang="uk-UA" sz="3200" b="1" dirty="0" smtClean="0"/>
              <a:t>+ </a:t>
            </a:r>
            <a:r>
              <a:rPr lang="uk-UA" sz="3200" b="1" dirty="0"/>
              <a:t>10 · 5 </a:t>
            </a:r>
            <a:r>
              <a:rPr lang="uk-UA" sz="3200" b="1" dirty="0" smtClean="0"/>
              <a:t>= 90 </a:t>
            </a:r>
            <a:r>
              <a:rPr lang="uk-UA" sz="3200" b="1" dirty="0"/>
              <a:t>(кг)</a:t>
            </a:r>
          </a:p>
        </p:txBody>
      </p:sp>
    </p:spTree>
    <p:extLst>
      <p:ext uri="{BB962C8B-B14F-4D97-AF65-F5344CB8AC3E}">
        <p14:creationId xmlns:p14="http://schemas.microsoft.com/office/powerpoint/2010/main" val="9515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5" y="-14449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1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8" y="46524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75607" y="1310346"/>
            <a:ext cx="3019456" cy="1255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err="1" smtClean="0"/>
              <a:t>ділиться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і </a:t>
            </a:r>
            <a:r>
              <a:rPr lang="ru-RU" sz="3600" b="1" dirty="0"/>
              <a:t>на 2, і на 3; </a:t>
            </a:r>
            <a:endParaRPr lang="uk-UA" sz="36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28135" y="1310347"/>
            <a:ext cx="3180891" cy="1255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err="1" smtClean="0"/>
              <a:t>ділиться</a:t>
            </a:r>
            <a:r>
              <a:rPr lang="ru-RU" sz="3600" b="1" dirty="0"/>
              <a:t>: </a:t>
            </a:r>
          </a:p>
          <a:p>
            <a:pPr algn="ctr"/>
            <a:r>
              <a:rPr lang="ru-RU" sz="3600" b="1" dirty="0"/>
              <a:t>і на 2, і на 5.</a:t>
            </a:r>
            <a:endParaRPr lang="uk-UA" sz="36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58530" y="2732988"/>
            <a:ext cx="3053609" cy="8494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 6, 12, 18</a:t>
            </a:r>
          </a:p>
        </p:txBody>
      </p:sp>
      <p:sp>
        <p:nvSpPr>
          <p:cNvPr id="20" name="Скругленный прямоугольник 21"/>
          <p:cNvSpPr/>
          <p:nvPr/>
        </p:nvSpPr>
        <p:spPr>
          <a:xfrm>
            <a:off x="7042518" y="2732988"/>
            <a:ext cx="3205808" cy="8099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10, 20, 30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73" y="4153560"/>
            <a:ext cx="6123995" cy="2165617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</a:t>
            </a:r>
            <a:r>
              <a:rPr lang="uk-UA" sz="2900" b="1" dirty="0" smtClean="0">
                <a:solidFill>
                  <a:schemeClr val="bg1"/>
                </a:solidFill>
              </a:rPr>
              <a:t>425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/>
          <p:cNvSpPr/>
          <p:nvPr/>
        </p:nvSpPr>
        <p:spPr>
          <a:xfrm>
            <a:off x="1218199" y="482733"/>
            <a:ext cx="9842384" cy="6428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Запиши три числа, </a:t>
            </a:r>
            <a:r>
              <a:rPr lang="ru-RU" sz="4000" b="1" dirty="0" err="1" smtClean="0">
                <a:solidFill>
                  <a:schemeClr val="bg1"/>
                </a:solidFill>
              </a:rPr>
              <a:t>кожне</a:t>
            </a:r>
            <a:r>
              <a:rPr lang="ru-RU" sz="4000" b="1" dirty="0" smtClean="0">
                <a:solidFill>
                  <a:schemeClr val="bg1"/>
                </a:solidFill>
              </a:rPr>
              <a:t> з яких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9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787775" y="1464464"/>
            <a:ext cx="724414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75 </a:t>
            </a:r>
            <a:r>
              <a:rPr lang="uk-UA" sz="3600" b="1" dirty="0" smtClean="0">
                <a:solidFill>
                  <a:schemeClr val="bg1"/>
                </a:solidFill>
              </a:rPr>
              <a:t>порівняння виразів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426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427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3 Табличне множення і ділення 7_9\№050 - Переставний закон множення\2025-11-10_175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62" y="2854584"/>
            <a:ext cx="8903453" cy="21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62686" y="1315633"/>
            <a:ext cx="504056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В якому порядку можна множити числа?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7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7"/>
            <a:ext cx="6120680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Яка перша дія при розв’язанні </a:t>
            </a:r>
            <a:r>
              <a:rPr lang="uk-UA" sz="3200" b="1" dirty="0"/>
              <a:t>задачі на </a:t>
            </a:r>
            <a:r>
              <a:rPr lang="uk-UA" sz="3200" b="1" dirty="0" smtClean="0"/>
              <a:t>зведення до одиниці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421404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1" y="477467"/>
            <a:ext cx="10053817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5"/>
            <a:ext cx="9189720" cy="5760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 Оціни свою роботу на уроці</a:t>
            </a: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8" y="2073075"/>
            <a:ext cx="2506632" cy="25088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30" y="2067559"/>
            <a:ext cx="2587931" cy="25879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06755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83518" y="4711773"/>
            <a:ext cx="2258751" cy="1583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2900" b="1" dirty="0">
                <a:solidFill>
                  <a:schemeClr val="bg1"/>
                </a:solidFill>
              </a:rPr>
              <a:t>Всі завдання </a:t>
            </a:r>
            <a:r>
              <a:rPr lang="ru-RU" sz="2900" b="1" dirty="0" err="1">
                <a:solidFill>
                  <a:schemeClr val="bg1"/>
                </a:solidFill>
              </a:rPr>
              <a:t>виконані</a:t>
            </a:r>
            <a:r>
              <a:rPr lang="ru-RU" sz="29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1871" y="4804757"/>
            <a:ext cx="2574472" cy="10896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2900" b="1" dirty="0">
                <a:solidFill>
                  <a:schemeClr val="bg1"/>
                </a:solidFill>
              </a:rPr>
              <a:t>Треба ще </a:t>
            </a:r>
            <a:r>
              <a:rPr lang="ru-RU" sz="2900" b="1" dirty="0" err="1">
                <a:solidFill>
                  <a:schemeClr val="bg1"/>
                </a:solidFill>
              </a:rPr>
              <a:t>попрацювати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6249" y="4730765"/>
            <a:ext cx="2731856" cy="1583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2900" b="1" dirty="0" err="1">
                <a:solidFill>
                  <a:schemeClr val="bg1"/>
                </a:solidFill>
              </a:rPr>
              <a:t>Цікаво</a:t>
            </a:r>
            <a:r>
              <a:rPr lang="ru-RU" sz="2900" b="1" dirty="0">
                <a:solidFill>
                  <a:schemeClr val="bg1"/>
                </a:solidFill>
              </a:rPr>
              <a:t>, що </a:t>
            </a:r>
            <a:r>
              <a:rPr lang="ru-RU" sz="2900" b="1" dirty="0" err="1">
                <a:solidFill>
                  <a:schemeClr val="bg1"/>
                </a:solidFill>
              </a:rPr>
              <a:t>вивчатиму</a:t>
            </a:r>
            <a:r>
              <a:rPr lang="ru-RU" sz="2900" b="1" dirty="0">
                <a:solidFill>
                  <a:schemeClr val="bg1"/>
                </a:solidFill>
              </a:rPr>
              <a:t> далі</a:t>
            </a:r>
          </a:p>
        </p:txBody>
      </p:sp>
    </p:spTree>
    <p:extLst>
      <p:ext uri="{BB962C8B-B14F-4D97-AF65-F5344CB8AC3E}">
        <p14:creationId xmlns:p14="http://schemas.microsoft.com/office/powerpoint/2010/main" val="328714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1" y="477467"/>
            <a:ext cx="10053817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93610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 Розглянь зображення. Поміркуй, в чому твоя суперсила. Що ти </a:t>
            </a:r>
            <a:r>
              <a:rPr lang="ru-RU" sz="2400" b="1" dirty="0" err="1">
                <a:solidFill>
                  <a:srgbClr val="7030A0"/>
                </a:solidFill>
              </a:rPr>
              <a:t>любиш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вмієш</a:t>
            </a:r>
            <a:r>
              <a:rPr lang="ru-RU" sz="2400" b="1" dirty="0">
                <a:solidFill>
                  <a:srgbClr val="7030A0"/>
                </a:solidFill>
              </a:rPr>
              <a:t>) робити </a:t>
            </a:r>
            <a:r>
              <a:rPr lang="ru-RU" sz="2400" b="1" dirty="0" err="1">
                <a:solidFill>
                  <a:srgbClr val="7030A0"/>
                </a:solidFill>
              </a:rPr>
              <a:t>найкраще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269572"/>
            <a:ext cx="2305378" cy="23074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6" y="2336644"/>
            <a:ext cx="2448272" cy="24482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389506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!!!!_ЭСМИРА_Супергерой\_free_2024-01-08-11-25-10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3" y="4077866"/>
            <a:ext cx="2438400" cy="2438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21" y="2248234"/>
            <a:ext cx="2263316" cy="2263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3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211710" y="1557586"/>
            <a:ext cx="7776865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73 буквений вираз № 417 та задача № 418</a:t>
            </a:r>
          </a:p>
        </p:txBody>
      </p:sp>
      <p:pic>
        <p:nvPicPr>
          <p:cNvPr id="6" name="Picture 2" descr="D:\3 клас\03 МАТЕМ\1 Листопад\3 Табличне множення і ділення 7_9\№049 - Числовий відрізок. Розвязок рівнянь\2025-11-07_105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00" y="2964772"/>
            <a:ext cx="89263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8800743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3 Табличне множення і ділення 7_9\№050 - Переставний закон множення\2025-11-10_175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1874669"/>
            <a:ext cx="3412982" cy="19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3 Табличне множення і ділення 7_9\№050 - Переставний закон множення\2025-11-10_175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20" y="1874670"/>
            <a:ext cx="3224865" cy="19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3 МАТЕМ\1 Листопад\3 Табличне множення і ділення 7_9\№050 - Переставний закон множення\2025-11-10_175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62" y="4221883"/>
            <a:ext cx="3614536" cy="19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488623"/>
            <a:ext cx="10225136" cy="1215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/>
              <a:t>Склади вирази за схемами й обчисли їх значення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Ст.73 №419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4229885" y="183462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3</a:t>
            </a:r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4229885" y="253305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5</a:t>
            </a:r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4229885" y="324064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12" y="3948222"/>
            <a:ext cx="2424478" cy="2464771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7327306" y="419699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3</a:t>
            </a:r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9688228" y="183462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8</a:t>
            </a:r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9688228" y="253305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9</a:t>
            </a:r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9688228" y="324063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1</a:t>
            </a:r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7329402" y="49045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4</a:t>
            </a:r>
          </a:p>
        </p:txBody>
      </p:sp>
      <p:sp>
        <p:nvSpPr>
          <p:cNvPr id="25" name="Прямокутник із двома округленими протилежними кутами 6"/>
          <p:cNvSpPr/>
          <p:nvPr/>
        </p:nvSpPr>
        <p:spPr>
          <a:xfrm>
            <a:off x="7327306" y="560740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364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6177" y="121191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14772" y="121191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0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1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8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/>
              <a:t>Запишіть</a:t>
            </a:r>
            <a:r>
              <a:rPr lang="ru-RU" sz="4000" b="1" dirty="0"/>
              <a:t> вирази </a:t>
            </a:r>
            <a:r>
              <a:rPr lang="ru-RU" sz="4000" b="1" dirty="0" smtClean="0"/>
              <a:t>до задач і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їх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3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285185" y="3342366"/>
            <a:ext cx="6568202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У </a:t>
            </a:r>
            <a:r>
              <a:rPr lang="ru-RU" sz="2800" b="1" dirty="0" err="1" smtClean="0"/>
              <a:t>двох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однакових</a:t>
            </a:r>
            <a:r>
              <a:rPr lang="ru-RU" sz="2800" b="1" dirty="0" smtClean="0"/>
              <a:t> коробках </a:t>
            </a:r>
            <a:r>
              <a:rPr lang="en-US" sz="2800" b="1" dirty="0" smtClean="0">
                <a:solidFill>
                  <a:srgbClr val="FFFF00"/>
                </a:solidFill>
              </a:rPr>
              <a:t>t</a:t>
            </a:r>
            <a:r>
              <a:rPr lang="en-US" sz="2800" b="1" dirty="0" smtClean="0"/>
              <a:t> </a:t>
            </a:r>
            <a:r>
              <a:rPr lang="ru-RU" sz="2800" b="1" dirty="0" err="1" smtClean="0"/>
              <a:t>цукерок</a:t>
            </a:r>
            <a:r>
              <a:rPr lang="ru-RU" sz="2800" b="1" dirty="0" smtClean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 smtClean="0"/>
              <a:t>цукерок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одній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коробці</a:t>
            </a:r>
            <a:r>
              <a:rPr lang="ru-RU" sz="2800" b="1" dirty="0" smtClean="0"/>
              <a:t>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97744" y="2637706"/>
            <a:ext cx="1749871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cs typeface="Times New Roman" panose="02020603050405020304" pitchFamily="18" charset="0"/>
              </a:rPr>
              <a:t>t</a:t>
            </a:r>
            <a:r>
              <a:rPr lang="uk-UA" sz="3200" b="1" dirty="0" smtClean="0">
                <a:cs typeface="Times New Roman" panose="02020603050405020304" pitchFamily="18" charset="0"/>
              </a:rPr>
              <a:t> : </a:t>
            </a:r>
            <a:r>
              <a:rPr lang="en-US" sz="3200" b="1" dirty="0" smtClean="0"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cs typeface="Times New Roman" panose="02020603050405020304" pitchFamily="18" charset="0"/>
              </a:rPr>
              <a:t> (</a:t>
            </a:r>
            <a:r>
              <a:rPr lang="uk-UA" sz="3200" b="1" dirty="0">
                <a:cs typeface="Times New Roman" panose="02020603050405020304" pitchFamily="18" charset="0"/>
              </a:rPr>
              <a:t>ц</a:t>
            </a:r>
            <a:r>
              <a:rPr lang="uk-UA" sz="3200" b="1" dirty="0" smtClean="0">
                <a:cs typeface="Times New Roman" panose="02020603050405020304" pitchFamily="18" charset="0"/>
              </a:rPr>
              <a:t>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303726" y="4270626"/>
            <a:ext cx="6549661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В </a:t>
            </a:r>
            <a:r>
              <a:rPr lang="ru-RU" sz="2800" b="1" dirty="0" err="1" smtClean="0"/>
              <a:t>одній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коробці</a:t>
            </a:r>
            <a:r>
              <a:rPr lang="ru-RU" sz="2800" b="1" dirty="0" smtClean="0"/>
              <a:t> 6 </a:t>
            </a:r>
            <a:r>
              <a:rPr lang="ru-RU" sz="2800" b="1" dirty="0" err="1" smtClean="0"/>
              <a:t>фломастерів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фломастерів</a:t>
            </a:r>
            <a:r>
              <a:rPr lang="ru-RU" sz="2800" b="1" dirty="0" smtClean="0"/>
              <a:t> у </a:t>
            </a:r>
            <a:r>
              <a:rPr lang="en-US" sz="2800" b="1" dirty="0" smtClean="0">
                <a:solidFill>
                  <a:srgbClr val="FFFF00"/>
                </a:solidFill>
              </a:rPr>
              <a:t>n</a:t>
            </a:r>
            <a:r>
              <a:rPr lang="ru-RU" sz="2800" b="1" dirty="0" smtClean="0"/>
              <a:t> таких коробках?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676207" y="2629829"/>
            <a:ext cx="188617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р : 10 (б.)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338598" y="5196594"/>
            <a:ext cx="6514789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Булочка </a:t>
            </a:r>
            <a:r>
              <a:rPr lang="ru-RU" sz="2800" b="1" dirty="0" err="1"/>
              <a:t>коштує</a:t>
            </a:r>
            <a:r>
              <a:rPr lang="ru-RU" sz="2800" b="1" dirty="0"/>
              <a:t> </a:t>
            </a:r>
            <a:r>
              <a:rPr lang="ru-RU" sz="2800" b="1" dirty="0" smtClean="0"/>
              <a:t>10 </a:t>
            </a:r>
            <a:r>
              <a:rPr lang="ru-RU" sz="2800" b="1" dirty="0"/>
              <a:t>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 smtClean="0"/>
              <a:t>булоч</a:t>
            </a:r>
            <a:r>
              <a:rPr lang="uk-UA" sz="2800" b="1" dirty="0"/>
              <a:t>о</a:t>
            </a:r>
            <a:r>
              <a:rPr lang="ru-RU" sz="2800" b="1" dirty="0" smtClean="0"/>
              <a:t>к можно </a:t>
            </a:r>
            <a:r>
              <a:rPr lang="ru-RU" sz="2800" b="1" dirty="0" err="1" smtClean="0"/>
              <a:t>купити</a:t>
            </a:r>
            <a:r>
              <a:rPr lang="ru-RU" sz="2800" b="1" dirty="0" smtClean="0"/>
              <a:t> на </a:t>
            </a:r>
            <a:r>
              <a:rPr lang="en-US" sz="2800" b="1" dirty="0" smtClean="0">
                <a:solidFill>
                  <a:srgbClr val="FFFF00"/>
                </a:solidFill>
              </a:rPr>
              <a:t>p</a:t>
            </a:r>
            <a:r>
              <a:rPr lang="en-US" sz="2800" b="1" dirty="0" smtClean="0"/>
              <a:t> </a:t>
            </a:r>
            <a:r>
              <a:rPr lang="uk-UA" sz="2800" b="1" dirty="0" smtClean="0"/>
              <a:t>грн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4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946313" y="2637706"/>
            <a:ext cx="2034862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cs typeface="Times New Roman" panose="02020603050405020304" pitchFamily="18" charset="0"/>
              </a:rPr>
              <a:t>6</a:t>
            </a:r>
            <a:r>
              <a:rPr lang="uk-UA" sz="3200" b="1" dirty="0" smtClean="0">
                <a:cs typeface="Times New Roman" panose="02020603050405020304" pitchFamily="18" charset="0"/>
              </a:rPr>
              <a:t> ∙ </a:t>
            </a:r>
            <a:r>
              <a:rPr lang="en-US" sz="3200" b="1" dirty="0">
                <a:cs typeface="Times New Roman" panose="02020603050405020304" pitchFamily="18" charset="0"/>
              </a:rPr>
              <a:t>n</a:t>
            </a:r>
            <a:r>
              <a:rPr lang="uk-UA" sz="3200" b="1" dirty="0" smtClean="0">
                <a:cs typeface="Times New Roman" panose="02020603050405020304" pitchFamily="18" charset="0"/>
              </a:rPr>
              <a:t> (</a:t>
            </a:r>
            <a:r>
              <a:rPr lang="uk-UA" sz="3200" b="1" dirty="0" err="1" smtClean="0">
                <a:cs typeface="Times New Roman" panose="02020603050405020304" pitchFamily="18" charset="0"/>
              </a:rPr>
              <a:t>фл</a:t>
            </a:r>
            <a:r>
              <a:rPr lang="uk-UA" sz="3200" b="1" dirty="0" smtClean="0">
                <a:cs typeface="Times New Roman" panose="02020603050405020304" pitchFamily="18" charset="0"/>
              </a:rPr>
              <a:t>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67454" y="523796"/>
            <a:ext cx="10153127" cy="7336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/>
              <a:t>Порівняй</a:t>
            </a:r>
            <a:r>
              <a:rPr lang="ru-RU" sz="4000" b="1" dirty="0"/>
              <a:t> </a:t>
            </a:r>
            <a:r>
              <a:rPr lang="ru-RU" sz="4000" b="1" dirty="0" err="1"/>
              <a:t>множники</a:t>
            </a:r>
            <a:r>
              <a:rPr lang="ru-RU" sz="4000" b="1" dirty="0"/>
              <a:t> і </a:t>
            </a:r>
            <a:r>
              <a:rPr lang="ru-RU" sz="4000" b="1" dirty="0" err="1"/>
              <a:t>добутки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№420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4612248" y="1413571"/>
            <a:ext cx="2754767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2 ∙ 3 ∙ 4 = 24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8621" r="26361" b="11301"/>
          <a:stretch/>
        </p:blipFill>
        <p:spPr>
          <a:xfrm>
            <a:off x="9404399" y="1257409"/>
            <a:ext cx="2057982" cy="3327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7454" y="1413570"/>
            <a:ext cx="3278749" cy="14311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2900" b="1" dirty="0">
                <a:solidFill>
                  <a:srgbClr val="7030A0"/>
                </a:solidFill>
              </a:rPr>
              <a:t>Що в них спільного, а що — </a:t>
            </a:r>
            <a:r>
              <a:rPr lang="ru-RU" sz="2900" b="1" dirty="0" err="1">
                <a:solidFill>
                  <a:srgbClr val="7030A0"/>
                </a:solidFill>
              </a:rPr>
              <a:t>відмінного</a:t>
            </a:r>
            <a:r>
              <a:rPr lang="ru-RU" sz="29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4612247" y="2060104"/>
            <a:ext cx="2754767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2 ∙ 4 ∙ 3 = 24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7454" y="2808144"/>
            <a:ext cx="7848337" cy="5385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25" tIns="45713" rIns="91425" bIns="45713">
            <a:spAutoFit/>
          </a:bodyPr>
          <a:lstStyle/>
          <a:p>
            <a:r>
              <a:rPr lang="ru-RU" sz="2900" b="1" dirty="0">
                <a:solidFill>
                  <a:srgbClr val="7030A0"/>
                </a:solidFill>
              </a:rPr>
              <a:t>Розглянь, як можна </a:t>
            </a:r>
            <a:r>
              <a:rPr lang="ru-RU" sz="2900" b="1" dirty="0" err="1">
                <a:solidFill>
                  <a:srgbClr val="7030A0"/>
                </a:solidFill>
              </a:rPr>
              <a:t>зручно</a:t>
            </a: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обчислити</a:t>
            </a: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добуток</a:t>
            </a:r>
            <a:r>
              <a:rPr lang="ru-RU" sz="29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7455" y="4158994"/>
            <a:ext cx="8436945" cy="1569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err="1"/>
              <a:t>Множити</a:t>
            </a:r>
            <a:r>
              <a:rPr lang="ru-RU" sz="3200" b="1" dirty="0"/>
              <a:t> числа можна в будь-якому порядку. Результат </a:t>
            </a:r>
            <a:r>
              <a:rPr lang="ru-RU" sz="3200" b="1" dirty="0" err="1"/>
              <a:t>множення</a:t>
            </a:r>
            <a:r>
              <a:rPr lang="ru-RU" sz="3200" b="1" dirty="0"/>
              <a:t> від порядку </a:t>
            </a:r>
            <a:r>
              <a:rPr lang="ru-RU" sz="3200" b="1" dirty="0" err="1"/>
              <a:t>множників</a:t>
            </a:r>
            <a:r>
              <a:rPr lang="ru-RU" sz="3200" b="1" dirty="0"/>
              <a:t> не </a:t>
            </a:r>
            <a:r>
              <a:rPr lang="ru-RU" sz="3200" b="1" dirty="0" err="1"/>
              <a:t>зміниться</a:t>
            </a:r>
            <a:r>
              <a:rPr lang="ru-RU" sz="3200" b="1" dirty="0"/>
              <a:t>.</a:t>
            </a:r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967454" y="3429794"/>
            <a:ext cx="5825411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2 ∙ 6 ∙ 5 = 2 ∙ 5 ∙ 6 = 10 ∙ 6 = 60 </a:t>
            </a:r>
          </a:p>
        </p:txBody>
      </p:sp>
    </p:spTree>
    <p:extLst>
      <p:ext uri="{BB962C8B-B14F-4D97-AF65-F5344CB8AC3E}">
        <p14:creationId xmlns:p14="http://schemas.microsoft.com/office/powerpoint/2010/main" val="361223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88623"/>
            <a:ext cx="10225136" cy="7834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/>
              <a:t>Обчисли </a:t>
            </a:r>
            <a:r>
              <a:rPr lang="ru-RU" sz="4000" b="1" dirty="0" err="1"/>
              <a:t>добутки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№421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3327548" y="2207789"/>
            <a:ext cx="2620468" cy="59255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2 ∙ 3 ∙ </a:t>
            </a:r>
            <a:r>
              <a:rPr lang="uk-UA" sz="3600" b="1" dirty="0"/>
              <a:t>8 =</a:t>
            </a:r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5948015" y="2207789"/>
            <a:ext cx="720080" cy="59255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48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9"/>
          <a:stretch/>
        </p:blipFill>
        <p:spPr>
          <a:xfrm flipH="1">
            <a:off x="7244160" y="2504064"/>
            <a:ext cx="3873593" cy="270689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67454" y="1413570"/>
            <a:ext cx="8724977" cy="5385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2900" b="1" dirty="0" err="1">
                <a:solidFill>
                  <a:srgbClr val="7030A0"/>
                </a:solidFill>
              </a:rPr>
              <a:t>Скористуйся</a:t>
            </a:r>
            <a:r>
              <a:rPr lang="ru-RU" sz="2900" b="1" dirty="0">
                <a:solidFill>
                  <a:srgbClr val="7030A0"/>
                </a:solidFill>
              </a:rPr>
              <a:t> переставною </a:t>
            </a:r>
            <a:r>
              <a:rPr lang="ru-RU" sz="2900" b="1" dirty="0" err="1">
                <a:solidFill>
                  <a:srgbClr val="7030A0"/>
                </a:solidFill>
              </a:rPr>
              <a:t>властивістю</a:t>
            </a: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множення</a:t>
            </a:r>
            <a:r>
              <a:rPr lang="ru-RU" sz="29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9503" y="2188416"/>
            <a:ext cx="1988014" cy="2862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25" tIns="45713" rIns="91425" bIns="45713">
            <a:spAutoFit/>
          </a:bodyPr>
          <a:lstStyle/>
          <a:p>
            <a:r>
              <a:rPr lang="ru-RU" sz="3600" b="1" dirty="0"/>
              <a:t>2 ∙ 8 ∙ 3 = </a:t>
            </a:r>
          </a:p>
          <a:p>
            <a:r>
              <a:rPr lang="ru-RU" sz="3600" b="1" dirty="0"/>
              <a:t>7 ∙ 4 ∙ 2 =</a:t>
            </a:r>
          </a:p>
          <a:p>
            <a:r>
              <a:rPr lang="ru-RU" sz="3600" b="1" dirty="0"/>
              <a:t>3 ∙ 9 ∙ 2 =</a:t>
            </a:r>
          </a:p>
          <a:p>
            <a:r>
              <a:rPr lang="ru-RU" sz="3600" b="1" dirty="0"/>
              <a:t>5 ∙ 5 ∙ 2 =</a:t>
            </a:r>
          </a:p>
          <a:p>
            <a:r>
              <a:rPr lang="ru-RU" sz="3600" b="1" dirty="0"/>
              <a:t>4 ∙ 6 ∙ 2 =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3327548" y="2837628"/>
            <a:ext cx="2620468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4 ∙ 2 ∙ </a:t>
            </a:r>
            <a:r>
              <a:rPr lang="uk-UA" sz="3600" b="1" dirty="0"/>
              <a:t>7 =</a:t>
            </a:r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5948015" y="2800338"/>
            <a:ext cx="720080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56</a:t>
            </a:r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3322797" y="3411367"/>
            <a:ext cx="2620468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3 ∙ 2 ∙ </a:t>
            </a:r>
            <a:r>
              <a:rPr lang="uk-UA" sz="3600" b="1" dirty="0"/>
              <a:t>9 =</a:t>
            </a:r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5959690" y="3411367"/>
            <a:ext cx="720080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54</a:t>
            </a:r>
          </a:p>
        </p:txBody>
      </p:sp>
      <p:sp>
        <p:nvSpPr>
          <p:cNvPr id="31" name="Прямокутник із двома округленими протилежними кутами 6"/>
          <p:cNvSpPr/>
          <p:nvPr/>
        </p:nvSpPr>
        <p:spPr>
          <a:xfrm>
            <a:off x="3336550" y="3932665"/>
            <a:ext cx="2620468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5 ∙ 2 ∙ </a:t>
            </a:r>
            <a:r>
              <a:rPr lang="uk-UA" sz="3600" b="1" dirty="0"/>
              <a:t>5 =</a:t>
            </a:r>
          </a:p>
        </p:txBody>
      </p:sp>
      <p:sp>
        <p:nvSpPr>
          <p:cNvPr id="32" name="Прямокутник із двома округленими протилежними кутами 6"/>
          <p:cNvSpPr/>
          <p:nvPr/>
        </p:nvSpPr>
        <p:spPr>
          <a:xfrm>
            <a:off x="5957017" y="3933851"/>
            <a:ext cx="720080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50</a:t>
            </a:r>
          </a:p>
        </p:txBody>
      </p:sp>
      <p:sp>
        <p:nvSpPr>
          <p:cNvPr id="33" name="Прямокутник із двома округленими протилежними кутами 6"/>
          <p:cNvSpPr/>
          <p:nvPr/>
        </p:nvSpPr>
        <p:spPr>
          <a:xfrm>
            <a:off x="3339223" y="4529438"/>
            <a:ext cx="2620468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4 ∙ 2 ∙ </a:t>
            </a:r>
            <a:r>
              <a:rPr lang="uk-UA" sz="3600" b="1" dirty="0"/>
              <a:t>6 =</a:t>
            </a:r>
          </a:p>
        </p:txBody>
      </p:sp>
      <p:sp>
        <p:nvSpPr>
          <p:cNvPr id="34" name="Прямокутник із двома округленими протилежними кутами 6"/>
          <p:cNvSpPr/>
          <p:nvPr/>
        </p:nvSpPr>
        <p:spPr>
          <a:xfrm>
            <a:off x="5959690" y="4529374"/>
            <a:ext cx="720080" cy="5212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56953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88623"/>
            <a:ext cx="10225136" cy="7834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/>
              <a:t>Який </a:t>
            </a:r>
            <a:r>
              <a:rPr lang="ru-RU" sz="4000" b="1" dirty="0" err="1"/>
              <a:t>вираз</a:t>
            </a:r>
            <a:r>
              <a:rPr lang="ru-RU" sz="4000" b="1" dirty="0"/>
              <a:t> є </a:t>
            </a:r>
            <a:r>
              <a:rPr lang="ru-RU" sz="4000" b="1" dirty="0" err="1"/>
              <a:t>розв’язанням</a:t>
            </a:r>
            <a:r>
              <a:rPr lang="ru-RU" sz="4000" b="1" dirty="0"/>
              <a:t> задачі?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>
                <a:solidFill>
                  <a:schemeClr val="bg1"/>
                </a:solidFill>
              </a:rPr>
              <a:t>Ст.74 №422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7983" y="1464381"/>
            <a:ext cx="5832647" cy="2188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За 5 </a:t>
            </a:r>
            <a:r>
              <a:rPr lang="ru-RU" sz="3200" b="1" dirty="0" err="1"/>
              <a:t>однакових</a:t>
            </a:r>
            <a:r>
              <a:rPr lang="ru-RU" sz="3200" b="1" dirty="0"/>
              <a:t> </a:t>
            </a:r>
            <a:r>
              <a:rPr lang="ru-RU" sz="3200" b="1" dirty="0" err="1"/>
              <a:t>новорічних</a:t>
            </a:r>
            <a:r>
              <a:rPr lang="ru-RU" sz="3200" b="1" dirty="0"/>
              <a:t> </a:t>
            </a:r>
            <a:r>
              <a:rPr lang="ru-RU" sz="3200" b="1" dirty="0" err="1"/>
              <a:t>листівок</a:t>
            </a:r>
            <a:r>
              <a:rPr lang="ru-RU" sz="3200" b="1" dirty="0"/>
              <a:t> заплатили 30 грн.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коштують</a:t>
            </a:r>
            <a:r>
              <a:rPr lang="ru-RU" sz="3200" b="1" dirty="0"/>
              <a:t> 3 такі </a:t>
            </a:r>
            <a:r>
              <a:rPr lang="ru-RU" sz="3200" b="1" dirty="0" err="1"/>
              <a:t>листівки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44248" y="4028068"/>
            <a:ext cx="3208727" cy="773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30 : 5 ∙ 3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5021" y="3989077"/>
            <a:ext cx="3208727" cy="773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/>
              <a:t>30 : 3 ∙ 5</a:t>
            </a:r>
            <a:endParaRPr lang="uk-UA" sz="4000" b="1" dirty="0"/>
          </a:p>
        </p:txBody>
      </p:sp>
      <p:sp>
        <p:nvSpPr>
          <p:cNvPr id="23" name="Скругленный прямоугольник 21"/>
          <p:cNvSpPr/>
          <p:nvPr/>
        </p:nvSpPr>
        <p:spPr>
          <a:xfrm>
            <a:off x="8180264" y="3972195"/>
            <a:ext cx="3208727" cy="773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/>
              <a:t>30 : 5 : 3</a:t>
            </a:r>
            <a:endParaRPr lang="uk-UA" sz="4000" b="1" dirty="0"/>
          </a:p>
        </p:txBody>
      </p:sp>
      <p:pic>
        <p:nvPicPr>
          <p:cNvPr id="2050" name="Picture 2" descr="Картинки з Різдвом Христовим 2025 – скачати різдвяні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34" y="1396578"/>
            <a:ext cx="40728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14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4307</TotalTime>
  <Words>685</Words>
  <Application>Microsoft Office PowerPoint</Application>
  <PresentationFormat>Произвольный</PresentationFormat>
  <Paragraphs>126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364</cp:revision>
  <dcterms:created xsi:type="dcterms:W3CDTF">2025-08-27T14:01:18Z</dcterms:created>
  <dcterms:modified xsi:type="dcterms:W3CDTF">2025-11-14T10:27:50Z</dcterms:modified>
</cp:coreProperties>
</file>