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2" r:id="rId2"/>
    <p:sldId id="558" r:id="rId3"/>
    <p:sldId id="478" r:id="rId4"/>
    <p:sldId id="286" r:id="rId5"/>
    <p:sldId id="545" r:id="rId6"/>
    <p:sldId id="535" r:id="rId7"/>
    <p:sldId id="391" r:id="rId8"/>
    <p:sldId id="546" r:id="rId9"/>
    <p:sldId id="548" r:id="rId10"/>
    <p:sldId id="549" r:id="rId11"/>
    <p:sldId id="552" r:id="rId12"/>
    <p:sldId id="553" r:id="rId13"/>
    <p:sldId id="554" r:id="rId14"/>
    <p:sldId id="542" r:id="rId15"/>
    <p:sldId id="412" r:id="rId16"/>
    <p:sldId id="313" r:id="rId17"/>
    <p:sldId id="559" r:id="rId18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Істинні й хибні висловлю-</a:t>
          </a:r>
          <a:r>
            <a:rPr lang="uk-UA" sz="3200" b="1" dirty="0" err="1" smtClean="0">
              <a:solidFill>
                <a:schemeClr val="bg1"/>
              </a:solidFill>
            </a:rPr>
            <a:t>вання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на </a:t>
          </a:r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остачі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Ознайом-лення</a:t>
          </a:r>
          <a:r>
            <a:rPr lang="uk-UA" sz="3200" b="1" dirty="0" smtClean="0"/>
            <a:t> з дробом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2" custLinFactX="127990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5430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5649" custLinFactX="13476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860" custLinFactX="-12970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69056" y="837098"/>
          <a:ext cx="4273486" cy="259928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Ознайом-лення</a:t>
          </a:r>
          <a:r>
            <a:rPr lang="uk-UA" sz="3200" b="1" kern="1200" dirty="0" smtClean="0"/>
            <a:t> з дробом</a:t>
          </a:r>
          <a:endParaRPr lang="ru-RU" sz="3200" b="1" kern="1200" dirty="0"/>
        </a:p>
      </dsp:txBody>
      <dsp:txXfrm rot="5400000">
        <a:off x="2706155" y="854696"/>
        <a:ext cx="259928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20785" y="855564"/>
          <a:ext cx="4273486" cy="256235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4779" y="854697"/>
        <a:ext cx="256235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426295" y="853492"/>
          <a:ext cx="4273486" cy="256650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Істинні й хибні висловлю-</a:t>
          </a:r>
          <a:r>
            <a:rPr lang="uk-UA" sz="3200" b="1" kern="1200" dirty="0" err="1" smtClean="0">
              <a:solidFill>
                <a:schemeClr val="bg1"/>
              </a:solidFill>
            </a:rPr>
            <a:t>вання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79788" y="854696"/>
        <a:ext cx="256650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59969" y="756895"/>
          <a:ext cx="4273486" cy="275969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</a:t>
          </a: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остачі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16865" y="854696"/>
        <a:ext cx="275969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46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6" y="1119442"/>
            <a:ext cx="8856984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Дроби. </a:t>
            </a:r>
            <a:r>
              <a:rPr lang="ru-RU" sz="44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частини</a:t>
            </a:r>
            <a:r>
              <a:rPr lang="ru-RU" sz="4400" b="1" dirty="0">
                <a:solidFill>
                  <a:srgbClr val="7030A0"/>
                </a:solidFill>
              </a:rPr>
              <a:t> від числа. </a:t>
            </a:r>
            <a:r>
              <a:rPr lang="ru-RU" sz="4400" b="1" dirty="0" err="1">
                <a:solidFill>
                  <a:srgbClr val="7030A0"/>
                </a:solidFill>
              </a:rPr>
              <a:t>Розв</a:t>
            </a:r>
            <a:r>
              <a:rPr lang="ru-RU" sz="44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400" b="1" dirty="0">
                <a:solidFill>
                  <a:srgbClr val="7030A0"/>
                </a:solidFill>
                <a:sym typeface="Symbol" panose="05050102010706020507" pitchFamily="18" charset="2"/>
              </a:rPr>
              <a:t> задач.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6"/>
            <a:ext cx="344452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279" y="543027"/>
            <a:ext cx="10063311" cy="7265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дроби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051472" y="2133651"/>
                <a:ext cx="10081118" cy="1440160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k-UA" sz="3200" b="1" dirty="0"/>
                  <a:t>Кажи так</a:t>
                </a:r>
                <a:r>
                  <a:rPr lang="uk-UA" sz="3200" b="1" dirty="0" smtClean="0"/>
                  <a:t>:</a:t>
                </a:r>
                <a:r>
                  <a:rPr lang="uk-UA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uk-UA" sz="3200" b="1" dirty="0" smtClean="0"/>
                  <a:t> </a:t>
                </a:r>
                <a:r>
                  <a:rPr lang="ru-RU" sz="3200" b="1" dirty="0" smtClean="0"/>
                  <a:t>— </a:t>
                </a:r>
                <a:r>
                  <a:rPr lang="ru-RU" sz="3200" b="1" dirty="0" err="1">
                    <a:solidFill>
                      <a:srgbClr val="C00000"/>
                    </a:solidFill>
                  </a:rPr>
                  <a:t>сім</a:t>
                </a:r>
                <a:r>
                  <a:rPr lang="ru-RU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3200" b="1" dirty="0" err="1">
                    <a:solidFill>
                      <a:srgbClr val="C00000"/>
                    </a:solidFill>
                  </a:rPr>
                  <a:t>п’ятдесятих</a:t>
                </a:r>
                <a:r>
                  <a:rPr lang="ru-RU" sz="3200" b="1" dirty="0"/>
                  <a:t>, </a:t>
                </a:r>
                <a:r>
                  <a:rPr lang="ru-RU" sz="3200" b="1" dirty="0" err="1" smtClean="0"/>
                  <a:t>чисельник</a:t>
                </a:r>
                <a:r>
                  <a:rPr lang="ru-RU" sz="3200" b="1" dirty="0"/>
                  <a:t> </a:t>
                </a:r>
                <a:r>
                  <a:rPr lang="ru-RU" sz="3200" b="1" dirty="0" err="1" smtClean="0"/>
                  <a:t>дробу</a:t>
                </a:r>
                <a:r>
                  <a:rPr lang="ru-RU" sz="3200" b="1" dirty="0" smtClean="0"/>
                  <a:t> </a:t>
                </a:r>
                <a:r>
                  <a:rPr lang="ru-RU" sz="3200" b="1" dirty="0"/>
                  <a:t>— </a:t>
                </a:r>
                <a:r>
                  <a:rPr lang="ru-RU" sz="3200" b="1" dirty="0" err="1"/>
                  <a:t>сім</a:t>
                </a:r>
                <a:r>
                  <a:rPr lang="ru-RU" sz="3200" b="1" dirty="0"/>
                  <a:t>, </a:t>
                </a:r>
                <a:r>
                  <a:rPr lang="ru-RU" sz="3200" b="1" dirty="0" err="1"/>
                  <a:t>знаменник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дробу</a:t>
                </a:r>
                <a:r>
                  <a:rPr lang="ru-RU" sz="3200" b="1" dirty="0"/>
                  <a:t> — </a:t>
                </a:r>
                <a:r>
                  <a:rPr lang="ru-RU" sz="3200" b="1" dirty="0" err="1"/>
                  <a:t>п’ятдесят</a:t>
                </a:r>
                <a:r>
                  <a:rPr lang="ru-RU" sz="3200" b="1" dirty="0"/>
                  <a:t>.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72" y="2133651"/>
                <a:ext cx="10081118" cy="144016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9279" y="1389822"/>
            <a:ext cx="8436758" cy="5998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>
                <a:solidFill>
                  <a:srgbClr val="7030A0"/>
                </a:solidFill>
              </a:rPr>
              <a:t>кожному з них назви </a:t>
            </a:r>
            <a:r>
              <a:rPr lang="ru-RU" sz="2800" b="1" dirty="0" err="1">
                <a:solidFill>
                  <a:srgbClr val="7030A0"/>
                </a:solidFill>
              </a:rPr>
              <a:t>чисельник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знаменник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6" name="Picture 2" descr="D:\3 клас\03 МАТЕМ\1 Листопад\3 Табличне множення і ділення 7_9\№051 - Дроби. Знаходження частини від числа\2025-11-14_222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789834"/>
            <a:ext cx="6683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8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7" y="543027"/>
            <a:ext cx="10359629" cy="7985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 </a:t>
            </a:r>
            <a:r>
              <a:rPr lang="ru-RU" sz="3600" b="1" dirty="0" err="1">
                <a:solidFill>
                  <a:schemeClr val="bg1"/>
                </a:solidFill>
              </a:rPr>
              <a:t>малюнками</a:t>
            </a:r>
            <a:r>
              <a:rPr lang="ru-RU" sz="3600" b="1" dirty="0">
                <a:solidFill>
                  <a:schemeClr val="bg1"/>
                </a:solidFill>
              </a:rPr>
              <a:t> поясни, </a:t>
            </a:r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позначає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кожний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дріб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7" y="1752908"/>
            <a:ext cx="4382965" cy="905499"/>
          </a:xfrm>
          <a:prstGeom prst="rect">
            <a:avLst/>
          </a:prstGeom>
        </p:spPr>
      </p:pic>
      <p:sp>
        <p:nvSpPr>
          <p:cNvPr id="12" name="Округлений прямокутник 11"/>
          <p:cNvSpPr/>
          <p:nvPr/>
        </p:nvSpPr>
        <p:spPr>
          <a:xfrm>
            <a:off x="5477772" y="1523537"/>
            <a:ext cx="5760639" cy="1152128"/>
          </a:xfrm>
          <a:prstGeom prst="roundRect">
            <a:avLst>
              <a:gd name="adj" fmla="val 115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Ціле поділили на 4 рівні частини і взяли 3 такі частини.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3" y="3285778"/>
            <a:ext cx="3270814" cy="2387588"/>
          </a:xfrm>
          <a:prstGeom prst="rect">
            <a:avLst/>
          </a:prstGeom>
        </p:spPr>
      </p:pic>
      <p:sp>
        <p:nvSpPr>
          <p:cNvPr id="21" name="Округлений прямокутник 20"/>
          <p:cNvSpPr/>
          <p:nvPr/>
        </p:nvSpPr>
        <p:spPr>
          <a:xfrm>
            <a:off x="5477771" y="3571369"/>
            <a:ext cx="5760640" cy="1327760"/>
          </a:xfrm>
          <a:prstGeom prst="roundRect">
            <a:avLst>
              <a:gd name="adj" fmla="val 1150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Ціле поділили на 3 рівні частини і взяли 2 такі частини.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9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91" y="1507551"/>
            <a:ext cx="2732277" cy="2153449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4795887" y="1822130"/>
            <a:ext cx="6120681" cy="1095216"/>
          </a:xfrm>
          <a:prstGeom prst="roundRect">
            <a:avLst>
              <a:gd name="adj" fmla="val 1150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Ціле поділили на 6 </a:t>
            </a:r>
            <a:r>
              <a:rPr lang="uk-UA" sz="3200" b="1" dirty="0" smtClean="0">
                <a:solidFill>
                  <a:schemeClr val="bg1"/>
                </a:solidFill>
              </a:rPr>
              <a:t>рівних частин </a:t>
            </a:r>
            <a:r>
              <a:rPr lang="uk-UA" sz="3200" b="1" dirty="0">
                <a:solidFill>
                  <a:schemeClr val="bg1"/>
                </a:solidFill>
              </a:rPr>
              <a:t>і взяли 3 такі частини.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91" y="3789834"/>
            <a:ext cx="2798918" cy="2258263"/>
          </a:xfrm>
          <a:prstGeom prst="rect">
            <a:avLst/>
          </a:prstGeom>
        </p:spPr>
      </p:pic>
      <p:sp>
        <p:nvSpPr>
          <p:cNvPr id="15" name="Округлений прямокутник 14"/>
          <p:cNvSpPr/>
          <p:nvPr/>
        </p:nvSpPr>
        <p:spPr>
          <a:xfrm>
            <a:off x="4803450" y="4221882"/>
            <a:ext cx="6192688" cy="1095216"/>
          </a:xfrm>
          <a:prstGeom prst="roundRect">
            <a:avLst>
              <a:gd name="adj" fmla="val 1150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Ціле поділили на 8 </a:t>
            </a:r>
            <a:r>
              <a:rPr lang="uk-UA" sz="3200" b="1" dirty="0" smtClean="0">
                <a:solidFill>
                  <a:schemeClr val="bg1"/>
                </a:solidFill>
              </a:rPr>
              <a:t>рівних частин </a:t>
            </a:r>
            <a:r>
              <a:rPr lang="uk-UA" sz="3200" b="1" dirty="0">
                <a:solidFill>
                  <a:schemeClr val="bg1"/>
                </a:solidFill>
              </a:rPr>
              <a:t>і взяли 5 </a:t>
            </a:r>
            <a:r>
              <a:rPr lang="uk-UA" sz="3200" b="1" dirty="0" smtClean="0">
                <a:solidFill>
                  <a:schemeClr val="bg1"/>
                </a:solidFill>
              </a:rPr>
              <a:t>таких </a:t>
            </a:r>
            <a:r>
              <a:rPr lang="uk-UA" sz="3200" b="1" dirty="0">
                <a:solidFill>
                  <a:schemeClr val="bg1"/>
                </a:solidFill>
              </a:rPr>
              <a:t>частин.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6977" y="543027"/>
            <a:ext cx="10359629" cy="7985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 </a:t>
            </a:r>
            <a:r>
              <a:rPr lang="ru-RU" sz="3600" b="1" dirty="0" err="1">
                <a:solidFill>
                  <a:schemeClr val="bg1"/>
                </a:solidFill>
              </a:rPr>
              <a:t>малюнками</a:t>
            </a:r>
            <a:r>
              <a:rPr lang="ru-RU" sz="3600" b="1" dirty="0">
                <a:solidFill>
                  <a:schemeClr val="bg1"/>
                </a:solidFill>
              </a:rPr>
              <a:t> поясни, </a:t>
            </a:r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позначає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кожний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дріб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3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523655"/>
            <a:ext cx="10651639" cy="7277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Яку </a:t>
            </a:r>
            <a:r>
              <a:rPr lang="ru-RU" sz="4000" b="1" dirty="0" err="1">
                <a:solidFill>
                  <a:schemeClr val="bg1"/>
                </a:solidFill>
              </a:rPr>
              <a:t>частину</a:t>
            </a:r>
            <a:r>
              <a:rPr lang="ru-RU" sz="4000" b="1" dirty="0">
                <a:solidFill>
                  <a:schemeClr val="bg1"/>
                </a:solidFill>
              </a:rPr>
              <a:t> торта </a:t>
            </a:r>
            <a:r>
              <a:rPr lang="ru-RU" sz="4000" b="1" dirty="0" err="1">
                <a:solidFill>
                  <a:schemeClr val="bg1"/>
                </a:solidFill>
              </a:rPr>
              <a:t>поклали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тарілку</a:t>
            </a:r>
            <a:r>
              <a:rPr lang="ru-RU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81" y="772340"/>
            <a:ext cx="4758805" cy="47630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5" y="1672906"/>
            <a:ext cx="3133023" cy="1696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19" y="1641735"/>
            <a:ext cx="4679696" cy="3557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24079" y="4293890"/>
                <a:ext cx="692817" cy="148034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uk-UA" sz="4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79" y="4293890"/>
                <a:ext cx="692817" cy="14803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433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9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2" y="3052577"/>
            <a:ext cx="1479068" cy="70787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1"/>
              <p:cNvSpPr/>
              <p:nvPr/>
            </p:nvSpPr>
            <p:spPr>
              <a:xfrm>
                <a:off x="5970924" y="1126517"/>
                <a:ext cx="5545735" cy="27555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Купили 2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цибулини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, 5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помідорів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, 7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огірків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і 4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перчини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Із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кількості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всіх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овочів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приготували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салат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овочів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залишилося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924" y="1126517"/>
                <a:ext cx="5545735" cy="27555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907456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 </a:t>
            </a:r>
            <a:r>
              <a:rPr lang="ru-RU" sz="3600" b="1" dirty="0" err="1"/>
              <a:t>Розв’яжіть</a:t>
            </a:r>
            <a:r>
              <a:rPr lang="ru-RU" sz="3600" b="1" dirty="0"/>
              <a:t> задачу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2865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0" name="Прямоугольник 17"/>
          <p:cNvSpPr/>
          <p:nvPr/>
        </p:nvSpPr>
        <p:spPr>
          <a:xfrm>
            <a:off x="972063" y="3781773"/>
            <a:ext cx="2359858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</a:rPr>
              <a:t>) 2+5+7+4=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17"/>
          <p:cNvSpPr/>
          <p:nvPr/>
        </p:nvSpPr>
        <p:spPr>
          <a:xfrm>
            <a:off x="971143" y="4381350"/>
            <a:ext cx="1924869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2) </a:t>
            </a:r>
            <a:r>
              <a:rPr lang="ru-RU" sz="3200" b="1" dirty="0" smtClean="0">
                <a:solidFill>
                  <a:schemeClr val="bg1"/>
                </a:solidFill>
              </a:rPr>
              <a:t>18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3331921" y="3781773"/>
            <a:ext cx="155501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(</a:t>
            </a:r>
            <a:r>
              <a:rPr lang="ru-RU" sz="3200" b="1" dirty="0" err="1" smtClean="0">
                <a:solidFill>
                  <a:schemeClr val="bg1"/>
                </a:solidFill>
              </a:rPr>
              <a:t>ов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1389" y="2123403"/>
            <a:ext cx="4821063" cy="1569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Купили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Витрат.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–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4614" y="5607456"/>
            <a:ext cx="4215148" cy="584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12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овочів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залишилось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3424" y="2135590"/>
            <a:ext cx="3090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2ц. 5 п. 7 </a:t>
            </a:r>
            <a:r>
              <a:rPr lang="uk-UA" sz="3200" b="1" i="1" dirty="0" err="1" smtClean="0">
                <a:solidFill>
                  <a:srgbClr val="FFFF00"/>
                </a:solidFill>
              </a:rPr>
              <a:t>ог</a:t>
            </a:r>
            <a:r>
              <a:rPr lang="uk-UA" sz="3200" b="1" i="1" dirty="0" smtClean="0">
                <a:solidFill>
                  <a:srgbClr val="FFFF00"/>
                </a:solidFill>
              </a:rPr>
              <a:t>. 4 п.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50567" y="3052577"/>
            <a:ext cx="1130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? </a:t>
            </a:r>
            <a:r>
              <a:rPr lang="uk-UA" sz="3200" b="1" i="1" dirty="0" err="1" smtClean="0">
                <a:solidFill>
                  <a:srgbClr val="FFFF00"/>
                </a:solidFill>
              </a:rPr>
              <a:t>ов</a:t>
            </a:r>
            <a:r>
              <a:rPr lang="uk-UA" sz="3200" b="1" i="1" dirty="0" smtClean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69346" y="2458909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46" y="2458909"/>
                <a:ext cx="481221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17"/>
          <p:cNvSpPr/>
          <p:nvPr/>
        </p:nvSpPr>
        <p:spPr>
          <a:xfrm>
            <a:off x="4893837" y="3808094"/>
            <a:ext cx="1831853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- </a:t>
            </a:r>
            <a:r>
              <a:rPr lang="ru-RU" sz="3200" b="1" i="1" dirty="0" smtClean="0">
                <a:solidFill>
                  <a:schemeClr val="bg1"/>
                </a:solidFill>
              </a:rPr>
              <a:t>купили.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17"/>
          <p:cNvSpPr/>
          <p:nvPr/>
        </p:nvSpPr>
        <p:spPr>
          <a:xfrm>
            <a:off x="2845783" y="4392952"/>
            <a:ext cx="146319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</a:t>
            </a:r>
            <a:r>
              <a:rPr lang="ru-RU" sz="3200" b="1" dirty="0" err="1" smtClean="0">
                <a:solidFill>
                  <a:schemeClr val="bg1"/>
                </a:solidFill>
              </a:rPr>
              <a:t>ов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17"/>
          <p:cNvSpPr/>
          <p:nvPr/>
        </p:nvSpPr>
        <p:spPr>
          <a:xfrm>
            <a:off x="4291431" y="4366534"/>
            <a:ext cx="2751987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-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витратили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17"/>
          <p:cNvSpPr/>
          <p:nvPr/>
        </p:nvSpPr>
        <p:spPr>
          <a:xfrm>
            <a:off x="921389" y="4951295"/>
            <a:ext cx="1924869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3) </a:t>
            </a:r>
            <a:r>
              <a:rPr lang="ru-RU" sz="3200" b="1" dirty="0" smtClean="0">
                <a:solidFill>
                  <a:schemeClr val="bg1"/>
                </a:solidFill>
              </a:rPr>
              <a:t>18 – 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17"/>
          <p:cNvSpPr/>
          <p:nvPr/>
        </p:nvSpPr>
        <p:spPr>
          <a:xfrm>
            <a:off x="2796029" y="4962897"/>
            <a:ext cx="1639818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 (</a:t>
            </a:r>
            <a:r>
              <a:rPr lang="ru-RU" sz="3200" b="1" dirty="0" err="1" smtClean="0">
                <a:solidFill>
                  <a:schemeClr val="bg1"/>
                </a:solidFill>
              </a:rPr>
              <a:t>ов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357" y="5374010"/>
            <a:ext cx="2985354" cy="117080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11" y="5325313"/>
            <a:ext cx="1347956" cy="12681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89" y="3695647"/>
            <a:ext cx="2123809" cy="21256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2" y="4229829"/>
            <a:ext cx="1686232" cy="240067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83" y="3869658"/>
            <a:ext cx="1646558" cy="17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41" grpId="0" animBg="1"/>
      <p:bldP spid="65" grpId="0" animBg="1"/>
      <p:bldP spid="2" grpId="0"/>
      <p:bldP spid="31" grpId="0"/>
      <p:bldP spid="3" grpId="0"/>
      <p:bldP spid="33" grpId="0" animBg="1"/>
      <p:bldP spid="34" grpId="0" animBg="1"/>
      <p:bldP spid="36" grpId="0" animBg="1"/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211711" y="1464464"/>
            <a:ext cx="782021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77 записати дроби № 436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437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3 Табличне множення і ділення 7_9\№051 - Дроби. Знаходження частини від числа\2025-11-14_230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2684592"/>
            <a:ext cx="79343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3" y="1315633"/>
            <a:ext cx="504056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називається число над рискою дробу?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7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7"/>
            <a:ext cx="6120680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називається число </a:t>
            </a:r>
            <a:r>
              <a:rPr lang="uk-UA" sz="3200" b="1" dirty="0" smtClean="0"/>
              <a:t>під </a:t>
            </a:r>
            <a:r>
              <a:rPr lang="uk-UA" sz="3200" b="1" dirty="0"/>
              <a:t>рискою дробу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421404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2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4888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75 порівняння виразів № 426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3 МАТЕМ\1 Листопад\3 Табличне множення і ділення 7_9\№050 - Переставний закон множення\2025-11-10_175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62" y="2854584"/>
            <a:ext cx="8903453" cy="21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8310181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5" y="-14449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1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8" y="46524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75607" y="1310346"/>
            <a:ext cx="3019456" cy="1255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/>
              <a:t>ділиться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і </a:t>
            </a:r>
            <a:r>
              <a:rPr lang="ru-RU" sz="3600" b="1" dirty="0"/>
              <a:t>на 2, і на 3; </a:t>
            </a:r>
            <a:endParaRPr lang="uk-UA" sz="36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8135" y="1310347"/>
            <a:ext cx="3180891" cy="1255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/>
              <a:t>ділиться</a:t>
            </a:r>
            <a:r>
              <a:rPr lang="ru-RU" sz="3600" b="1" dirty="0"/>
              <a:t>: </a:t>
            </a:r>
          </a:p>
          <a:p>
            <a:pPr algn="ctr"/>
            <a:r>
              <a:rPr lang="ru-RU" sz="3600" b="1" dirty="0"/>
              <a:t>і на 2, і на 5.</a:t>
            </a:r>
            <a:endParaRPr lang="uk-UA" sz="3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58530" y="2732988"/>
            <a:ext cx="3053609" cy="8494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 6, 12, 18</a:t>
            </a:r>
          </a:p>
        </p:txBody>
      </p:sp>
      <p:sp>
        <p:nvSpPr>
          <p:cNvPr id="20" name="Скругленный прямоугольник 21"/>
          <p:cNvSpPr/>
          <p:nvPr/>
        </p:nvSpPr>
        <p:spPr>
          <a:xfrm>
            <a:off x="7042518" y="2732988"/>
            <a:ext cx="3205808" cy="8099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10, 20, 30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73" y="4153560"/>
            <a:ext cx="6123995" cy="2165617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</a:t>
            </a:r>
            <a:r>
              <a:rPr lang="uk-UA" sz="2900" b="1" dirty="0" smtClean="0">
                <a:solidFill>
                  <a:schemeClr val="bg1"/>
                </a:solidFill>
              </a:rPr>
              <a:t>425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/>
          <p:cNvSpPr/>
          <p:nvPr/>
        </p:nvSpPr>
        <p:spPr>
          <a:xfrm>
            <a:off x="1218199" y="482733"/>
            <a:ext cx="9842384" cy="642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Запиши три числа, </a:t>
            </a:r>
            <a:r>
              <a:rPr lang="ru-RU" sz="4000" b="1" dirty="0" err="1" smtClean="0">
                <a:solidFill>
                  <a:schemeClr val="bg1"/>
                </a:solidFill>
              </a:rPr>
              <a:t>кожне</a:t>
            </a:r>
            <a:r>
              <a:rPr lang="ru-RU" sz="4000" b="1" dirty="0" smtClean="0">
                <a:solidFill>
                  <a:schemeClr val="bg1"/>
                </a:solidFill>
              </a:rPr>
              <a:t> з яких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7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05020" y="488623"/>
                <a:ext cx="10225136" cy="1215128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/>
                <a:r>
                  <a:rPr lang="ru-RU" sz="4000" b="1" dirty="0">
                    <a:solidFill>
                      <a:schemeClr val="bg1"/>
                    </a:solidFill>
                  </a:rPr>
                  <a:t>Знайди </a:t>
                </a:r>
                <a:r>
                  <a:rPr lang="ru-RU" sz="4000" b="1" dirty="0" err="1">
                    <a:solidFill>
                      <a:schemeClr val="bg1"/>
                    </a:solidFill>
                  </a:rPr>
                  <a:t>частини</a:t>
                </a:r>
                <a:r>
                  <a:rPr lang="ru-RU" sz="4000" b="1" dirty="0">
                    <a:solidFill>
                      <a:schemeClr val="bg1"/>
                    </a:solidFill>
                  </a:rPr>
                  <a:t> числа 20: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20" y="488623"/>
                <a:ext cx="10225136" cy="12151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428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7532191" y="183462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8324279" y="183462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</a:t>
            </a:r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9116367" y="183462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3" y="3991544"/>
            <a:ext cx="2424478" cy="2464771"/>
          </a:xfrm>
          <a:prstGeom prst="rect">
            <a:avLst/>
          </a:prstGeom>
        </p:spPr>
      </p:pic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9904143" y="183327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10</a:t>
            </a:r>
            <a:endParaRPr lang="uk-UA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7600055" y="3862516"/>
            <a:ext cx="69176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8296207" y="3867082"/>
            <a:ext cx="66827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07455" y="2637706"/>
                <a:ext cx="10225136" cy="1215128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/>
                <a:r>
                  <a:rPr lang="ru-RU" sz="4000" b="1" dirty="0">
                    <a:solidFill>
                      <a:schemeClr val="bg1"/>
                    </a:solidFill>
                  </a:rPr>
                  <a:t>Знайди </a:t>
                </a:r>
                <a:r>
                  <a:rPr lang="ru-RU" sz="4000" b="1" dirty="0" err="1">
                    <a:solidFill>
                      <a:schemeClr val="bg1"/>
                    </a:solidFill>
                  </a:rPr>
                  <a:t>частини</a:t>
                </a:r>
                <a:r>
                  <a:rPr lang="ru-RU" sz="4000" b="1" dirty="0">
                    <a:solidFill>
                      <a:schemeClr val="bg1"/>
                    </a:solidFill>
                  </a:rPr>
                  <a:t> числа 40: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55" y="2637706"/>
                <a:ext cx="10225136" cy="1215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8964484" y="3879358"/>
            <a:ext cx="69176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9660636" y="3883924"/>
            <a:ext cx="82388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10</a:t>
            </a:r>
            <a:endParaRPr lang="uk-UA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7422" y="4962319"/>
            <a:ext cx="78311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Яка із </a:t>
            </a:r>
            <a:r>
              <a:rPr lang="ru-RU" sz="2800" b="1" dirty="0" err="1">
                <a:solidFill>
                  <a:srgbClr val="7030A0"/>
                </a:solidFill>
              </a:rPr>
              <a:t>частин</a:t>
            </a:r>
            <a:r>
              <a:rPr lang="ru-RU" sz="2800" b="1" dirty="0">
                <a:solidFill>
                  <a:srgbClr val="7030A0"/>
                </a:solidFill>
              </a:rPr>
              <a:t> у кожному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найбільша</a:t>
            </a:r>
            <a:r>
              <a:rPr lang="ru-RU" sz="2800" b="1" dirty="0">
                <a:solidFill>
                  <a:srgbClr val="7030A0"/>
                </a:solidFill>
              </a:rPr>
              <a:t>? Чому?</a:t>
            </a:r>
          </a:p>
        </p:txBody>
      </p:sp>
    </p:spTree>
    <p:extLst>
      <p:ext uri="{BB962C8B-B14F-4D97-AF65-F5344CB8AC3E}">
        <p14:creationId xmlns:p14="http://schemas.microsoft.com/office/powerpoint/2010/main" val="133364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18" grpId="0" animBg="1"/>
      <p:bldP spid="26" grpId="0" animBg="1"/>
      <p:bldP spid="2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6177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0658" y="-63489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0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85718" y="1228453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8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/>
              <a:t>Запишіть</a:t>
            </a:r>
            <a:r>
              <a:rPr lang="ru-RU" sz="4000" b="1" dirty="0"/>
              <a:t> вирази </a:t>
            </a:r>
            <a:r>
              <a:rPr lang="ru-RU" sz="4000" b="1" dirty="0" smtClean="0"/>
              <a:t>до задач і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їх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3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59697" y="4086958"/>
            <a:ext cx="7831182" cy="6425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20</a:t>
            </a:r>
            <a:r>
              <a:rPr lang="ru-RU" sz="2800" b="1" dirty="0" smtClean="0"/>
              <a:t> учнів стали парами.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smtClean="0"/>
              <a:t>пар </a:t>
            </a:r>
            <a:r>
              <a:rPr lang="ru-RU" sz="2800" b="1" dirty="0" err="1" smtClean="0"/>
              <a:t>утворилось</a:t>
            </a:r>
            <a:r>
              <a:rPr lang="ru-RU" sz="2800" b="1" dirty="0" smtClean="0"/>
              <a:t>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97745" y="2637706"/>
            <a:ext cx="1591988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20 : </a:t>
            </a:r>
            <a:r>
              <a:rPr lang="en-US" sz="3200" b="1" dirty="0" smtClean="0"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cs typeface="Times New Roman" panose="02020603050405020304" pitchFamily="18" charset="0"/>
              </a:rPr>
              <a:t>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9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29223" y="4729509"/>
            <a:ext cx="5637220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В </a:t>
            </a:r>
            <a:r>
              <a:rPr lang="ru-RU" sz="2800" b="1" dirty="0" err="1" smtClean="0"/>
              <a:t>одній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коробці</a:t>
            </a:r>
            <a:r>
              <a:rPr lang="ru-RU" sz="2800" b="1" dirty="0" smtClean="0"/>
              <a:t> 6 </a:t>
            </a:r>
            <a:r>
              <a:rPr lang="ru-RU" sz="2800" b="1" dirty="0" err="1" smtClean="0"/>
              <a:t>олівців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олівців</a:t>
            </a:r>
            <a:r>
              <a:rPr lang="ru-RU" sz="2800" b="1" dirty="0" smtClean="0"/>
              <a:t> у </a:t>
            </a:r>
            <a:r>
              <a:rPr lang="uk-UA" sz="2800" b="1" dirty="0" smtClean="0">
                <a:solidFill>
                  <a:srgbClr val="FFFF00"/>
                </a:solidFill>
              </a:rPr>
              <a:t>10</a:t>
            </a:r>
            <a:r>
              <a:rPr lang="ru-RU" sz="2800" b="1" dirty="0" smtClean="0"/>
              <a:t> таких коробках?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90030" y="2666194"/>
            <a:ext cx="188617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50 : 10 </a:t>
            </a:r>
            <a:r>
              <a:rPr lang="uk-UA" sz="3200" b="1" dirty="0">
                <a:cs typeface="Times New Roman" panose="02020603050405020304" pitchFamily="18" charset="0"/>
              </a:rPr>
              <a:t>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6465184" y="4741037"/>
            <a:ext cx="5394177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Кулька </a:t>
            </a:r>
            <a:r>
              <a:rPr lang="ru-RU" sz="2800" b="1" dirty="0" err="1"/>
              <a:t>коштує</a:t>
            </a:r>
            <a:r>
              <a:rPr lang="ru-RU" sz="2800" b="1" dirty="0"/>
              <a:t> </a:t>
            </a:r>
            <a:r>
              <a:rPr lang="ru-RU" sz="2800" b="1" dirty="0" smtClean="0"/>
              <a:t>10 </a:t>
            </a:r>
            <a:r>
              <a:rPr lang="ru-RU" sz="2800" b="1" dirty="0"/>
              <a:t>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smtClean="0"/>
              <a:t>куль</a:t>
            </a:r>
            <a:r>
              <a:rPr lang="uk-UA" sz="2800" b="1" dirty="0" smtClean="0"/>
              <a:t>о</a:t>
            </a:r>
            <a:r>
              <a:rPr lang="ru-RU" sz="2800" b="1" dirty="0" smtClean="0"/>
              <a:t>к можно </a:t>
            </a:r>
            <a:r>
              <a:rPr lang="ru-RU" sz="2800" b="1" dirty="0" err="1" smtClean="0"/>
              <a:t>купити</a:t>
            </a:r>
            <a:r>
              <a:rPr lang="ru-RU" sz="2800" b="1" dirty="0" smtClean="0"/>
              <a:t> на </a:t>
            </a:r>
            <a:r>
              <a:rPr lang="uk-UA" sz="2800" b="1" dirty="0" smtClean="0">
                <a:solidFill>
                  <a:srgbClr val="FFFF00"/>
                </a:solidFill>
              </a:rPr>
              <a:t>50</a:t>
            </a:r>
            <a:r>
              <a:rPr lang="en-US" sz="2800" b="1" dirty="0" smtClean="0"/>
              <a:t> </a:t>
            </a:r>
            <a:r>
              <a:rPr lang="uk-UA" sz="2800" b="1" dirty="0" smtClean="0"/>
              <a:t>грн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4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3943" y="3357786"/>
            <a:ext cx="156965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cs typeface="Times New Roman" panose="02020603050405020304" pitchFamily="18" charset="0"/>
              </a:rPr>
              <a:t>6</a:t>
            </a:r>
            <a:r>
              <a:rPr lang="uk-UA" sz="3200" b="1" dirty="0" smtClean="0">
                <a:cs typeface="Times New Roman" panose="02020603050405020304" pitchFamily="18" charset="0"/>
              </a:rPr>
              <a:t> ∙ 10 = 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2063130" y="2639240"/>
            <a:ext cx="1364605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10 (п.)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2094791" y="3357786"/>
            <a:ext cx="1637956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cs typeface="Times New Roman" panose="02020603050405020304" pitchFamily="18" charset="0"/>
              </a:rPr>
              <a:t>6</a:t>
            </a:r>
            <a:r>
              <a:rPr lang="uk-UA" sz="3200" b="1" dirty="0" smtClean="0">
                <a:cs typeface="Times New Roman" panose="02020603050405020304" pitchFamily="18" charset="0"/>
              </a:rPr>
              <a:t>0 (</a:t>
            </a:r>
            <a:r>
              <a:rPr lang="uk-UA" sz="3200" b="1" dirty="0" err="1" smtClean="0">
                <a:cs typeface="Times New Roman" panose="02020603050405020304" pitchFamily="18" charset="0"/>
              </a:rPr>
              <a:t>ол</a:t>
            </a:r>
            <a:r>
              <a:rPr lang="uk-UA" sz="3200" b="1" dirty="0" smtClean="0">
                <a:cs typeface="Times New Roman" panose="02020603050405020304" pitchFamily="18" charset="0"/>
              </a:rPr>
              <a:t>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676207" y="2637706"/>
            <a:ext cx="1224136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5 (к.)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3943" y="5670401"/>
            <a:ext cx="11325418" cy="639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/>
              <a:t>Мамі</a:t>
            </a:r>
            <a:r>
              <a:rPr lang="ru-RU" sz="2800" b="1" dirty="0" smtClean="0"/>
              <a:t> 30 років, її </a:t>
            </a:r>
            <a:r>
              <a:rPr lang="ru-RU" sz="2800" b="1" dirty="0" err="1" smtClean="0"/>
              <a:t>дочці</a:t>
            </a:r>
            <a:r>
              <a:rPr lang="ru-RU" sz="2800" b="1" dirty="0" smtClean="0"/>
              <a:t> 10 років. У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uk-UA" sz="2800" b="1" dirty="0" smtClean="0"/>
              <a:t>разів мама старша за дочку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90029" y="3305908"/>
            <a:ext cx="1886177" cy="6081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30 : 10 </a:t>
            </a:r>
            <a:r>
              <a:rPr lang="uk-UA" sz="3200" b="1" dirty="0">
                <a:cs typeface="Times New Roman" panose="02020603050405020304" pitchFamily="18" charset="0"/>
              </a:rPr>
              <a:t>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676206" y="3277420"/>
            <a:ext cx="1224136" cy="6081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3 (р.)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6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2187" y="465246"/>
            <a:ext cx="10412411" cy="8524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числа.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420606" y="1317661"/>
                <a:ext cx="4551745" cy="11040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06" y="1317661"/>
                <a:ext cx="4551745" cy="1104021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6959" r="12556" b="402"/>
          <a:stretch/>
        </p:blipFill>
        <p:spPr>
          <a:xfrm>
            <a:off x="792187" y="1403820"/>
            <a:ext cx="2507926" cy="2925914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429</a:t>
            </a:r>
            <a:endParaRPr lang="ru-RU" sz="29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8"/>
              <p:cNvSpPr/>
              <p:nvPr/>
            </p:nvSpPr>
            <p:spPr>
              <a:xfrm>
                <a:off x="3623068" y="2493690"/>
                <a:ext cx="7437515" cy="107405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800" b="1" dirty="0"/>
              </a:p>
              <a:p>
                <a:pPr algn="ctr"/>
                <a:r>
                  <a:rPr lang="ru-RU" sz="3600" b="1" dirty="0"/>
                  <a:t>Число виду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uk-UA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/>
                  <a:t>називається </a:t>
                </a:r>
                <a:r>
                  <a:rPr lang="ru-RU" sz="3600" b="1" dirty="0" err="1">
                    <a:solidFill>
                      <a:srgbClr val="FFFF00"/>
                    </a:solidFill>
                  </a:rPr>
                  <a:t>дробом</a:t>
                </a:r>
                <a:r>
                  <a:rPr lang="ru-RU" sz="3600" b="1" dirty="0">
                    <a:solidFill>
                      <a:srgbClr val="FFFF00"/>
                    </a:solidFill>
                  </a:rPr>
                  <a:t> </a:t>
                </a:r>
                <a:br>
                  <a:rPr lang="ru-RU" sz="3600" b="1" dirty="0">
                    <a:solidFill>
                      <a:srgbClr val="FFFF00"/>
                    </a:solidFill>
                  </a:rPr>
                </a:br>
                <a:endParaRPr lang="uk-UA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68" y="2493690"/>
                <a:ext cx="7437515" cy="107405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кругленный прямоугольник 24"/>
          <p:cNvSpPr/>
          <p:nvPr/>
        </p:nvSpPr>
        <p:spPr>
          <a:xfrm>
            <a:off x="3644682" y="3689362"/>
            <a:ext cx="7494953" cy="12337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Число</a:t>
            </a:r>
            <a:r>
              <a:rPr lang="ru-RU" sz="3600" b="1" dirty="0"/>
              <a:t>, яке </a:t>
            </a:r>
            <a:r>
              <a:rPr lang="ru-RU" sz="3600" b="1" dirty="0" err="1"/>
              <a:t>стоїть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над </a:t>
            </a:r>
            <a:r>
              <a:rPr lang="ru-RU" sz="3600" b="1" dirty="0" err="1">
                <a:solidFill>
                  <a:srgbClr val="FFFF00"/>
                </a:solidFill>
              </a:rPr>
              <a:t>рискою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дробу</a:t>
            </a:r>
            <a:r>
              <a:rPr lang="ru-RU" sz="3600" b="1" dirty="0"/>
              <a:t>, називають </a:t>
            </a:r>
            <a:r>
              <a:rPr lang="ru-RU" sz="3600" b="1" dirty="0" err="1">
                <a:solidFill>
                  <a:srgbClr val="FFFF00"/>
                </a:solidFill>
              </a:rPr>
              <a:t>чисельником</a:t>
            </a:r>
            <a:r>
              <a:rPr lang="ru-RU" sz="3600" b="1" dirty="0"/>
              <a:t> </a:t>
            </a:r>
            <a:endParaRPr lang="uk-UA" sz="3600" b="1" dirty="0"/>
          </a:p>
        </p:txBody>
      </p:sp>
      <p:sp>
        <p:nvSpPr>
          <p:cNvPr id="19" name="Скругленный прямоугольник 24"/>
          <p:cNvSpPr/>
          <p:nvPr/>
        </p:nvSpPr>
        <p:spPr>
          <a:xfrm>
            <a:off x="3612430" y="4971876"/>
            <a:ext cx="7581190" cy="12337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Число</a:t>
            </a:r>
            <a:r>
              <a:rPr lang="ru-RU" sz="3600" b="1" dirty="0"/>
              <a:t>, яке </a:t>
            </a:r>
            <a:r>
              <a:rPr lang="ru-RU" sz="3600" b="1" dirty="0" err="1"/>
              <a:t>стоїть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під </a:t>
            </a:r>
            <a:r>
              <a:rPr lang="ru-RU" sz="3600" b="1" dirty="0" err="1">
                <a:solidFill>
                  <a:srgbClr val="FFFF00"/>
                </a:solidFill>
              </a:rPr>
              <a:t>рискою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дробу</a:t>
            </a:r>
            <a:r>
              <a:rPr lang="ru-RU" sz="3600" b="1" dirty="0"/>
              <a:t>, називають </a:t>
            </a:r>
            <a:r>
              <a:rPr lang="ru-RU" sz="3600" b="1" dirty="0" err="1">
                <a:solidFill>
                  <a:srgbClr val="FFFF00"/>
                </a:solidFill>
              </a:rPr>
              <a:t>знаменником</a:t>
            </a:r>
            <a:r>
              <a:rPr lang="ru-RU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3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2" y="501616"/>
            <a:ext cx="10102748" cy="6997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 </a:t>
            </a:r>
            <a:r>
              <a:rPr lang="ru-RU" sz="4000" b="1" dirty="0" err="1" smtClean="0">
                <a:solidFill>
                  <a:schemeClr val="bg1"/>
                </a:solidFill>
              </a:rPr>
              <a:t>малюнок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7"/>
              <p:cNvSpPr/>
              <p:nvPr/>
            </p:nvSpPr>
            <p:spPr>
              <a:xfrm>
                <a:off x="1036139" y="3823597"/>
                <a:ext cx="2463604" cy="1390850"/>
              </a:xfrm>
              <a:prstGeom prst="roundRect">
                <a:avLst/>
              </a:prstGeom>
              <a:solidFill>
                <a:srgbClr val="FF3399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chemeClr val="bg1"/>
                    </a:solidFill>
                  </a:rPr>
                  <a:t>  </a:t>
                </a:r>
                <a:r>
                  <a:rPr lang="uk-UA" sz="3200" b="1" dirty="0" smtClean="0">
                    <a:solidFill>
                      <a:schemeClr val="bg1"/>
                    </a:solidFill>
                  </a:rPr>
                  <a:t>читаємо: </a:t>
                </a:r>
                <a:r>
                  <a:rPr lang="uk-UA" sz="3200" b="1" dirty="0">
                    <a:solidFill>
                      <a:srgbClr val="FFFF00"/>
                    </a:solidFill>
                  </a:rPr>
                  <a:t>дві </a:t>
                </a:r>
                <a:r>
                  <a:rPr lang="uk-UA" sz="3200" b="1" dirty="0" err="1">
                    <a:solidFill>
                      <a:srgbClr val="FFFF00"/>
                    </a:solidFill>
                  </a:rPr>
                  <a:t>п</a:t>
                </a:r>
                <a:r>
                  <a:rPr lang="uk-UA" sz="3200" b="1" dirty="0" err="1">
                    <a:solidFill>
                      <a:srgbClr val="FFFF00"/>
                    </a:solidFill>
                    <a:sym typeface="Symbol" panose="05050102010706020507" pitchFamily="18" charset="2"/>
                  </a:rPr>
                  <a:t></a:t>
                </a:r>
                <a:r>
                  <a:rPr lang="uk-UA" sz="3200" b="1" dirty="0" err="1" smtClean="0">
                    <a:solidFill>
                      <a:srgbClr val="FFFF00"/>
                    </a:solidFill>
                    <a:sym typeface="Symbol" panose="05050102010706020507" pitchFamily="18" charset="2"/>
                  </a:rPr>
                  <a:t>яті</a:t>
                </a:r>
                <a:endParaRPr lang="uk-UA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" y="3823597"/>
                <a:ext cx="2463604" cy="139085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24"/>
              <p:cNvSpPr/>
              <p:nvPr/>
            </p:nvSpPr>
            <p:spPr>
              <a:xfrm>
                <a:off x="4094665" y="2450463"/>
                <a:ext cx="7078414" cy="1373134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/>
                  <a:t>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/>
                  <a:t>означає, </a:t>
                </a:r>
                <a:r>
                  <a:rPr lang="ru-RU" sz="3200" b="1" dirty="0" err="1"/>
                  <a:t>що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ціле</a:t>
                </a:r>
                <a:r>
                  <a:rPr lang="ru-RU" sz="3200" b="1" dirty="0"/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поділили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на 5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рівних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частин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/>
                  <a:t>і 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взяли 2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такі</a:t>
                </a:r>
                <a:r>
                  <a:rPr lang="ru-RU" sz="3200" b="1" dirty="0"/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частини</a:t>
                </a:r>
                <a:endParaRPr lang="ru-RU" sz="3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65" y="2450463"/>
                <a:ext cx="7078414" cy="137313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4358" r="4814" b="7681"/>
          <a:stretch/>
        </p:blipFill>
        <p:spPr>
          <a:xfrm>
            <a:off x="893533" y="1270727"/>
            <a:ext cx="2520000" cy="2556000"/>
          </a:xfrm>
          <a:prstGeom prst="ellipse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8"/>
              <p:cNvSpPr/>
              <p:nvPr/>
            </p:nvSpPr>
            <p:spPr>
              <a:xfrm>
                <a:off x="4094665" y="3933850"/>
                <a:ext cx="7059555" cy="1296144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числі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: 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5 —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це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знаменник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, 2 —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це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чисельник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</a:t>
                </a:r>
                <a:endParaRPr lang="uk-UA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65" y="3933850"/>
                <a:ext cx="7059555" cy="129614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5807" y="1330485"/>
            <a:ext cx="7078413" cy="9696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рівних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частин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поділено</a:t>
            </a:r>
            <a:r>
              <a:rPr lang="ru-RU" sz="2800" b="1" dirty="0">
                <a:solidFill>
                  <a:srgbClr val="7030A0"/>
                </a:solidFill>
              </a:rPr>
              <a:t> круг?</a:t>
            </a: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частин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зафарбовано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56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4470</TotalTime>
  <Words>732</Words>
  <Application>Microsoft Office PowerPoint</Application>
  <PresentationFormat>Произвольный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379</cp:revision>
  <dcterms:created xsi:type="dcterms:W3CDTF">2025-08-27T14:01:18Z</dcterms:created>
  <dcterms:modified xsi:type="dcterms:W3CDTF">2025-11-17T09:50:00Z</dcterms:modified>
</cp:coreProperties>
</file>