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2" r:id="rId2"/>
    <p:sldId id="570" r:id="rId3"/>
    <p:sldId id="478" r:id="rId4"/>
    <p:sldId id="286" r:id="rId5"/>
    <p:sldId id="567" r:id="rId6"/>
    <p:sldId id="558" r:id="rId7"/>
    <p:sldId id="559" r:id="rId8"/>
    <p:sldId id="560" r:id="rId9"/>
    <p:sldId id="561" r:id="rId10"/>
    <p:sldId id="562" r:id="rId11"/>
    <p:sldId id="563" r:id="rId12"/>
    <p:sldId id="391" r:id="rId13"/>
    <p:sldId id="546" r:id="rId14"/>
    <p:sldId id="542" r:id="rId15"/>
    <p:sldId id="564" r:id="rId16"/>
    <p:sldId id="565" r:id="rId17"/>
    <p:sldId id="566" r:id="rId18"/>
    <p:sldId id="412" r:id="rId19"/>
    <p:sldId id="313" r:id="rId20"/>
    <p:sldId id="571" r:id="rId21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6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Побудова </a:t>
          </a:r>
          <a:r>
            <a:rPr lang="uk-UA" sz="3200" b="1" dirty="0" err="1" smtClean="0">
              <a:solidFill>
                <a:schemeClr val="bg1"/>
              </a:solidFill>
            </a:rPr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Порівняння задач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7381" custLinFactX="125795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5430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5649" custLinFactX="13476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483" custLinFactX="-13274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82404" y="851751"/>
          <a:ext cx="4273486" cy="256998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Порівняння задач</a:t>
          </a:r>
          <a:endParaRPr lang="ru-RU" sz="3200" b="1" kern="1200" dirty="0"/>
        </a:p>
      </dsp:txBody>
      <dsp:txXfrm rot="5400000">
        <a:off x="2634156" y="854696"/>
        <a:ext cx="256998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36076" y="870000"/>
          <a:ext cx="4273486" cy="253348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3924" y="854697"/>
        <a:ext cx="253348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18079" y="867951"/>
          <a:ext cx="4273486" cy="253758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Побудова </a:t>
          </a:r>
          <a:r>
            <a:rPr lang="uk-UA" sz="3200" b="1" kern="1200" dirty="0" err="1" smtClean="0">
              <a:solidFill>
                <a:schemeClr val="bg1"/>
              </a:solidFill>
            </a:rPr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86031" y="854696"/>
        <a:ext cx="253758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87945" y="710495"/>
          <a:ext cx="4273486" cy="285249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числа за його частиною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298441" y="854696"/>
        <a:ext cx="285249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4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6639" y="1058245"/>
            <a:ext cx="9505056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Задачі на </a:t>
            </a:r>
            <a:r>
              <a:rPr lang="ru-RU" sz="40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частини</a:t>
            </a:r>
            <a:r>
              <a:rPr lang="ru-RU" sz="4000" b="1" dirty="0">
                <a:solidFill>
                  <a:srgbClr val="7030A0"/>
                </a:solidFill>
              </a:rPr>
              <a:t> від числа</a:t>
            </a:r>
            <a:r>
              <a:rPr lang="ru-RU" sz="4000" b="1" dirty="0" smtClean="0">
                <a:solidFill>
                  <a:srgbClr val="7030A0"/>
                </a:solidFill>
              </a:rPr>
              <a:t>. Задача </a:t>
            </a:r>
            <a:r>
              <a:rPr lang="ru-RU" sz="4000" b="1" dirty="0">
                <a:solidFill>
                  <a:srgbClr val="7030A0"/>
                </a:solidFill>
              </a:rPr>
              <a:t>на </a:t>
            </a:r>
            <a:r>
              <a:rPr lang="ru-RU" sz="4000" b="1" dirty="0" err="1">
                <a:solidFill>
                  <a:srgbClr val="7030A0"/>
                </a:solidFill>
              </a:rPr>
              <a:t>знаходження</a:t>
            </a:r>
            <a:r>
              <a:rPr lang="ru-RU" sz="4000" b="1" dirty="0">
                <a:solidFill>
                  <a:srgbClr val="7030A0"/>
                </a:solidFill>
              </a:rPr>
              <a:t> числа за його </a:t>
            </a:r>
            <a:r>
              <a:rPr lang="ru-RU" sz="4000" b="1" dirty="0" err="1">
                <a:solidFill>
                  <a:srgbClr val="7030A0"/>
                </a:solidFill>
              </a:rPr>
              <a:t>частиною</a:t>
            </a:r>
            <a:r>
              <a:rPr lang="ru-RU" sz="4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5" y="1247957"/>
            <a:ext cx="7927034" cy="5484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112390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32536" y="5881665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1" y="1116031"/>
            <a:ext cx="7752839" cy="538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5" y="2047962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24564" y="3846146"/>
            <a:ext cx="698376" cy="7703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6177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0658" y="-63489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82850" y="1209563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40103" y="-535531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8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943" y="3901242"/>
            <a:ext cx="73783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Запишіть</a:t>
            </a:r>
            <a:r>
              <a:rPr lang="ru-RU" sz="2800" b="1" dirty="0" smtClean="0"/>
              <a:t> дроби: </a:t>
            </a:r>
          </a:p>
          <a:p>
            <a:r>
              <a:rPr lang="ru-RU" sz="2800" b="1" dirty="0" smtClean="0"/>
              <a:t>одна </a:t>
            </a:r>
            <a:r>
              <a:rPr lang="ru-RU" sz="2800" b="1" dirty="0" err="1"/>
              <a:t>дев’ята</a:t>
            </a:r>
            <a:r>
              <a:rPr lang="ru-RU" sz="2800" b="1" dirty="0"/>
              <a:t>,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сьомі</a:t>
            </a:r>
            <a:r>
              <a:rPr lang="ru-RU" sz="2800" b="1" dirty="0"/>
              <a:t>, десять </a:t>
            </a:r>
            <a:r>
              <a:rPr lang="ru-RU" sz="2800" b="1" dirty="0" err="1"/>
              <a:t>дванадцятих</a:t>
            </a:r>
            <a:r>
              <a:rPr lang="ru-RU" sz="2800" b="1" dirty="0"/>
              <a:t>, три </a:t>
            </a:r>
            <a:r>
              <a:rPr lang="ru-RU" sz="2800" b="1" dirty="0" err="1"/>
              <a:t>соті</a:t>
            </a:r>
            <a:r>
              <a:rPr lang="ru-RU" sz="2800" b="1" dirty="0"/>
              <a:t>, одна </a:t>
            </a:r>
            <a:r>
              <a:rPr lang="ru-RU" sz="2800" b="1" dirty="0" err="1"/>
              <a:t>тридцята</a:t>
            </a:r>
            <a:r>
              <a:rPr lang="ru-RU" sz="2800" b="1" dirty="0"/>
              <a:t>.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Ст.77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36640" y="3091228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389435" y="3118536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4856" y="2728268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0377" y="3073664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8567" y="2704755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322" y="3083302"/>
            <a:ext cx="426757" cy="5303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384" y="2925101"/>
            <a:ext cx="396274" cy="426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890" y="2726566"/>
            <a:ext cx="457240" cy="56697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4579" y="2680832"/>
            <a:ext cx="475109" cy="5901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3002" y="3109995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9599" y="3073664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6987" y="3032857"/>
            <a:ext cx="500849" cy="6221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6415" y="3027700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372" y="2692410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5118" y="3032857"/>
            <a:ext cx="500849" cy="6221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322" y="2957894"/>
            <a:ext cx="396274" cy="4261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8037" y="2940014"/>
            <a:ext cx="937649" cy="4261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1158" y="2928226"/>
            <a:ext cx="1279739" cy="4261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1398" y="2915093"/>
            <a:ext cx="849262" cy="4261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55704" y="2689780"/>
            <a:ext cx="45724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2187" y="465246"/>
            <a:ext cx="10412411" cy="8524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дробові</a:t>
            </a:r>
            <a:r>
              <a:rPr lang="ru-RU" sz="4000" b="1" dirty="0" smtClean="0">
                <a:solidFill>
                  <a:schemeClr val="bg1"/>
                </a:solidFill>
              </a:rPr>
              <a:t> 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420606" y="1443809"/>
                <a:ext cx="4551745" cy="11040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uk-UA" sz="4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k-UA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uk-UA" sz="40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06" y="1443809"/>
                <a:ext cx="4551745" cy="1104021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6959" r="12556" b="402"/>
          <a:stretch/>
        </p:blipFill>
        <p:spPr>
          <a:xfrm>
            <a:off x="792187" y="1403820"/>
            <a:ext cx="2507926" cy="2925914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9155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Ст.77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438-439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0151" y="2672774"/>
            <a:ext cx="765253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Яка </a:t>
            </a:r>
            <a:r>
              <a:rPr lang="ru-RU" sz="3200" b="1" dirty="0" err="1">
                <a:solidFill>
                  <a:srgbClr val="7030A0"/>
                </a:solidFill>
              </a:rPr>
              <a:t>частина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кожної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фігури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зафарбована</a:t>
            </a:r>
            <a:r>
              <a:rPr lang="ru-RU" sz="32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1" y="3267802"/>
            <a:ext cx="7640010" cy="2123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3799" y="5105406"/>
                <a:ext cx="606256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uk-U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99" y="5105406"/>
                <a:ext cx="606256" cy="12464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22673" y="4822770"/>
                <a:ext cx="606256" cy="124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uk-U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673" y="4822770"/>
                <a:ext cx="606256" cy="12467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12311" y="4884897"/>
                <a:ext cx="912429" cy="126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uk-UA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311" y="4884897"/>
                <a:ext cx="912429" cy="12613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03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Прямокутник 1"/>
              <p:cNvSpPr/>
              <p:nvPr/>
            </p:nvSpPr>
            <p:spPr>
              <a:xfrm>
                <a:off x="521219" y="1413570"/>
                <a:ext cx="8213360" cy="12259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У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книжці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18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сторінок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. Тарас прочитав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uk-UA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книжки.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Скільки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сторінок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прочитав Тарас?</a:t>
                </a:r>
                <a:endParaRPr lang="uk-UA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19" y="1413570"/>
                <a:ext cx="8213360" cy="12259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57033" y="405458"/>
            <a:ext cx="11078381" cy="976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 Прочитай задачі. </a:t>
            </a:r>
            <a:r>
              <a:rPr lang="ru-RU" sz="3200" b="1" dirty="0" err="1"/>
              <a:t>Порівняй</a:t>
            </a:r>
            <a:r>
              <a:rPr lang="ru-RU" sz="3200" b="1" dirty="0"/>
              <a:t> </a:t>
            </a:r>
            <a:r>
              <a:rPr lang="ru-RU" sz="3200" b="1" dirty="0" err="1"/>
              <a:t>умову</a:t>
            </a:r>
            <a:r>
              <a:rPr lang="ru-RU" sz="3200" b="1" dirty="0"/>
              <a:t> й </a:t>
            </a:r>
            <a:r>
              <a:rPr lang="ru-RU" sz="3200" b="1" dirty="0" err="1"/>
              <a:t>розв’язання</a:t>
            </a:r>
            <a:r>
              <a:rPr lang="ru-RU" sz="3200" b="1" dirty="0"/>
              <a:t>. Прочитай пояснення.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Ст.78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2" name="Прямоугольник 17"/>
          <p:cNvSpPr/>
          <p:nvPr/>
        </p:nvSpPr>
        <p:spPr>
          <a:xfrm>
            <a:off x="8744289" y="1479771"/>
            <a:ext cx="152138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18535" y="2052409"/>
            <a:ext cx="300982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прочитав Тарас.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17"/>
          <p:cNvSpPr/>
          <p:nvPr/>
        </p:nvSpPr>
        <p:spPr>
          <a:xfrm>
            <a:off x="10378067" y="1479772"/>
            <a:ext cx="1257347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(ст.)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1509" y="2639898"/>
            <a:ext cx="5230944" cy="10426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Це </a:t>
            </a:r>
            <a:r>
              <a:rPr lang="ru-RU" sz="3200" b="1" dirty="0"/>
              <a:t>задача на </a:t>
            </a:r>
            <a:r>
              <a:rPr lang="ru-RU" sz="3200" b="1" dirty="0" err="1" smtClean="0"/>
              <a:t>знаходження</a:t>
            </a:r>
            <a:r>
              <a:rPr lang="ru-RU" sz="3200" b="1" dirty="0"/>
              <a:t> </a:t>
            </a:r>
            <a:r>
              <a:rPr lang="ru-RU" sz="3200" b="1" dirty="0" err="1" smtClean="0"/>
              <a:t>частини</a:t>
            </a:r>
            <a:r>
              <a:rPr lang="ru-RU" sz="3200" b="1" dirty="0" smtClean="0"/>
              <a:t> </a:t>
            </a:r>
            <a:r>
              <a:rPr lang="ru-RU" sz="3200" b="1" dirty="0"/>
              <a:t>числа. </a:t>
            </a:r>
          </a:p>
        </p:txBody>
      </p:sp>
      <p:sp>
        <p:nvSpPr>
          <p:cNvPr id="28" name="Прямокутник 1"/>
          <p:cNvSpPr/>
          <p:nvPr/>
        </p:nvSpPr>
        <p:spPr>
          <a:xfrm>
            <a:off x="511509" y="3682556"/>
            <a:ext cx="8232780" cy="1491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Тарас прочитав </a:t>
            </a:r>
            <a:r>
              <a:rPr lang="ru-RU" sz="3200" b="1" dirty="0" err="1"/>
              <a:t>третю</a:t>
            </a:r>
            <a:r>
              <a:rPr lang="ru-RU" sz="3200" b="1" dirty="0"/>
              <a:t> </a:t>
            </a:r>
            <a:r>
              <a:rPr lang="ru-RU" sz="3200" b="1" dirty="0" err="1"/>
              <a:t>частину</a:t>
            </a:r>
            <a:r>
              <a:rPr lang="ru-RU" sz="3200" b="1" dirty="0"/>
              <a:t> </a:t>
            </a:r>
            <a:r>
              <a:rPr lang="ru-RU" sz="3200" b="1" dirty="0" smtClean="0"/>
              <a:t>книжки</a:t>
            </a:r>
            <a:r>
              <a:rPr lang="ru-RU" sz="3200" b="1" dirty="0"/>
              <a:t>, що становить 6 </a:t>
            </a:r>
            <a:r>
              <a:rPr lang="ru-RU" sz="3200" b="1" dirty="0" err="1"/>
              <a:t>сторінок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сторінок</a:t>
            </a:r>
            <a:r>
              <a:rPr lang="ru-RU" sz="3200" b="1" dirty="0"/>
              <a:t> у цій </a:t>
            </a:r>
            <a:r>
              <a:rPr lang="ru-RU" sz="3200" b="1" dirty="0" err="1"/>
              <a:t>книжці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17"/>
          <p:cNvSpPr/>
          <p:nvPr/>
        </p:nvSpPr>
        <p:spPr>
          <a:xfrm>
            <a:off x="8819123" y="3710625"/>
            <a:ext cx="1233348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∙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35592" y="4381350"/>
            <a:ext cx="271124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 цій </a:t>
            </a:r>
            <a:r>
              <a:rPr lang="ru-RU" sz="3200" b="1" dirty="0" err="1" smtClean="0">
                <a:solidFill>
                  <a:schemeClr val="bg1"/>
                </a:solidFill>
              </a:rPr>
              <a:t>книжці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17"/>
          <p:cNvSpPr/>
          <p:nvPr/>
        </p:nvSpPr>
        <p:spPr>
          <a:xfrm>
            <a:off x="10052471" y="3710624"/>
            <a:ext cx="1494361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 (ст.)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7034" y="5133031"/>
            <a:ext cx="9540963" cy="6982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Це задача на </a:t>
            </a:r>
            <a:r>
              <a:rPr lang="ru-RU" sz="3200" b="1" dirty="0" err="1"/>
              <a:t>знаходження</a:t>
            </a:r>
            <a:r>
              <a:rPr lang="ru-RU" sz="3200" b="1" dirty="0"/>
              <a:t> числа за його </a:t>
            </a:r>
            <a:r>
              <a:rPr lang="ru-RU" sz="3200" b="1" dirty="0" err="1" smtClean="0"/>
              <a:t>частиною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4852" y="5741843"/>
            <a:ext cx="106040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</a:rPr>
              <a:t>Міркуй</a:t>
            </a:r>
            <a:r>
              <a:rPr lang="ru-RU" sz="2800" b="1" dirty="0">
                <a:solidFill>
                  <a:srgbClr val="FFFF00"/>
                </a:solidFill>
              </a:rPr>
              <a:t> так</a:t>
            </a:r>
            <a:r>
              <a:rPr lang="ru-RU" sz="2800" b="1" dirty="0"/>
              <a:t>: Нам </a:t>
            </a:r>
            <a:r>
              <a:rPr lang="ru-RU" sz="2800" b="1" dirty="0" err="1"/>
              <a:t>відомо</a:t>
            </a:r>
            <a:r>
              <a:rPr lang="ru-RU" sz="2800" b="1" dirty="0"/>
              <a:t>, що 6 </a:t>
            </a:r>
            <a:r>
              <a:rPr lang="ru-RU" sz="2800" b="1" dirty="0" err="1"/>
              <a:t>сторінок</a:t>
            </a:r>
            <a:r>
              <a:rPr lang="ru-RU" sz="2800" b="1" dirty="0"/>
              <a:t> — це </a:t>
            </a:r>
            <a:r>
              <a:rPr lang="ru-RU" sz="2800" b="1" dirty="0" smtClean="0"/>
              <a:t>1/3 </a:t>
            </a:r>
            <a:r>
              <a:rPr lang="ru-RU" sz="2800" b="1" dirty="0"/>
              <a:t>книжки. </a:t>
            </a:r>
            <a:r>
              <a:rPr lang="ru-RU" sz="2800" b="1" dirty="0" err="1"/>
              <a:t>Тобто</a:t>
            </a:r>
            <a:r>
              <a:rPr lang="ru-RU" sz="2800" b="1" dirty="0"/>
              <a:t> книжка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із </a:t>
            </a:r>
            <a:r>
              <a:rPr lang="ru-RU" sz="2800" b="1" dirty="0" err="1"/>
              <a:t>трьох</a:t>
            </a:r>
            <a:r>
              <a:rPr lang="ru-RU" sz="2800" b="1" dirty="0"/>
              <a:t> </a:t>
            </a:r>
            <a:r>
              <a:rPr lang="ru-RU" sz="2800" b="1" dirty="0" err="1"/>
              <a:t>рівних</a:t>
            </a:r>
            <a:r>
              <a:rPr lang="ru-RU" sz="2800" b="1" dirty="0"/>
              <a:t> </a:t>
            </a:r>
            <a:r>
              <a:rPr lang="ru-RU" sz="2800" b="1" dirty="0" err="1"/>
              <a:t>частин</a:t>
            </a:r>
            <a:r>
              <a:rPr lang="ru-RU" sz="2800" b="1" dirty="0"/>
              <a:t>, у кожній з яких 6 </a:t>
            </a:r>
            <a:r>
              <a:rPr lang="ru-RU" sz="2800" b="1" dirty="0" err="1" smtClean="0"/>
              <a:t>стор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65411"/>
              </p:ext>
            </p:extLst>
          </p:nvPr>
        </p:nvGraphicFramePr>
        <p:xfrm>
          <a:off x="6090308" y="2709714"/>
          <a:ext cx="18739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921"/>
                <a:gridCol w="637921"/>
                <a:gridCol w="598089"/>
              </a:tblGrid>
              <a:tr h="17517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?</a:t>
                      </a:r>
                      <a:endParaRPr lang="ru-RU" sz="24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5400000">
            <a:off x="6882406" y="2301750"/>
            <a:ext cx="314305" cy="1886671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17"/>
          <p:cNvSpPr/>
          <p:nvPr/>
        </p:nvSpPr>
        <p:spPr>
          <a:xfrm>
            <a:off x="6595584" y="3266628"/>
            <a:ext cx="1016318" cy="52320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18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15525"/>
              </p:ext>
            </p:extLst>
          </p:nvPr>
        </p:nvGraphicFramePr>
        <p:xfrm>
          <a:off x="8761167" y="2787885"/>
          <a:ext cx="18739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921"/>
                <a:gridCol w="637921"/>
                <a:gridCol w="598089"/>
              </a:tblGrid>
              <a:tr h="17517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6</a:t>
                      </a:r>
                      <a:endParaRPr lang="ru-RU" sz="2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Прямоугольник 17"/>
          <p:cNvSpPr/>
          <p:nvPr/>
        </p:nvSpPr>
        <p:spPr>
          <a:xfrm>
            <a:off x="9266443" y="3344799"/>
            <a:ext cx="1016318" cy="52320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ст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9565243" y="2427743"/>
            <a:ext cx="314305" cy="1886671"/>
          </a:xfrm>
          <a:prstGeom prst="righ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34" grpId="0" animBg="1"/>
      <p:bldP spid="4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  <p:bldP spid="4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6" y="1350491"/>
            <a:ext cx="2246156" cy="2857805"/>
          </a:xfrm>
          <a:prstGeom prst="rect">
            <a:avLst/>
          </a:prstGeom>
        </p:spPr>
      </p:pic>
      <p:sp>
        <p:nvSpPr>
          <p:cNvPr id="12" name="Округлений прямокутник 11"/>
          <p:cNvSpPr/>
          <p:nvPr/>
        </p:nvSpPr>
        <p:spPr>
          <a:xfrm>
            <a:off x="3086540" y="1305508"/>
            <a:ext cx="8136903" cy="1897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Щоб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знайти</a:t>
            </a:r>
            <a:r>
              <a:rPr lang="ru-RU" sz="3200" b="1" dirty="0">
                <a:solidFill>
                  <a:schemeClr val="bg1"/>
                </a:solidFill>
              </a:rPr>
              <a:t> число за </a:t>
            </a:r>
            <a:r>
              <a:rPr lang="ru-RU" sz="3200" b="1" dirty="0" err="1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частиною</a:t>
            </a:r>
            <a:r>
              <a:rPr lang="ru-RU" sz="3200" b="1" dirty="0">
                <a:solidFill>
                  <a:schemeClr val="bg1"/>
                </a:solidFill>
              </a:rPr>
              <a:t>, треба </a:t>
            </a:r>
            <a:r>
              <a:rPr lang="ru-RU" sz="3200" b="1" dirty="0" err="1">
                <a:solidFill>
                  <a:schemeClr val="bg1"/>
                </a:solidFill>
              </a:rPr>
              <a:t>значення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частини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помножити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кількість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частин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цілому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187" y="465247"/>
            <a:ext cx="1041241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Запам’ятай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Ст.78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443</a:t>
            </a:r>
            <a:endParaRPr lang="ru-RU" sz="29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4"/>
              <p:cNvSpPr/>
              <p:nvPr/>
            </p:nvSpPr>
            <p:spPr>
              <a:xfrm>
                <a:off x="375396" y="4371424"/>
                <a:ext cx="7567887" cy="79208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7030A0"/>
                    </a:solidFill>
                  </a:rPr>
                  <a:t>Знайди число, </a:t>
                </a:r>
                <a:r>
                  <a:rPr lang="ru-RU" sz="2800" b="1" dirty="0" err="1">
                    <a:solidFill>
                      <a:srgbClr val="7030A0"/>
                    </a:solidFill>
                  </a:rPr>
                  <a:t>якщо</a:t>
                </a:r>
                <a:r>
                  <a:rPr lang="ru-RU" sz="2800" b="1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7030A0"/>
                    </a:solidFill>
                  </a:rPr>
                  <a:t>  його становить: 7, 1, 10</a:t>
                </a:r>
              </a:p>
            </p:txBody>
          </p:sp>
        </mc:Choice>
        <mc:Fallback xmlns="">
          <p:sp>
            <p:nvSpPr>
              <p:cNvPr id="1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6" y="4371424"/>
                <a:ext cx="7567887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80" b="-373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411511" y="5365313"/>
            <a:ext cx="1233348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 ∙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7"/>
          <p:cNvSpPr/>
          <p:nvPr/>
        </p:nvSpPr>
        <p:spPr>
          <a:xfrm>
            <a:off x="2644860" y="5365312"/>
            <a:ext cx="74718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14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42810" y="5366376"/>
            <a:ext cx="1233348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∙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17"/>
          <p:cNvSpPr/>
          <p:nvPr/>
        </p:nvSpPr>
        <p:spPr>
          <a:xfrm>
            <a:off x="4976158" y="5367439"/>
            <a:ext cx="531156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3999" y="5384545"/>
            <a:ext cx="144937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∙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17"/>
          <p:cNvSpPr/>
          <p:nvPr/>
        </p:nvSpPr>
        <p:spPr>
          <a:xfrm>
            <a:off x="7232868" y="5384545"/>
            <a:ext cx="74718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93991" y="3307748"/>
            <a:ext cx="4724604" cy="3601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9483423" y="3309918"/>
            <a:ext cx="1535171" cy="3359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2800" b="1" dirty="0" smtClean="0"/>
              <a:t>5см</a:t>
            </a:r>
            <a:endParaRPr lang="uk-UA" sz="28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890994" y="3285778"/>
            <a:ext cx="0" cy="36012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 rot="16200000">
            <a:off x="8356176" y="1536470"/>
            <a:ext cx="574669" cy="475017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17"/>
          <p:cNvSpPr/>
          <p:nvPr/>
        </p:nvSpPr>
        <p:spPr>
          <a:xfrm>
            <a:off x="8269920" y="4182707"/>
            <a:ext cx="629186" cy="58476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82432" y="4872869"/>
            <a:ext cx="1233348" cy="58476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∙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17"/>
          <p:cNvSpPr/>
          <p:nvPr/>
        </p:nvSpPr>
        <p:spPr>
          <a:xfrm>
            <a:off x="9515780" y="4871131"/>
            <a:ext cx="1343042" cy="58476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15(см)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7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8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619782" y="494643"/>
            <a:ext cx="10800841" cy="723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959390" y="1516884"/>
                <a:ext cx="9536726" cy="1296252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</a:rPr>
                  <a:t>Друзі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пройшли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10 м,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що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bg1"/>
                    </a:solidFill>
                  </a:rPr>
                  <a:t> всього шляху.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Який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шлях треба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було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подолати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3200" b="1" dirty="0" err="1">
                    <a:solidFill>
                      <a:schemeClr val="bg1"/>
                    </a:solidFill>
                  </a:rPr>
                  <a:t>друзям</a:t>
                </a:r>
                <a:r>
                  <a:rPr lang="ru-RU" sz="32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90" y="1516884"/>
                <a:ext cx="9536726" cy="1296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0" y="3844346"/>
            <a:ext cx="3598272" cy="218559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Ст.78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9390" y="3141762"/>
            <a:ext cx="1584176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∙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3566" y="3141762"/>
            <a:ext cx="136815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80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7258" y="5550724"/>
            <a:ext cx="803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було </a:t>
            </a:r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 друзям.  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08" y="5262692"/>
            <a:ext cx="2985354" cy="11708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83784"/>
              </p:ext>
            </p:extLst>
          </p:nvPr>
        </p:nvGraphicFramePr>
        <p:xfrm>
          <a:off x="4147814" y="3116156"/>
          <a:ext cx="7272808" cy="57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  <a:gridCol w="909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10м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Левая фигурная скобка 18"/>
          <p:cNvSpPr/>
          <p:nvPr/>
        </p:nvSpPr>
        <p:spPr>
          <a:xfrm rot="16200000">
            <a:off x="7508819" y="308681"/>
            <a:ext cx="574669" cy="7248944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7"/>
          <p:cNvSpPr/>
          <p:nvPr/>
        </p:nvSpPr>
        <p:spPr>
          <a:xfrm>
            <a:off x="7161876" y="4165380"/>
            <a:ext cx="96016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 м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916978" y="1341562"/>
                <a:ext cx="7335293" cy="1440160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3200" b="1" dirty="0"/>
                  <a:t>Ширина </a:t>
                </a:r>
                <a:r>
                  <a:rPr lang="ru-RU" sz="3200" b="1" dirty="0" err="1"/>
                  <a:t>прямокутника</a:t>
                </a:r>
                <a:r>
                  <a:rPr lang="ru-RU" sz="3200" b="1" dirty="0"/>
                  <a:t> </a:t>
                </a:r>
                <a:r>
                  <a:rPr lang="ru-RU" sz="3200" b="1" dirty="0" err="1"/>
                  <a:t>дорівнює</a:t>
                </a:r>
                <a:r>
                  <a:rPr lang="ru-RU" sz="3200" b="1" dirty="0"/>
                  <a:t> 3 см. </a:t>
                </a:r>
                <a:r>
                  <a:rPr lang="ru-RU" sz="3200" b="1" dirty="0" err="1"/>
                  <a:t>Це</a:t>
                </a:r>
                <a:r>
                  <a:rPr lang="ru-RU" sz="3200" b="1" dirty="0"/>
                  <a:t>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/>
                  <a:t>  його </a:t>
                </a:r>
                <a:r>
                  <a:rPr lang="ru-RU" sz="3200" b="1" dirty="0" err="1"/>
                  <a:t>довжини</a:t>
                </a:r>
                <a:r>
                  <a:rPr lang="ru-RU" sz="3200" b="1" dirty="0"/>
                  <a:t>. 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78" y="1341562"/>
                <a:ext cx="7335293" cy="144016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кругленный прямоугольник 24"/>
          <p:cNvSpPr/>
          <p:nvPr/>
        </p:nvSpPr>
        <p:spPr>
          <a:xfrm>
            <a:off x="947862" y="2863729"/>
            <a:ext cx="7304409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3 · 2 = 6 (см) – довжина прямокутника</a:t>
            </a:r>
          </a:p>
        </p:txBody>
      </p:sp>
      <p:sp>
        <p:nvSpPr>
          <p:cNvPr id="18" name="Скругленный прямоугольник 18"/>
          <p:cNvSpPr/>
          <p:nvPr/>
        </p:nvSpPr>
        <p:spPr>
          <a:xfrm>
            <a:off x="8446358" y="1588502"/>
            <a:ext cx="2614225" cy="94627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solidFill>
                  <a:srgbClr val="7030A0"/>
                </a:solidFill>
              </a:rPr>
              <a:t>Побудуй прямокутник.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72" y="4544733"/>
            <a:ext cx="3609591" cy="1775978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Ст.79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916978" y="494643"/>
            <a:ext cx="10143605" cy="7232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5607" y="4142591"/>
            <a:ext cx="302433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07650" y="4613985"/>
            <a:ext cx="95090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3 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9703" y="3511801"/>
            <a:ext cx="95090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 </a:t>
            </a:r>
            <a:r>
              <a:rPr lang="ru-RU" sz="3200" b="1" dirty="0">
                <a:solidFill>
                  <a:srgbClr val="7030A0"/>
                </a:solidFill>
              </a:rPr>
              <a:t>см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8900" y="5212376"/>
            <a:ext cx="43313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06116" y="3696270"/>
            <a:ext cx="4154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7602" y="3668502"/>
            <a:ext cx="41549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85079" y="5274409"/>
            <a:ext cx="4427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D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5" grpId="0" animBg="1"/>
      <p:bldP spid="10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931791" y="1464464"/>
            <a:ext cx="71001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79 вирази № 447 </a:t>
            </a:r>
            <a:r>
              <a:rPr lang="uk-UA" sz="3600" b="1" dirty="0">
                <a:solidFill>
                  <a:schemeClr val="bg1"/>
                </a:solidFill>
              </a:rPr>
              <a:t>та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446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3 Табличне множення і ділення 7_9\№052 - Задачі на знаходження частини від числа\2025-11-15_22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7" y="2879176"/>
            <a:ext cx="8527508" cy="19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004557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частину від числа?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7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004557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знайти число за його частиною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7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355727" y="1341563"/>
            <a:ext cx="74888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77 порівняння виразів № 436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437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3 клас\03 МАТЕМ\1 Листопад\3 Табличне множення і ділення 7_9\№051 - Дроби. Знаходження частини від числа\2025-11-14_230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77" y="2565699"/>
            <a:ext cx="79343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44578221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2 гривні (монета) — Вікіпедія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4"/>
          <p:cNvSpPr/>
          <p:nvPr/>
        </p:nvSpPr>
        <p:spPr>
          <a:xfrm>
            <a:off x="1211525" y="501868"/>
            <a:ext cx="9633034" cy="6956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00464" y="1425607"/>
            <a:ext cx="24481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45 – 3 ∙ 9 = 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1000463" y="2253381"/>
            <a:ext cx="244810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81 : 9 + 9 =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155194" y="1367716"/>
            <a:ext cx="32956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∙ 10 + 5 ∙ 8 =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181913" y="2264350"/>
            <a:ext cx="33281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10 ∙ 2 + 10 : 2 =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87" y="4770901"/>
            <a:ext cx="5351057" cy="1723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48568" y="1449015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8569" y="2249373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0872" y="136698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10068" y="2253381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Ст.78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445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12"/>
          <p:cNvSpPr/>
          <p:nvPr/>
        </p:nvSpPr>
        <p:spPr>
          <a:xfrm>
            <a:off x="6181913" y="4011955"/>
            <a:ext cx="24384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56 : 7 ∙ 8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8567" y="3117157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8706" y="4052654"/>
            <a:ext cx="6839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40299" y="3118427"/>
            <a:ext cx="5798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48348" y="4017761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30" name="Прямокутник 17"/>
          <p:cNvSpPr/>
          <p:nvPr/>
        </p:nvSpPr>
        <p:spPr>
          <a:xfrm>
            <a:off x="974400" y="3117157"/>
            <a:ext cx="24521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2 ∙ 7 ∙ 5 = </a:t>
            </a:r>
          </a:p>
        </p:txBody>
      </p:sp>
      <p:sp>
        <p:nvSpPr>
          <p:cNvPr id="31" name="Прямокутник 20"/>
          <p:cNvSpPr/>
          <p:nvPr/>
        </p:nvSpPr>
        <p:spPr>
          <a:xfrm>
            <a:off x="937978" y="4052654"/>
            <a:ext cx="24885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∙ 0 ∙ 5 = </a:t>
            </a:r>
          </a:p>
        </p:txBody>
      </p:sp>
      <p:sp>
        <p:nvSpPr>
          <p:cNvPr id="32" name="Прямокутник 21"/>
          <p:cNvSpPr/>
          <p:nvPr/>
        </p:nvSpPr>
        <p:spPr>
          <a:xfrm>
            <a:off x="6181913" y="3113650"/>
            <a:ext cx="24384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72 : 9 : 4 = </a:t>
            </a:r>
          </a:p>
        </p:txBody>
      </p:sp>
    </p:spTree>
    <p:extLst>
      <p:ext uri="{BB962C8B-B14F-4D97-AF65-F5344CB8AC3E}">
        <p14:creationId xmlns:p14="http://schemas.microsoft.com/office/powerpoint/2010/main" val="48846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99" y="1408250"/>
            <a:ext cx="7418760" cy="5197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0" y="2853730"/>
            <a:ext cx="2631540" cy="35240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162767" y="2205658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382" y="1270796"/>
            <a:ext cx="619268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Що таке </a:t>
            </a:r>
            <a:r>
              <a:rPr lang="ru-RU" sz="2400" b="1" dirty="0" err="1" smtClean="0">
                <a:solidFill>
                  <a:srgbClr val="7030A0"/>
                </a:solidFill>
              </a:rPr>
              <a:t>чисельник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дробу</a:t>
            </a:r>
            <a:r>
              <a:rPr lang="ru-RU" sz="2400" b="1" dirty="0" smtClean="0">
                <a:solidFill>
                  <a:srgbClr val="7030A0"/>
                </a:solidFill>
              </a:rPr>
              <a:t>? Що він показує?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5864" y="1743993"/>
            <a:ext cx="619268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Що таке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знаменник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дробу</a:t>
            </a:r>
            <a:r>
              <a:rPr lang="ru-RU" sz="2400" b="1" dirty="0" smtClean="0">
                <a:solidFill>
                  <a:srgbClr val="7030A0"/>
                </a:solidFill>
              </a:rPr>
              <a:t>? Що він показує?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91" y="1125538"/>
            <a:ext cx="7609669" cy="5305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9" y="2137796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52471" y="2976042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75" y="1100711"/>
            <a:ext cx="7956668" cy="5542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5" y="2252123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52471" y="3984969"/>
            <a:ext cx="698376" cy="7703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32" y="1247131"/>
            <a:ext cx="7760367" cy="5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391855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85699" y="1341562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23479" y="500392"/>
            <a:ext cx="9937104" cy="756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</TotalTime>
  <Words>619</Words>
  <Application>Microsoft Office PowerPoint</Application>
  <PresentationFormat>Произвольный</PresentationFormat>
  <Paragraphs>131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392</cp:revision>
  <dcterms:created xsi:type="dcterms:W3CDTF">2025-08-27T14:01:18Z</dcterms:created>
  <dcterms:modified xsi:type="dcterms:W3CDTF">2025-11-18T10:11:20Z</dcterms:modified>
</cp:coreProperties>
</file>