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478" r:id="rId3"/>
    <p:sldId id="286" r:id="rId4"/>
    <p:sldId id="569" r:id="rId5"/>
    <p:sldId id="558" r:id="rId6"/>
    <p:sldId id="559" r:id="rId7"/>
    <p:sldId id="560" r:id="rId8"/>
    <p:sldId id="561" r:id="rId9"/>
    <p:sldId id="562" r:id="rId10"/>
    <p:sldId id="563" r:id="rId11"/>
    <p:sldId id="391" r:id="rId12"/>
    <p:sldId id="546" r:id="rId13"/>
    <p:sldId id="571" r:id="rId14"/>
    <p:sldId id="572" r:id="rId15"/>
    <p:sldId id="565" r:id="rId16"/>
    <p:sldId id="575" r:id="rId17"/>
    <p:sldId id="412" r:id="rId18"/>
    <p:sldId id="313" r:id="rId19"/>
    <p:sldId id="574" r:id="rId20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Складена задача на знаходження різниці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Визначення </a:t>
          </a:r>
          <a:r>
            <a:rPr lang="uk-UA" sz="3200" b="1" dirty="0" err="1" smtClean="0"/>
            <a:t>дробів</a:t>
          </a:r>
          <a:r>
            <a:rPr lang="uk-UA" sz="3200" b="1" dirty="0" smtClean="0"/>
            <a:t> за малюнками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Складена задача на знаходження суми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1" custLinFactX="278064" custLinFactNeighborX="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5045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5649" custLinFactX="13476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483" custLinFactX="-268582" custLinFactNeighborX="-3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658009" y="873717"/>
          <a:ext cx="4273486" cy="252605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Складена задача на знаходження суми</a:t>
          </a:r>
          <a:endParaRPr lang="ru-RU" sz="3200" b="1" kern="1200" dirty="0"/>
        </a:p>
      </dsp:txBody>
      <dsp:txXfrm rot="5400000">
        <a:off x="5531726" y="854697"/>
        <a:ext cx="252605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65019" y="803257"/>
          <a:ext cx="4273486" cy="266697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Визначення </a:t>
          </a:r>
          <a:r>
            <a:rPr lang="uk-UA" sz="3200" b="1" kern="1200" dirty="0" err="1" smtClean="0"/>
            <a:t>дробів</a:t>
          </a:r>
          <a:r>
            <a:rPr lang="uk-UA" sz="3200" b="1" kern="1200" dirty="0" smtClean="0"/>
            <a:t> за малюнками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8239" y="854696"/>
        <a:ext cx="266697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38145" y="889640"/>
          <a:ext cx="4273486" cy="249420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Складена задача на знаходження різниці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227785" y="854697"/>
        <a:ext cx="249420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2019078" y="734875"/>
          <a:ext cx="4273486" cy="280373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53954" y="854696"/>
        <a:ext cx="280373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7030A0"/>
                </a:solidFill>
              </a:rPr>
              <a:t>Знаходження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частини</a:t>
            </a:r>
            <a:r>
              <a:rPr lang="ru-RU" sz="4400" b="1" dirty="0" smtClean="0">
                <a:solidFill>
                  <a:srgbClr val="7030A0"/>
                </a:solidFill>
              </a:rPr>
              <a:t> від числа та числа за його </a:t>
            </a:r>
            <a:r>
              <a:rPr lang="ru-RU" sz="4400" b="1" dirty="0" err="1" smtClean="0">
                <a:solidFill>
                  <a:srgbClr val="7030A0"/>
                </a:solidFill>
              </a:rPr>
              <a:t>частиною</a:t>
            </a:r>
            <a:r>
              <a:rPr lang="ru-RU" sz="4400" b="1" dirty="0" smtClean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1" y="1116031"/>
            <a:ext cx="7752839" cy="538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5" y="2047962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24564" y="3846146"/>
            <a:ext cx="698376" cy="7703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6177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7384" y="2703940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8679" y="308913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03856" y="307666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49778" y="2719115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86043" y="1211571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33943" y="30752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943" y="3901242"/>
            <a:ext cx="83664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Запишіть</a:t>
            </a:r>
            <a:r>
              <a:rPr lang="ru-RU" sz="2800" b="1" dirty="0" smtClean="0"/>
              <a:t> дроби: </a:t>
            </a:r>
          </a:p>
          <a:p>
            <a:r>
              <a:rPr lang="ru-RU" sz="2800" b="1" dirty="0" smtClean="0"/>
              <a:t>одна </a:t>
            </a:r>
            <a:r>
              <a:rPr lang="ru-RU" sz="2800" b="1" dirty="0" err="1" smtClean="0"/>
              <a:t>шоста</a:t>
            </a:r>
            <a:r>
              <a:rPr lang="ru-RU" sz="2800" b="1" dirty="0"/>
              <a:t>, </a:t>
            </a:r>
            <a:r>
              <a:rPr lang="ru-RU" sz="2800" b="1" dirty="0" err="1" smtClean="0"/>
              <a:t>чотири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восьмих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дев’ять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п’ятнадцятих</a:t>
            </a:r>
            <a:r>
              <a:rPr lang="ru-RU" sz="2800" b="1" dirty="0"/>
              <a:t>, </a:t>
            </a:r>
            <a:r>
              <a:rPr lang="ru-RU" sz="2800" b="1" dirty="0" err="1" smtClean="0"/>
              <a:t>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сотих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сорокових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Ст.77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88404" y="270264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08744" y="-635118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733" y="-632531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6484" y="-659902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60" y="-676114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6969" y="2704755"/>
            <a:ext cx="426757" cy="5303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384" y="2925101"/>
            <a:ext cx="396274" cy="426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890" y="2726566"/>
            <a:ext cx="457240" cy="56697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0962" y="-699272"/>
            <a:ext cx="475109" cy="5901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3002" y="3109995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9599" y="3073664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6987" y="3032857"/>
            <a:ext cx="500849" cy="6221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6415" y="3027700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332" y="-605270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5118" y="3032857"/>
            <a:ext cx="500849" cy="6221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322" y="2957894"/>
            <a:ext cx="396274" cy="4261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8345" y="2931048"/>
            <a:ext cx="937649" cy="4261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1158" y="2928226"/>
            <a:ext cx="1279739" cy="4261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3403" y="2915093"/>
            <a:ext cx="849262" cy="4261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0024" y="-624938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66705" y="3111223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bg1"/>
                    </a:solidFill>
                  </a:rPr>
                  <a:t>Назви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uk-UA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b="1" dirty="0">
                    <a:solidFill>
                      <a:schemeClr val="bg1"/>
                    </a:solidFill>
                  </a:rPr>
                  <a:t> кожного </a:t>
                </a:r>
                <a:r>
                  <a:rPr lang="ru-RU" sz="4000" b="1" dirty="0" smtClean="0">
                    <a:solidFill>
                      <a:schemeClr val="bg1"/>
                    </a:solidFill>
                  </a:rPr>
                  <a:t>числа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6959" r="12556" b="402"/>
          <a:stretch/>
        </p:blipFill>
        <p:spPr>
          <a:xfrm>
            <a:off x="792187" y="1495626"/>
            <a:ext cx="2073907" cy="241955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82913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Ст.79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448-449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8701" y="1599935"/>
            <a:ext cx="48898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14, </a:t>
            </a:r>
            <a:r>
              <a:rPr lang="ru-RU" sz="3600" b="1" dirty="0" smtClean="0"/>
              <a:t> 63</a:t>
            </a:r>
            <a:r>
              <a:rPr lang="ru-RU" sz="3600" b="1" dirty="0"/>
              <a:t>, </a:t>
            </a:r>
            <a:r>
              <a:rPr lang="ru-RU" sz="3600" b="1" dirty="0" smtClean="0"/>
              <a:t> 7</a:t>
            </a:r>
            <a:r>
              <a:rPr lang="ru-RU" sz="3600" b="1" dirty="0"/>
              <a:t>, </a:t>
            </a:r>
            <a:r>
              <a:rPr lang="ru-RU" sz="3600" b="1" dirty="0" smtClean="0"/>
              <a:t> 28</a:t>
            </a:r>
            <a:r>
              <a:rPr lang="ru-RU" sz="3600" b="1" dirty="0"/>
              <a:t>, </a:t>
            </a:r>
            <a:r>
              <a:rPr lang="ru-RU" sz="3600" b="1" dirty="0" smtClean="0"/>
              <a:t> 70</a:t>
            </a:r>
            <a:r>
              <a:rPr lang="ru-RU" sz="3600" b="1" dirty="0"/>
              <a:t>, </a:t>
            </a:r>
            <a:r>
              <a:rPr lang="ru-RU" sz="3600" b="1" dirty="0" smtClean="0"/>
              <a:t> 35.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63839" y="2246264"/>
            <a:ext cx="6281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35152" y="2236171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37097" y="2236172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45038" y="2246266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28929" y="2223950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173758" y="2246266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pic>
        <p:nvPicPr>
          <p:cNvPr id="1026" name="Picture 2" descr="D:\3 клас\03 МАТЕМ\1 Листопад\3 Табличне множення і ділення 7_9\№053 - Знах частини від числа і числа за його частиною\2025-11-15_222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29" y="3429794"/>
            <a:ext cx="82809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166906" y="3989432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63</a:t>
            </a:r>
            <a:endParaRPr lang="ru-RU" sz="3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61284" y="4903515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20</a:t>
            </a:r>
            <a:endParaRPr lang="ru-RU" sz="3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674769" y="3935591"/>
            <a:ext cx="9618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100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301842" y="4903515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24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603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6979" y="500194"/>
                <a:ext cx="10215612" cy="1417432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Визнач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600" b="1" dirty="0" err="1">
                    <a:solidFill>
                      <a:schemeClr val="bg1"/>
                    </a:solidFill>
                  </a:rPr>
                  <a:t>ціну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 кожного товару, </a:t>
                </a:r>
                <a:r>
                  <a:rPr lang="ru-RU" sz="3600" b="1" dirty="0" err="1">
                    <a:solidFill>
                      <a:schemeClr val="bg1"/>
                    </a:solidFill>
                  </a:rPr>
                  <a:t>якщо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 на </a:t>
                </a:r>
                <a:r>
                  <a:rPr lang="ru-RU" sz="3600" b="1" dirty="0" err="1" smtClean="0">
                    <a:solidFill>
                      <a:schemeClr val="bg1"/>
                    </a:solidFill>
                  </a:rPr>
                  <a:t>картці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600" b="1" dirty="0" err="1" smtClean="0">
                    <a:solidFill>
                      <a:schemeClr val="bg1"/>
                    </a:solidFill>
                  </a:rPr>
                  <a:t>зазначено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 його </a:t>
                </a:r>
                <a:r>
                  <a:rPr lang="ru-RU" sz="3600" b="1" dirty="0" err="1">
                    <a:solidFill>
                      <a:schemeClr val="bg1"/>
                    </a:solidFill>
                  </a:rPr>
                  <a:t>ціни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9" y="500194"/>
                <a:ext cx="10215612" cy="1417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3" y="2292369"/>
            <a:ext cx="2025609" cy="2027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78" y="1883174"/>
            <a:ext cx="2446642" cy="2448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5" y="1849241"/>
            <a:ext cx="2911082" cy="2913653"/>
          </a:xfrm>
          <a:prstGeom prst="rect">
            <a:avLst/>
          </a:prstGeom>
        </p:spPr>
      </p:pic>
      <p:sp>
        <p:nvSpPr>
          <p:cNvPr id="14" name="Скругленный прямоугольник 18"/>
          <p:cNvSpPr/>
          <p:nvPr/>
        </p:nvSpPr>
        <p:spPr>
          <a:xfrm>
            <a:off x="1479595" y="4229229"/>
            <a:ext cx="1745424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7 </a:t>
            </a:r>
            <a:r>
              <a:rPr lang="ru-RU" sz="3600" b="1" dirty="0" err="1" smtClean="0"/>
              <a:t>грн</a:t>
            </a:r>
            <a:endParaRPr lang="ru-RU" sz="3600" b="1" dirty="0" smtClean="0"/>
          </a:p>
        </p:txBody>
      </p:sp>
      <p:sp>
        <p:nvSpPr>
          <p:cNvPr id="15" name="Скругленный прямоугольник 18"/>
          <p:cNvSpPr/>
          <p:nvPr/>
        </p:nvSpPr>
        <p:spPr>
          <a:xfrm>
            <a:off x="4939903" y="4319767"/>
            <a:ext cx="1745424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10 </a:t>
            </a:r>
            <a:r>
              <a:rPr lang="ru-RU" sz="3600" b="1" dirty="0" err="1" smtClean="0"/>
              <a:t>грн</a:t>
            </a:r>
            <a:endParaRPr lang="ru-RU" sz="3600" b="1" dirty="0" smtClean="0"/>
          </a:p>
        </p:txBody>
      </p:sp>
      <p:sp>
        <p:nvSpPr>
          <p:cNvPr id="18" name="Скругленный прямоугольник 18"/>
          <p:cNvSpPr/>
          <p:nvPr/>
        </p:nvSpPr>
        <p:spPr>
          <a:xfrm>
            <a:off x="8180263" y="4348599"/>
            <a:ext cx="1745424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 </a:t>
            </a:r>
            <a:r>
              <a:rPr lang="ru-RU" sz="3600" b="1" dirty="0" err="1" smtClean="0"/>
              <a:t>грн</a:t>
            </a:r>
            <a:endParaRPr lang="ru-RU" sz="3600" b="1" dirty="0" smtClean="0"/>
          </a:p>
        </p:txBody>
      </p:sp>
      <p:sp>
        <p:nvSpPr>
          <p:cNvPr id="19" name="Скругленный прямоугольник 17"/>
          <p:cNvSpPr/>
          <p:nvPr/>
        </p:nvSpPr>
        <p:spPr>
          <a:xfrm>
            <a:off x="840139" y="4979733"/>
            <a:ext cx="3024336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 · 3 = 21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7"/>
          <p:cNvSpPr/>
          <p:nvPr/>
        </p:nvSpPr>
        <p:spPr>
          <a:xfrm>
            <a:off x="4123844" y="5046522"/>
            <a:ext cx="3377542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 · 3 = 30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17"/>
          <p:cNvSpPr/>
          <p:nvPr/>
        </p:nvSpPr>
        <p:spPr>
          <a:xfrm>
            <a:off x="7748215" y="5048816"/>
            <a:ext cx="3096344" cy="6821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· 3 = 12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Ст.79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450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8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3 Будова слова\№036-Визначаю префікс у словах\2025-11-16_174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75" y="3357786"/>
            <a:ext cx="794779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979463" y="567502"/>
            <a:ext cx="10337697" cy="8460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Розв’яжи задачу, </a:t>
            </a:r>
            <a:r>
              <a:rPr lang="ru-RU" sz="4000" b="1" dirty="0" err="1" smtClean="0">
                <a:solidFill>
                  <a:schemeClr val="bg1"/>
                </a:solidFill>
              </a:rPr>
              <a:t>скориставшись</a:t>
            </a:r>
            <a:r>
              <a:rPr lang="ru-RU" sz="4000" b="1" dirty="0" smtClean="0">
                <a:solidFill>
                  <a:schemeClr val="bg1"/>
                </a:solidFill>
              </a:rPr>
              <a:t> схемою.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9463" y="1413569"/>
                <a:ext cx="10337698" cy="178619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першому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бутлі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міститься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3 л води.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Це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</a:rPr>
                  <a:t> води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,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що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міститься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в другому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бутлі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ru-RU" sz="3200" b="1" dirty="0" err="1" smtClean="0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всього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літрів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води 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двох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бутлях</a:t>
                </a:r>
                <a:r>
                  <a:rPr lang="ru-RU" sz="3200" b="1" dirty="0" smtClean="0">
                    <a:solidFill>
                      <a:schemeClr val="bg1"/>
                    </a:solidFill>
                  </a:rPr>
                  <a:t>?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3" y="1413569"/>
                <a:ext cx="10337698" cy="17861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419623" y="3294625"/>
            <a:ext cx="69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3 л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Ст.80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1591" y="4715110"/>
            <a:ext cx="1728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3 ∙ 4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9783" y="4715110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(л)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5927" y="4688083"/>
            <a:ext cx="2314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– у ІІ бутлі.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7951" y="5303430"/>
            <a:ext cx="1977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12 + 3=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3037" y="5303430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(л)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9035" y="5316214"/>
            <a:ext cx="2975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3 ∙ 4 </a:t>
            </a:r>
            <a:r>
              <a:rPr lang="uk-UA" sz="3200" b="1" dirty="0" smtClean="0">
                <a:solidFill>
                  <a:schemeClr val="bg1"/>
                </a:solidFill>
              </a:rPr>
              <a:t>+ 3 = 15 (л)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7586" y="5900989"/>
            <a:ext cx="21422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5437" y="5912934"/>
            <a:ext cx="40988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л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води </a:t>
            </a:r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smtClean="0">
                <a:solidFill>
                  <a:schemeClr val="bg1"/>
                </a:solidFill>
              </a:rPr>
              <a:t>2 </a:t>
            </a:r>
            <a:r>
              <a:rPr lang="ru-RU" sz="3200" b="1" dirty="0" err="1" smtClean="0">
                <a:solidFill>
                  <a:schemeClr val="bg1"/>
                </a:solidFill>
              </a:rPr>
              <a:t>бутлях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9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619782" y="494643"/>
            <a:ext cx="10800841" cy="723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244159" y="1221147"/>
                <a:ext cx="4431768" cy="277345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 smtClean="0"/>
                  <a:t>Марійка</a:t>
                </a:r>
                <a:r>
                  <a:rPr lang="ru-RU" sz="3200" b="1" dirty="0"/>
                  <a:t> прочитала </a:t>
                </a:r>
                <a:r>
                  <a:rPr lang="ru-RU" sz="3200" b="1" dirty="0" smtClean="0"/>
                  <a:t>8сторінок</a:t>
                </a:r>
                <a:r>
                  <a:rPr lang="ru-RU" sz="3200" b="1" dirty="0"/>
                  <a:t>. Це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200" b="1" dirty="0"/>
                  <a:t> </a:t>
                </a:r>
                <a:r>
                  <a:rPr lang="ru-RU" sz="3200" b="1" dirty="0" err="1"/>
                  <a:t>всієї</a:t>
                </a:r>
                <a:r>
                  <a:rPr lang="ru-RU" sz="3200" b="1" dirty="0"/>
                  <a:t> книжки. </a:t>
                </a:r>
                <a:r>
                  <a:rPr lang="ru-RU" sz="3200" b="1" dirty="0" err="1"/>
                  <a:t>Скільки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сторінок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залишилося</a:t>
                </a:r>
                <a:r>
                  <a:rPr lang="ru-RU" sz="3200" b="1" dirty="0"/>
                  <a:t> прочитати </a:t>
                </a:r>
                <a:r>
                  <a:rPr lang="ru-RU" sz="3200" b="1" dirty="0" err="1"/>
                  <a:t>Марійці</a:t>
                </a:r>
                <a:r>
                  <a:rPr lang="ru-RU" sz="3200" b="1" dirty="0"/>
                  <a:t>?</a:t>
                </a:r>
                <a14:m>
                  <m:oMath xmlns:m="http://schemas.openxmlformats.org/officeDocument/2006/math">
                    <m:r>
                      <a:rPr lang="uk-UA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159" y="1221147"/>
                <a:ext cx="4431768" cy="27734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Ст.80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5255" y="1836921"/>
            <a:ext cx="2985354" cy="1569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 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82733" y="2219910"/>
                <a:ext cx="1536970" cy="8036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91425" tIns="45713" rIns="91425" bIns="45713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bg1"/>
                    </a:solidFill>
                  </a:rPr>
                  <a:t>8 ст.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200" b="1" dirty="0"/>
                  <a:t> </a:t>
                </a:r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33" y="2219910"/>
                <a:ext cx="1536970" cy="8036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95487" y="4893761"/>
            <a:ext cx="7546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32 сторінки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51" y="4654501"/>
            <a:ext cx="2629192" cy="117080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319703" y="2124953"/>
            <a:ext cx="0" cy="4967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551218" y="2117013"/>
            <a:ext cx="768485" cy="79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659447" y="2845033"/>
            <a:ext cx="1120216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? ст.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5255" y="3429794"/>
            <a:ext cx="171838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8 ∙ 5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3639" y="3439578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 (ст.)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5255" y="4141177"/>
            <a:ext cx="198842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40 – 8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3679" y="4132379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32 (ст.)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51357" y="3457053"/>
            <a:ext cx="2979637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у книзі всього.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9863" y="4184434"/>
            <a:ext cx="324036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∙ 5 – 8 = 32 (ст.)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Учні\Руденька учениц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07" y="4006388"/>
            <a:ext cx="1641763" cy="2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0" y="1007440"/>
            <a:ext cx="2744210" cy="138168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635844" y="1845259"/>
            <a:ext cx="1017795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? ст.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4"/>
          <p:cNvSpPr/>
          <p:nvPr/>
        </p:nvSpPr>
        <p:spPr>
          <a:xfrm>
            <a:off x="1211525" y="501868"/>
            <a:ext cx="9633034" cy="6956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00464" y="1425607"/>
            <a:ext cx="24481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56 : 7 – 6 </a:t>
            </a:r>
            <a:r>
              <a:rPr lang="uk-UA" sz="40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00463" y="2253381"/>
            <a:ext cx="26564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56 </a:t>
            </a:r>
            <a:r>
              <a:rPr lang="uk-UA" sz="4000" b="1" dirty="0">
                <a:solidFill>
                  <a:schemeClr val="bg1"/>
                </a:solidFill>
              </a:rPr>
              <a:t>: </a:t>
            </a:r>
            <a:r>
              <a:rPr lang="uk-UA" sz="4000" b="1" dirty="0" smtClean="0">
                <a:solidFill>
                  <a:schemeClr val="bg1"/>
                </a:solidFill>
              </a:rPr>
              <a:t>(7 – 6)=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155195" y="1367716"/>
            <a:ext cx="21915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 </a:t>
            </a:r>
            <a:r>
              <a:rPr lang="uk-UA" sz="4000" b="1" dirty="0">
                <a:solidFill>
                  <a:schemeClr val="bg1"/>
                </a:solidFill>
              </a:rPr>
              <a:t>∙ </a:t>
            </a:r>
            <a:r>
              <a:rPr lang="uk-UA" sz="4000" b="1" dirty="0" smtClean="0">
                <a:solidFill>
                  <a:schemeClr val="bg1"/>
                </a:solidFill>
              </a:rPr>
              <a:t>2 ∙ </a:t>
            </a:r>
            <a:r>
              <a:rPr lang="uk-UA" sz="4000" b="1" dirty="0">
                <a:solidFill>
                  <a:schemeClr val="bg1"/>
                </a:solidFill>
              </a:rPr>
              <a:t>8 =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181913" y="2264350"/>
            <a:ext cx="20714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 </a:t>
            </a:r>
            <a:r>
              <a:rPr lang="uk-UA" sz="4000" b="1" dirty="0">
                <a:solidFill>
                  <a:schemeClr val="bg1"/>
                </a:solidFill>
              </a:rPr>
              <a:t>∙ </a:t>
            </a:r>
            <a:r>
              <a:rPr lang="uk-UA" sz="4000" b="1" dirty="0" smtClean="0">
                <a:solidFill>
                  <a:schemeClr val="bg1"/>
                </a:solidFill>
              </a:rPr>
              <a:t>4 ∙ 3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87" y="4770901"/>
            <a:ext cx="5351057" cy="1723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48568" y="1449015"/>
            <a:ext cx="5918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5316" y="226435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56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6745" y="136698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68381" y="2264350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Ст.80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453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12"/>
          <p:cNvSpPr/>
          <p:nvPr/>
        </p:nvSpPr>
        <p:spPr>
          <a:xfrm>
            <a:off x="6181913" y="4011955"/>
            <a:ext cx="24497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 ∙ 10 : 8 </a:t>
            </a:r>
            <a:r>
              <a:rPr lang="uk-UA" sz="40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8567" y="3117157"/>
            <a:ext cx="444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4469" y="4063015"/>
            <a:ext cx="9074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8612" y="3067483"/>
            <a:ext cx="7198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48348" y="4017761"/>
            <a:ext cx="444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17"/>
          <p:cNvSpPr/>
          <p:nvPr/>
        </p:nvSpPr>
        <p:spPr>
          <a:xfrm>
            <a:off x="974400" y="3117157"/>
            <a:ext cx="24521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30 : 5 – 5 </a:t>
            </a:r>
            <a:r>
              <a:rPr lang="uk-UA" sz="40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31" name="Прямокутник 20"/>
          <p:cNvSpPr/>
          <p:nvPr/>
        </p:nvSpPr>
        <p:spPr>
          <a:xfrm>
            <a:off x="937978" y="4052654"/>
            <a:ext cx="28064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63 : 7 + 90 =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 21"/>
          <p:cNvSpPr/>
          <p:nvPr/>
        </p:nvSpPr>
        <p:spPr>
          <a:xfrm>
            <a:off x="6181913" y="3113650"/>
            <a:ext cx="26464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70 </a:t>
            </a:r>
            <a:r>
              <a:rPr lang="uk-UA" sz="4000" b="1" dirty="0">
                <a:solidFill>
                  <a:schemeClr val="bg1"/>
                </a:solidFill>
              </a:rPr>
              <a:t>: </a:t>
            </a:r>
            <a:r>
              <a:rPr lang="uk-UA" sz="4000" b="1" dirty="0" smtClean="0">
                <a:solidFill>
                  <a:schemeClr val="bg1"/>
                </a:solidFill>
              </a:rPr>
              <a:t>10 ∙ 5 </a:t>
            </a:r>
            <a:r>
              <a:rPr lang="uk-UA" sz="4000" b="1" dirty="0">
                <a:solidFill>
                  <a:schemeClr val="bg1"/>
                </a:solidFill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2011692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931791" y="1464464"/>
            <a:ext cx="71001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80 вирази № 456 </a:t>
            </a:r>
            <a:r>
              <a:rPr lang="uk-UA" sz="3600" b="1" dirty="0">
                <a:solidFill>
                  <a:schemeClr val="bg1"/>
                </a:solidFill>
              </a:rPr>
              <a:t>та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455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3 Табличне множення і ділення 7_9\№053 - Знах частини від числа і числа за його частиною\2025-11-15_224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3069754"/>
            <a:ext cx="84344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004557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частину від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004557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знайти число за його частиною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355727" y="1341563"/>
            <a:ext cx="74888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79 вирази № 447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446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3 МАТЕМ\1 Листопад\3 Табличне множення і ділення 7_9\№052 - Задачі на знаходження частини від числа\2025-11-15_22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2853730"/>
            <a:ext cx="79152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7228759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5159" y="4999164"/>
            <a:ext cx="1562680" cy="780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246" y="4950516"/>
            <a:ext cx="1562680" cy="7806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6654" y="4899982"/>
            <a:ext cx="1562680" cy="780650"/>
          </a:xfrm>
          <a:prstGeom prst="rect">
            <a:avLst/>
          </a:prstGeom>
        </p:spPr>
      </p:pic>
      <p:sp>
        <p:nvSpPr>
          <p:cNvPr id="21" name="Прямоугольник 4"/>
          <p:cNvSpPr/>
          <p:nvPr/>
        </p:nvSpPr>
        <p:spPr>
          <a:xfrm>
            <a:off x="1233088" y="1413570"/>
            <a:ext cx="9827495" cy="8683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рівних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частин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поділена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фігура</a:t>
            </a:r>
            <a:r>
              <a:rPr lang="ru-RU" sz="2800" b="1" dirty="0" smtClean="0">
                <a:solidFill>
                  <a:srgbClr val="7030A0"/>
                </a:solidFill>
              </a:rPr>
              <a:t>? Яка </a:t>
            </a:r>
            <a:r>
              <a:rPr lang="ru-RU" sz="2800" b="1" dirty="0" err="1">
                <a:solidFill>
                  <a:srgbClr val="7030A0"/>
                </a:solidFill>
              </a:rPr>
              <a:t>частина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фігури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зафарбована</a:t>
            </a:r>
            <a:r>
              <a:rPr lang="ru-RU" sz="2800" b="1" dirty="0">
                <a:solidFill>
                  <a:srgbClr val="7030A0"/>
                </a:solidFill>
              </a:rPr>
              <a:t> зеленим </a:t>
            </a:r>
            <a:r>
              <a:rPr lang="ru-RU" sz="2800" b="1" dirty="0" err="1">
                <a:solidFill>
                  <a:srgbClr val="7030A0"/>
                </a:solidFill>
              </a:rPr>
              <a:t>кольором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6" y="2079942"/>
            <a:ext cx="10590470" cy="2528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5254" y="4762473"/>
                <a:ext cx="522488" cy="1156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uk-UA" sz="4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54" y="4762473"/>
                <a:ext cx="522488" cy="11567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24038" y="4713091"/>
                <a:ext cx="522488" cy="1154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k-UA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38" y="4713091"/>
                <a:ext cx="522488" cy="11544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36750" y="4632490"/>
                <a:ext cx="522488" cy="1156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k-UA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50" y="4632490"/>
                <a:ext cx="522488" cy="11567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дроби за малюнками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87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3" y="1380944"/>
            <a:ext cx="7212258" cy="4994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2" y="1934549"/>
            <a:ext cx="2631540" cy="35240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64439" y="3107787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02" y="1261001"/>
            <a:ext cx="7252783" cy="5063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9" y="2137796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980463" y="5554216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03" y="1196860"/>
            <a:ext cx="7529798" cy="525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5" y="2252123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836447" y="213365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68" y="1190380"/>
            <a:ext cx="7794653" cy="5413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391855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548415" y="5833615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4" y="1166832"/>
            <a:ext cx="7401236" cy="5144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112390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908455" y="211239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533</Words>
  <Application>Microsoft Office PowerPoint</Application>
  <PresentationFormat>Произвольный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402</cp:revision>
  <dcterms:created xsi:type="dcterms:W3CDTF">2025-08-27T14:01:18Z</dcterms:created>
  <dcterms:modified xsi:type="dcterms:W3CDTF">2025-11-19T09:41:25Z</dcterms:modified>
</cp:coreProperties>
</file>