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2" r:id="rId2"/>
    <p:sldId id="579" r:id="rId3"/>
    <p:sldId id="478" r:id="rId4"/>
    <p:sldId id="286" r:id="rId5"/>
    <p:sldId id="576" r:id="rId6"/>
    <p:sldId id="558" r:id="rId7"/>
    <p:sldId id="559" r:id="rId8"/>
    <p:sldId id="560" r:id="rId9"/>
    <p:sldId id="561" r:id="rId10"/>
    <p:sldId id="562" r:id="rId11"/>
    <p:sldId id="563" r:id="rId12"/>
    <p:sldId id="391" r:id="rId13"/>
    <p:sldId id="546" r:id="rId14"/>
    <p:sldId id="571" r:id="rId15"/>
    <p:sldId id="565" r:id="rId16"/>
    <p:sldId id="572" r:id="rId17"/>
    <p:sldId id="577" r:id="rId18"/>
    <p:sldId id="412" r:id="rId19"/>
    <p:sldId id="313" r:id="rId20"/>
    <p:sldId id="574" r:id="rId21"/>
    <p:sldId id="578" r:id="rId22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Розв’язування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числа за його частиною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Читання і запис </a:t>
          </a:r>
          <a:r>
            <a:rPr lang="uk-UA" sz="3200" b="1" dirty="0" err="1" smtClean="0"/>
            <a:t>дробів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Креслення відрізку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3832" custLinFactX="105368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6416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6919" custLinFactX="134765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8066" custLinFactX="-133782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530356" y="959780"/>
          <a:ext cx="4273486" cy="235392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Креслення відрізку</a:t>
          </a:r>
          <a:endParaRPr lang="ru-RU" sz="3200" b="1" kern="1200" dirty="0"/>
        </a:p>
      </dsp:txBody>
      <dsp:txXfrm rot="5400000">
        <a:off x="2490137" y="854696"/>
        <a:ext cx="235392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1036458" y="1036458"/>
          <a:ext cx="4273486" cy="220056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Читання і запис </a:t>
          </a:r>
          <a:r>
            <a:rPr lang="uk-UA" sz="3200" b="1" kern="1200" dirty="0" err="1" smtClean="0"/>
            <a:t>дробів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20056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259260" y="617678"/>
          <a:ext cx="4273486" cy="303812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Розв’язування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76939" y="854696"/>
        <a:ext cx="303812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273087" y="709213"/>
          <a:ext cx="4273486" cy="2855058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числа за його частиною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4982301" y="854696"/>
        <a:ext cx="2855058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1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16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15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4.wdp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Знаходження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числа </a:t>
            </a:r>
            <a:r>
              <a:rPr lang="ru-RU" sz="4000" b="1" dirty="0">
                <a:solidFill>
                  <a:srgbClr val="7030A0"/>
                </a:solidFill>
              </a:rPr>
              <a:t>за його </a:t>
            </a:r>
            <a:r>
              <a:rPr lang="ru-RU" sz="4000" b="1" dirty="0" err="1">
                <a:solidFill>
                  <a:srgbClr val="7030A0"/>
                </a:solidFill>
              </a:rPr>
              <a:t>частиною</a:t>
            </a:r>
            <a:r>
              <a:rPr lang="ru-RU" sz="4000" b="1" dirty="0">
                <a:solidFill>
                  <a:srgbClr val="7030A0"/>
                </a:solidFill>
              </a:rPr>
              <a:t>. </a:t>
            </a:r>
            <a:r>
              <a:rPr lang="ru-RU" sz="4000" b="1" dirty="0" err="1">
                <a:solidFill>
                  <a:srgbClr val="7030A0"/>
                </a:solidFill>
              </a:rPr>
              <a:t>Розв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язування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рівнянь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3. Табличне множення і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64" y="1166832"/>
            <a:ext cx="7401236" cy="5144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" y="2112390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908455" y="2112390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21" y="1116031"/>
            <a:ext cx="7752839" cy="538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5" y="2047962"/>
            <a:ext cx="2631540" cy="352401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024564" y="3846146"/>
            <a:ext cx="698376" cy="77038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3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8652" y="-66796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92540" y="272575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2876" y="3067309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82987" y="272575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49778" y="3089790"/>
            <a:ext cx="420547" cy="53472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27384" y="2686046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80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3" y="-1000516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943" y="3901242"/>
            <a:ext cx="663820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Запишіть</a:t>
            </a:r>
            <a:r>
              <a:rPr lang="ru-RU" sz="2800" b="1" dirty="0" smtClean="0"/>
              <a:t> дроби: </a:t>
            </a:r>
          </a:p>
          <a:p>
            <a:r>
              <a:rPr lang="ru-RU" sz="2800" b="1" dirty="0" smtClean="0"/>
              <a:t>Три </a:t>
            </a:r>
            <a:r>
              <a:rPr lang="ru-RU" sz="2800" b="1" dirty="0" err="1" smtClean="0"/>
              <a:t>п’ятих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шість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дев’ятих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вісім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десятих</a:t>
            </a:r>
            <a:r>
              <a:rPr lang="ru-RU" sz="2800" b="1" dirty="0"/>
              <a:t>, </a:t>
            </a:r>
            <a:r>
              <a:rPr lang="ru-RU" sz="2800" b="1" dirty="0" err="1" smtClean="0"/>
              <a:t>чотири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сімнадцятих</a:t>
            </a:r>
            <a:r>
              <a:rPr lang="ru-RU" sz="2800" b="1" dirty="0" smtClean="0"/>
              <a:t>, три </a:t>
            </a:r>
            <a:r>
              <a:rPr lang="ru-RU" sz="2800" b="1" dirty="0" err="1" smtClean="0"/>
              <a:t>четвертих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008744" y="-635118"/>
            <a:ext cx="389779" cy="4951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8733" y="-632531"/>
            <a:ext cx="457240" cy="5669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322" y="2725680"/>
            <a:ext cx="457240" cy="56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7143" y="2714591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6607" y="3109180"/>
            <a:ext cx="426757" cy="5303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56607" y="2934457"/>
            <a:ext cx="396274" cy="426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2236" y="-667146"/>
            <a:ext cx="457240" cy="56697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1281" y="1197546"/>
            <a:ext cx="475109" cy="59013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3002" y="3109995"/>
            <a:ext cx="457240" cy="5669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9599" y="3073664"/>
            <a:ext cx="457240" cy="5669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89817" y="3054865"/>
            <a:ext cx="500849" cy="6221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9476" y="-672739"/>
            <a:ext cx="500849" cy="6221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322" y="2957894"/>
            <a:ext cx="396274" cy="4261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8345" y="2931048"/>
            <a:ext cx="937649" cy="4261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1158" y="2928226"/>
            <a:ext cx="1279739" cy="4261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8144" y="2896943"/>
            <a:ext cx="606239" cy="4261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7264" y="1220704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18888" y="-605270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88652" y="3109995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" r="51966" b="56551"/>
          <a:stretch/>
        </p:blipFill>
        <p:spPr>
          <a:xfrm>
            <a:off x="547415" y="1018347"/>
            <a:ext cx="11088000" cy="565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92187" y="465246"/>
                <a:ext cx="10412411" cy="978563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err="1" smtClean="0">
                    <a:solidFill>
                      <a:schemeClr val="bg1"/>
                    </a:solidFill>
                  </a:rPr>
                  <a:t>Назвіть</a:t>
                </a:r>
                <a:r>
                  <a:rPr lang="ru-RU" sz="3600" b="1" dirty="0" smtClean="0">
                    <a:solidFill>
                      <a:schemeClr val="bg1"/>
                    </a:solidFill>
                  </a:rPr>
                  <a:t> числа, якщо</a:t>
                </a:r>
                <a14:m>
                  <m:oMath xmlns:m="http://schemas.openxmlformats.org/officeDocument/2006/math">
                    <m:r>
                      <a:rPr lang="uk-UA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uk-UA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uk-UA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b="1" dirty="0">
                    <a:solidFill>
                      <a:schemeClr val="bg1"/>
                    </a:solidFill>
                  </a:rPr>
                  <a:t> кожного </a:t>
                </a:r>
                <a:r>
                  <a:rPr lang="ru-RU" sz="3600" b="1" dirty="0" err="1" smtClean="0">
                    <a:solidFill>
                      <a:schemeClr val="bg1"/>
                    </a:solidFill>
                  </a:rPr>
                  <a:t>дорівнює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7" y="465246"/>
                <a:ext cx="10412411" cy="9785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6959" r="12556" b="402"/>
          <a:stretch/>
        </p:blipFill>
        <p:spPr>
          <a:xfrm>
            <a:off x="792187" y="1495626"/>
            <a:ext cx="2073907" cy="2419558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99404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Ст.80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457, 461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9783" y="1599935"/>
            <a:ext cx="65527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/>
              <a:t>2 </a:t>
            </a:r>
            <a:r>
              <a:rPr lang="ru-RU" sz="3600" b="1" dirty="0" smtClean="0"/>
              <a:t>   7    1    9    4    10    3    0    6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75770" y="2236170"/>
            <a:ext cx="8133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02235" y="2223949"/>
            <a:ext cx="7417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35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43959" y="2223950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92351" y="2236169"/>
            <a:ext cx="7197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45</a:t>
            </a:r>
            <a:endParaRPr lang="ru-RU" sz="3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829445" y="2223950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20</a:t>
            </a:r>
            <a:endParaRPr lang="ru-RU" sz="3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498292" y="2223948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50</a:t>
            </a:r>
            <a:endParaRPr lang="ru-RU" sz="3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153634" y="2223947"/>
            <a:ext cx="7458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15</a:t>
            </a:r>
            <a:endParaRPr lang="ru-RU" sz="3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927361" y="2223946"/>
            <a:ext cx="7458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0</a:t>
            </a:r>
            <a:endParaRPr lang="ru-RU" sz="3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708354" y="2223945"/>
            <a:ext cx="7041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30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887835" y="3390135"/>
                <a:ext cx="7128792" cy="687731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err="1" smtClean="0">
                    <a:solidFill>
                      <a:srgbClr val="7030A0"/>
                    </a:solidFill>
                  </a:rPr>
                  <a:t>Побудуйте</a:t>
                </a:r>
                <a:r>
                  <a:rPr lang="ru-RU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2800" b="1" dirty="0" err="1">
                    <a:solidFill>
                      <a:srgbClr val="7030A0"/>
                    </a:solidFill>
                  </a:rPr>
                  <a:t>відрізок</a:t>
                </a:r>
                <a:r>
                  <a:rPr lang="ru-RU" sz="2800" b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7030A0"/>
                    </a:solidFill>
                  </a:rPr>
                  <a:t> якого </a:t>
                </a:r>
                <a:r>
                  <a:rPr lang="ru-RU" sz="2800" b="1" dirty="0" err="1">
                    <a:solidFill>
                      <a:srgbClr val="7030A0"/>
                    </a:solidFill>
                  </a:rPr>
                  <a:t>дорівнює</a:t>
                </a:r>
                <a:r>
                  <a:rPr lang="ru-RU" sz="2800" b="1" dirty="0">
                    <a:solidFill>
                      <a:srgbClr val="7030A0"/>
                    </a:solidFill>
                  </a:rPr>
                  <a:t> 2 см.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35" y="3390135"/>
                <a:ext cx="7128792" cy="687731"/>
              </a:xfrm>
              <a:prstGeom prst="rect">
                <a:avLst/>
              </a:prstGeom>
              <a:blipFill rotWithShape="1">
                <a:blip r:embed="rId5"/>
                <a:stretch>
                  <a:fillRect b="-11966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 сполучна лінія 12"/>
          <p:cNvCxnSpPr/>
          <p:nvPr/>
        </p:nvCxnSpPr>
        <p:spPr>
          <a:xfrm>
            <a:off x="1339503" y="5411074"/>
            <a:ext cx="58243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 сполучна лінія 21"/>
          <p:cNvCxnSpPr/>
          <p:nvPr/>
        </p:nvCxnSpPr>
        <p:spPr>
          <a:xfrm>
            <a:off x="1339503" y="5304122"/>
            <a:ext cx="0" cy="2139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 сполучна лінія 29"/>
          <p:cNvCxnSpPr/>
          <p:nvPr/>
        </p:nvCxnSpPr>
        <p:spPr>
          <a:xfrm>
            <a:off x="7136147" y="5304122"/>
            <a:ext cx="0" cy="2139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345974" y="4188111"/>
            <a:ext cx="129614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 ∙ 4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42118" y="4188111"/>
            <a:ext cx="136815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 (см)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8385" y="4818609"/>
            <a:ext cx="537589" cy="7078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36147" y="4824402"/>
            <a:ext cx="537589" cy="7078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91694" y="4918823"/>
            <a:ext cx="1059991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 см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35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3" grpId="0" animBg="1"/>
      <p:bldP spid="37" grpId="0" animBg="1"/>
      <p:bldP spid="38" grpId="0" animBg="1"/>
      <p:bldP spid="39" grpId="0"/>
      <p:bldP spid="4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16979" y="500194"/>
                <a:ext cx="10215612" cy="1273416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Визнач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 smtClean="0">
                    <a:solidFill>
                      <a:schemeClr val="bg1"/>
                    </a:solidFill>
                  </a:rPr>
                  <a:t>масу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кожного товару,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якщо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на </a:t>
                </a:r>
                <a:r>
                  <a:rPr lang="ru-RU" sz="3200" b="1" dirty="0" err="1" smtClean="0">
                    <a:solidFill>
                      <a:schemeClr val="bg1"/>
                    </a:solidFill>
                  </a:rPr>
                  <a:t>картці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 smtClean="0">
                    <a:solidFill>
                      <a:schemeClr val="bg1"/>
                    </a:solidFill>
                  </a:rPr>
                  <a:t>зазначено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chemeClr val="bg1"/>
                    </a:solidFill>
                  </a:rPr>
                  <a:t> його </a:t>
                </a:r>
                <a:r>
                  <a:rPr lang="ru-RU" sz="3200" b="1" dirty="0" err="1" smtClean="0">
                    <a:solidFill>
                      <a:schemeClr val="bg1"/>
                    </a:solidFill>
                  </a:rPr>
                  <a:t>маси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79" y="500194"/>
                <a:ext cx="10215612" cy="12734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14" y="2341268"/>
            <a:ext cx="2025609" cy="2027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8"/>
              <p:cNvSpPr/>
              <p:nvPr/>
            </p:nvSpPr>
            <p:spPr>
              <a:xfrm>
                <a:off x="1843559" y="4221883"/>
                <a:ext cx="1597484" cy="922200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uk-UA" sz="36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3200" b="1" dirty="0" smtClean="0"/>
                  <a:t>= 1 кг</a:t>
                </a:r>
              </a:p>
            </p:txBody>
          </p:sp>
        </mc:Choice>
        <mc:Fallback xmlns="">
          <p:sp>
            <p:nvSpPr>
              <p:cNvPr id="14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559" y="4221883"/>
                <a:ext cx="1597484" cy="922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8"/>
              <p:cNvSpPr/>
              <p:nvPr/>
            </p:nvSpPr>
            <p:spPr>
              <a:xfrm>
                <a:off x="5515967" y="4263507"/>
                <a:ext cx="1731802" cy="920056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uk-UA" sz="36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3200" b="1" dirty="0" smtClean="0"/>
                  <a:t>= 2 кг</a:t>
                </a:r>
                <a:endParaRPr lang="ru-RU" sz="3600" b="1" dirty="0" smtClean="0"/>
              </a:p>
            </p:txBody>
          </p:sp>
        </mc:Choice>
        <mc:Fallback xmlns="">
          <p:sp>
            <p:nvSpPr>
              <p:cNvPr id="15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67" y="4263507"/>
                <a:ext cx="1731802" cy="920056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кругленный прямоугольник 18"/>
              <p:cNvSpPr/>
              <p:nvPr/>
            </p:nvSpPr>
            <p:spPr>
              <a:xfrm>
                <a:off x="9071353" y="4365898"/>
                <a:ext cx="1745424" cy="81766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uk-UA" sz="36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3200" b="1" dirty="0" smtClean="0"/>
                  <a:t>= 8 кг</a:t>
                </a:r>
              </a:p>
            </p:txBody>
          </p:sp>
        </mc:Choice>
        <mc:Fallback xmlns="">
          <p:sp>
            <p:nvSpPr>
              <p:cNvPr id="18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353" y="4365898"/>
                <a:ext cx="1745424" cy="817665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кругленный прямоугольник 17"/>
          <p:cNvSpPr/>
          <p:nvPr/>
        </p:nvSpPr>
        <p:spPr>
          <a:xfrm>
            <a:off x="1607814" y="5302002"/>
            <a:ext cx="2524973" cy="6821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 · 3 = 3 (кг)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7"/>
          <p:cNvSpPr/>
          <p:nvPr/>
        </p:nvSpPr>
        <p:spPr>
          <a:xfrm>
            <a:off x="4702466" y="5302002"/>
            <a:ext cx="2829797" cy="6821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 · 3 = 6 (кг)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17"/>
          <p:cNvSpPr/>
          <p:nvPr/>
        </p:nvSpPr>
        <p:spPr>
          <a:xfrm>
            <a:off x="8152875" y="5302002"/>
            <a:ext cx="3096344" cy="6821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 · 3 = 24 (кг)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Ст.81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458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23" y="2022784"/>
            <a:ext cx="2451882" cy="24540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05" y="1773610"/>
            <a:ext cx="3473472" cy="28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3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" r="51966" b="56551"/>
          <a:stretch/>
        </p:blipFill>
        <p:spPr>
          <a:xfrm>
            <a:off x="547415" y="1018347"/>
            <a:ext cx="11088000" cy="565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619782" y="494643"/>
            <a:ext cx="10800841" cy="7232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35255" y="1400396"/>
                <a:ext cx="10438862" cy="178856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Кожний 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із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трьох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онуків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отримав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від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бабусі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>
                    <a:solidFill>
                      <a:srgbClr val="FFFF00"/>
                    </a:solidFill>
                  </a:rPr>
                  <a:t>по </a:t>
                </a:r>
                <a:r>
                  <a:rPr lang="ru-RU" sz="3200" b="1" dirty="0" smtClean="0">
                    <a:solidFill>
                      <a:srgbClr val="FFFF00"/>
                    </a:solidFill>
                  </a:rPr>
                  <a:t>2пиріжки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.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Це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3200" b="1" i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3200" b="1" dirty="0">
                    <a:solidFill>
                      <a:srgbClr val="FFFF00"/>
                    </a:solidFill>
                  </a:rPr>
                  <a:t>всіх </a:t>
                </a:r>
                <a:r>
                  <a:rPr lang="ru-RU" sz="3200" b="1" dirty="0" err="1">
                    <a:solidFill>
                      <a:srgbClr val="FFFF00"/>
                    </a:solidFill>
                  </a:rPr>
                  <a:t>пиріжків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, що спекла 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бабуся. </a:t>
                </a:r>
                <a:r>
                  <a:rPr lang="ru-RU" sz="3200" b="1" dirty="0" err="1" smtClean="0">
                    <a:solidFill>
                      <a:schemeClr val="bg1"/>
                    </a:solidFill>
                  </a:rPr>
                  <a:t>Скільки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пиріжків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спекла бабуся?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55" y="1400396"/>
                <a:ext cx="10438862" cy="17885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Ст.81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459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2819" y="5663783"/>
            <a:ext cx="557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пиріжків спекла бабуся.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71" y="5330695"/>
            <a:ext cx="2629192" cy="117080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35255" y="3429794"/>
            <a:ext cx="171838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2 ∙ 3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53639" y="3439578"/>
            <a:ext cx="136815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(п.)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5255" y="4141177"/>
            <a:ext cx="171838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6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5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52731" y="4141177"/>
            <a:ext cx="136815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 (п.)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51357" y="3457053"/>
            <a:ext cx="3264810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- у трьох онуків.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5255" y="4869954"/>
            <a:ext cx="311610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 ∙ </a:t>
            </a:r>
            <a:r>
              <a:rPr lang="ru-RU" sz="3200" b="1" dirty="0">
                <a:solidFill>
                  <a:schemeClr val="bg1"/>
                </a:solidFill>
              </a:rPr>
              <a:t>3 ∙ </a:t>
            </a:r>
            <a:r>
              <a:rPr lang="ru-RU" sz="3200" b="1" dirty="0" smtClean="0">
                <a:solidFill>
                  <a:schemeClr val="bg1"/>
                </a:solidFill>
              </a:rPr>
              <a:t>5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  <a:r>
              <a:rPr lang="ru-RU" sz="3200" b="1" dirty="0" smtClean="0">
                <a:solidFill>
                  <a:schemeClr val="bg1"/>
                </a:solidFill>
              </a:rPr>
              <a:t>30 (п.)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Розробка задач із картинк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81" y="4069628"/>
            <a:ext cx="1993637" cy="17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45" y="4141177"/>
            <a:ext cx="3129278" cy="19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2" y="560845"/>
            <a:ext cx="10337697" cy="8460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Розв’яжи задачу, </a:t>
            </a:r>
            <a:r>
              <a:rPr lang="ru-RU" sz="3600" b="1" dirty="0" err="1" smtClean="0">
                <a:solidFill>
                  <a:schemeClr val="bg1"/>
                </a:solidFill>
              </a:rPr>
              <a:t>скориставшись</a:t>
            </a:r>
            <a:r>
              <a:rPr lang="ru-RU" sz="3600" b="1" dirty="0" smtClean="0">
                <a:solidFill>
                  <a:schemeClr val="bg1"/>
                </a:solidFill>
              </a:rPr>
              <a:t> малюнком.</a:t>
            </a:r>
            <a:endParaRPr lang="ru-RU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426643" y="1413569"/>
                <a:ext cx="9418565" cy="114557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bg1"/>
                    </a:solidFill>
                  </a:rPr>
                  <a:t>Мурашка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проповзла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6 м,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що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ї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ї 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шляху від гриба до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мурашника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.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Який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шлях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ще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треба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подолати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мурашці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643" y="1413569"/>
                <a:ext cx="9418565" cy="1145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Ст.81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460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1591" y="4536941"/>
            <a:ext cx="17281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6 ∙ 5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9783" y="4536941"/>
            <a:ext cx="12961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30 (м)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5927" y="4509914"/>
            <a:ext cx="25202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– весь шлях.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7951" y="5125261"/>
            <a:ext cx="19778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30 – 6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3037" y="5125261"/>
            <a:ext cx="12961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24 (м)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8215" y="5138045"/>
            <a:ext cx="29754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5 – 6 = 24 (м)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7586" y="5722820"/>
            <a:ext cx="21422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5437" y="5734765"/>
            <a:ext cx="64982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24 м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ще треба подолати мурашці.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3 Табличне множення і ділення 7_9\№053 - Знах частини від числа і числа за частиною\2025-11-18_192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44" y="2607046"/>
            <a:ext cx="94433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39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4901" y="539892"/>
            <a:ext cx="9669920" cy="6978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яжи</a:t>
            </a:r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рівняння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57051" y="1237760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186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14653" y="2237755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25930" y="2312523"/>
            <a:ext cx="454720" cy="56779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504" y="2472013"/>
            <a:ext cx="328999" cy="219526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97235" y="4451949"/>
            <a:ext cx="454720" cy="56779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1268" y="2312866"/>
            <a:ext cx="456942" cy="567108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6467723" y="2159008"/>
            <a:ext cx="447721" cy="76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1570" y="3224587"/>
            <a:ext cx="328999" cy="21952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6265" y="3899378"/>
            <a:ext cx="328999" cy="2195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9789" y="4659187"/>
            <a:ext cx="328999" cy="21952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3504" y="5342685"/>
            <a:ext cx="328999" cy="219526"/>
          </a:xfrm>
          <a:prstGeom prst="rect">
            <a:avLst/>
          </a:prstGeom>
        </p:spPr>
      </p:pic>
      <p:cxnSp>
        <p:nvCxnSpPr>
          <p:cNvPr id="82" name="Пряма сполучна лінія 81"/>
          <p:cNvCxnSpPr/>
          <p:nvPr/>
        </p:nvCxnSpPr>
        <p:spPr>
          <a:xfrm>
            <a:off x="1724060" y="4195213"/>
            <a:ext cx="22201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4517" y="3198682"/>
            <a:ext cx="328999" cy="21952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7866" y="3928244"/>
            <a:ext cx="328999" cy="225512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5505" y="2488106"/>
            <a:ext cx="328999" cy="21952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840" y="5370153"/>
            <a:ext cx="328999" cy="219526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0317" y="2499359"/>
            <a:ext cx="328999" cy="219526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9328" y="3231726"/>
            <a:ext cx="328999" cy="21952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5539" y="3889548"/>
            <a:ext cx="328999" cy="21952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4162" y="4666412"/>
            <a:ext cx="328999" cy="219526"/>
          </a:xfrm>
          <a:prstGeom prst="rect">
            <a:avLst/>
          </a:prstGeom>
        </p:spPr>
      </p:pic>
      <p:cxnSp>
        <p:nvCxnSpPr>
          <p:cNvPr id="98" name="Пряма сполучна лінія 97"/>
          <p:cNvCxnSpPr/>
          <p:nvPr/>
        </p:nvCxnSpPr>
        <p:spPr>
          <a:xfrm>
            <a:off x="5451541" y="4164404"/>
            <a:ext cx="2185675" cy="3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Пряма сполучна лінія 98"/>
          <p:cNvCxnSpPr/>
          <p:nvPr/>
        </p:nvCxnSpPr>
        <p:spPr>
          <a:xfrm>
            <a:off x="8694821" y="4153757"/>
            <a:ext cx="3065685" cy="72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991782" y="214598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03" name="Прямокутник 102"/>
          <p:cNvSpPr/>
          <p:nvPr/>
        </p:nvSpPr>
        <p:spPr>
          <a:xfrm>
            <a:off x="8990800" y="2887492"/>
            <a:ext cx="390141" cy="76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8150" y="3012445"/>
            <a:ext cx="450849" cy="540376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03313" y="4435041"/>
            <a:ext cx="450849" cy="542717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57676" y="2270722"/>
            <a:ext cx="450849" cy="542717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88151" y="2296364"/>
            <a:ext cx="450849" cy="542717"/>
          </a:xfrm>
          <a:prstGeom prst="rect">
            <a:avLst/>
          </a:prstGeom>
        </p:spPr>
      </p:pic>
      <p:sp>
        <p:nvSpPr>
          <p:cNvPr id="120" name="Прямокутник 119"/>
          <p:cNvSpPr/>
          <p:nvPr/>
        </p:nvSpPr>
        <p:spPr>
          <a:xfrm>
            <a:off x="1802807" y="2869925"/>
            <a:ext cx="434451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23" name="Прямокутник 122"/>
          <p:cNvSpPr/>
          <p:nvPr/>
        </p:nvSpPr>
        <p:spPr>
          <a:xfrm>
            <a:off x="1750497" y="3575871"/>
            <a:ext cx="434451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40541" y="3054943"/>
            <a:ext cx="405099" cy="51508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880793" y="4476275"/>
            <a:ext cx="405099" cy="515081"/>
          </a:xfrm>
          <a:prstGeom prst="rect">
            <a:avLst/>
          </a:prstGeom>
        </p:spPr>
      </p:pic>
      <p:sp>
        <p:nvSpPr>
          <p:cNvPr id="128" name="Прямокутник 127"/>
          <p:cNvSpPr/>
          <p:nvPr/>
        </p:nvSpPr>
        <p:spPr>
          <a:xfrm>
            <a:off x="3237418" y="2949061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866081" y="2330487"/>
            <a:ext cx="405099" cy="515081"/>
          </a:xfrm>
          <a:prstGeom prst="rect">
            <a:avLst/>
          </a:prstGeom>
        </p:spPr>
      </p:pic>
      <p:sp>
        <p:nvSpPr>
          <p:cNvPr id="133" name="Прямокутник 132"/>
          <p:cNvSpPr/>
          <p:nvPr/>
        </p:nvSpPr>
        <p:spPr>
          <a:xfrm>
            <a:off x="6190095" y="2234816"/>
            <a:ext cx="184611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uk-UA" sz="4000" dirty="0">
              <a:solidFill>
                <a:prstClr val="black"/>
              </a:solidFill>
            </a:endParaRPr>
          </a:p>
        </p:txBody>
      </p:sp>
      <p:sp>
        <p:nvSpPr>
          <p:cNvPr id="135" name="Прямокутник 134"/>
          <p:cNvSpPr/>
          <p:nvPr/>
        </p:nvSpPr>
        <p:spPr>
          <a:xfrm>
            <a:off x="5420719" y="2863375"/>
            <a:ext cx="434451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37" name="Прямокутник 136"/>
          <p:cNvSpPr/>
          <p:nvPr/>
        </p:nvSpPr>
        <p:spPr>
          <a:xfrm>
            <a:off x="6179081" y="2208417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40" name="Прямокутник 139"/>
          <p:cNvSpPr/>
          <p:nvPr/>
        </p:nvSpPr>
        <p:spPr>
          <a:xfrm>
            <a:off x="5431268" y="3568004"/>
            <a:ext cx="434451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151" name="Рисунок 1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01462" y="2320659"/>
            <a:ext cx="432572" cy="542717"/>
          </a:xfrm>
          <a:prstGeom prst="rect">
            <a:avLst/>
          </a:prstGeom>
        </p:spPr>
      </p:pic>
      <p:sp>
        <p:nvSpPr>
          <p:cNvPr id="152" name="Прямокутник 151"/>
          <p:cNvSpPr/>
          <p:nvPr/>
        </p:nvSpPr>
        <p:spPr>
          <a:xfrm>
            <a:off x="9410556" y="2241378"/>
            <a:ext cx="314305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·</a:t>
            </a:r>
          </a:p>
        </p:txBody>
      </p:sp>
      <p:sp>
        <p:nvSpPr>
          <p:cNvPr id="154" name="Прямокутник 153"/>
          <p:cNvSpPr/>
          <p:nvPr/>
        </p:nvSpPr>
        <p:spPr>
          <a:xfrm>
            <a:off x="8973562" y="3542123"/>
            <a:ext cx="466490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155" name="Рисунок 1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76476" y="3032667"/>
            <a:ext cx="432572" cy="542717"/>
          </a:xfrm>
          <a:prstGeom prst="rect">
            <a:avLst/>
          </a:prstGeom>
        </p:spPr>
      </p:pic>
      <p:sp>
        <p:nvSpPr>
          <p:cNvPr id="157" name="Прямокутник 156"/>
          <p:cNvSpPr/>
          <p:nvPr/>
        </p:nvSpPr>
        <p:spPr>
          <a:xfrm>
            <a:off x="10554162" y="2917126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57676" y="2995881"/>
            <a:ext cx="450849" cy="542717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75822" y="5331905"/>
            <a:ext cx="328999" cy="219526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01462" y="4485113"/>
            <a:ext cx="432572" cy="542717"/>
          </a:xfrm>
          <a:prstGeom prst="rect">
            <a:avLst/>
          </a:prstGeom>
        </p:spPr>
      </p:pic>
      <p:sp>
        <p:nvSpPr>
          <p:cNvPr id="164" name="Прямокутник 163"/>
          <p:cNvSpPr/>
          <p:nvPr/>
        </p:nvSpPr>
        <p:spPr>
          <a:xfrm>
            <a:off x="2504363" y="2161489"/>
            <a:ext cx="434451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70616" y="3731073"/>
            <a:ext cx="454720" cy="56779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501246" y="3045749"/>
            <a:ext cx="454720" cy="56779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88152" y="3028071"/>
            <a:ext cx="454720" cy="56779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190547" y="4421747"/>
            <a:ext cx="30149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2032" y="4455801"/>
            <a:ext cx="456942" cy="56710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30883" y="4474593"/>
            <a:ext cx="454720" cy="567792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7877" y="5175931"/>
            <a:ext cx="456942" cy="567108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542511" y="5175247"/>
            <a:ext cx="454720" cy="56779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22411" y="5175348"/>
            <a:ext cx="454720" cy="567792"/>
          </a:xfrm>
          <a:prstGeom prst="rect">
            <a:avLst/>
          </a:prstGeom>
        </p:spPr>
      </p:pic>
      <p:pic>
        <p:nvPicPr>
          <p:cNvPr id="170" name="Рисунок 1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7403" y="5175931"/>
            <a:ext cx="456942" cy="567108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7753" y="4480587"/>
            <a:ext cx="456942" cy="567108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439" y="2333982"/>
            <a:ext cx="456942" cy="567108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05518" y="2317374"/>
            <a:ext cx="454720" cy="56779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97873" y="4460037"/>
            <a:ext cx="454720" cy="56779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268409" y="2339511"/>
            <a:ext cx="420547" cy="534723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11108" y="3029215"/>
            <a:ext cx="454720" cy="567792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709" y="3035952"/>
            <a:ext cx="456942" cy="567108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6923620" y="2927511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299717" y="3055984"/>
            <a:ext cx="420547" cy="534723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2917" y="3736923"/>
            <a:ext cx="454720" cy="56779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6146865" y="4364854"/>
            <a:ext cx="322314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93470" y="4467539"/>
            <a:ext cx="454720" cy="567792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4766" y="4654947"/>
            <a:ext cx="328999" cy="219526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17397" y="4473905"/>
            <a:ext cx="420547" cy="534723"/>
          </a:xfrm>
          <a:prstGeom prst="rect">
            <a:avLst/>
          </a:prstGeom>
        </p:spPr>
      </p:pic>
      <p:pic>
        <p:nvPicPr>
          <p:cNvPr id="187" name="Рисунок 1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7334" y="2301424"/>
            <a:ext cx="456942" cy="573207"/>
          </a:xfrm>
          <a:prstGeom prst="rect">
            <a:avLst/>
          </a:prstGeom>
        </p:spPr>
      </p:pic>
      <p:pic>
        <p:nvPicPr>
          <p:cNvPr id="188" name="Рисунок 1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687" y="3032902"/>
            <a:ext cx="456942" cy="573207"/>
          </a:xfrm>
          <a:prstGeom prst="rect">
            <a:avLst/>
          </a:prstGeom>
        </p:spPr>
      </p:pic>
      <p:pic>
        <p:nvPicPr>
          <p:cNvPr id="189" name="Рисунок 1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7334" y="4467538"/>
            <a:ext cx="456942" cy="573207"/>
          </a:xfrm>
          <a:prstGeom prst="rect">
            <a:avLst/>
          </a:prstGeom>
        </p:spPr>
      </p:pic>
      <p:pic>
        <p:nvPicPr>
          <p:cNvPr id="190" name="Рисунок 1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5477" y="4444863"/>
            <a:ext cx="456942" cy="573207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1885" y="3722537"/>
            <a:ext cx="456942" cy="573207"/>
          </a:xfrm>
          <a:prstGeom prst="rect">
            <a:avLst/>
          </a:prstGeom>
        </p:spPr>
      </p:pic>
      <p:sp>
        <p:nvSpPr>
          <p:cNvPr id="192" name="Прямокутник 191"/>
          <p:cNvSpPr/>
          <p:nvPr/>
        </p:nvSpPr>
        <p:spPr>
          <a:xfrm>
            <a:off x="9419542" y="4379791"/>
            <a:ext cx="314305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93" name="Рисунок 19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56712" y="4428217"/>
            <a:ext cx="450849" cy="542717"/>
          </a:xfrm>
          <a:prstGeom prst="rect">
            <a:avLst/>
          </a:prstGeom>
        </p:spPr>
      </p:pic>
      <p:pic>
        <p:nvPicPr>
          <p:cNvPr id="194" name="Рисунок 1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6065" y="5175699"/>
            <a:ext cx="456942" cy="573207"/>
          </a:xfrm>
          <a:prstGeom prst="rect">
            <a:avLst/>
          </a:prstGeom>
        </p:spPr>
      </p:pic>
      <p:pic>
        <p:nvPicPr>
          <p:cNvPr id="195" name="Рисунок 1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164" y="5180004"/>
            <a:ext cx="456942" cy="573207"/>
          </a:xfrm>
          <a:prstGeom prst="rect">
            <a:avLst/>
          </a:prstGeom>
        </p:spPr>
      </p:pic>
      <p:pic>
        <p:nvPicPr>
          <p:cNvPr id="196" name="Рисунок 19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89300" y="5152391"/>
            <a:ext cx="450849" cy="542717"/>
          </a:xfrm>
          <a:prstGeom prst="rect">
            <a:avLst/>
          </a:prstGeom>
        </p:spPr>
      </p:pic>
      <p:pic>
        <p:nvPicPr>
          <p:cNvPr id="197" name="Рисунок 19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91115" y="5168551"/>
            <a:ext cx="450849" cy="54271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449E5576-AFEB-49F0-8EA4-29866F51B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291002" y="5191780"/>
            <a:ext cx="420547" cy="53472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087EADDC-B8BA-440B-9C3A-9157714B88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58976" y="5191780"/>
            <a:ext cx="420547" cy="534723"/>
          </a:xfrm>
          <a:prstGeom prst="rect">
            <a:avLst/>
          </a:prstGeom>
        </p:spPr>
      </p:pic>
      <p:sp>
        <p:nvSpPr>
          <p:cNvPr id="11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Ст.81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462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57" grpId="0"/>
      <p:bldP spid="6" grpId="0"/>
      <p:bldP spid="7" grpId="0"/>
      <p:bldP spid="8" grpId="0"/>
      <p:bldP spid="1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9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931791" y="1464464"/>
            <a:ext cx="710013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82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464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</a:t>
            </a:r>
            <a:r>
              <a:rPr lang="uk-UA" sz="3600" b="1" dirty="0">
                <a:solidFill>
                  <a:schemeClr val="bg1"/>
                </a:solidFill>
              </a:rPr>
              <a:t>рівняння № 465 </a:t>
            </a:r>
          </a:p>
        </p:txBody>
      </p:sp>
      <p:pic>
        <p:nvPicPr>
          <p:cNvPr id="3074" name="Picture 2" descr="D:\3 клас\03 МАТЕМ\1 Листопад\3 Табличне множення і ділення 7_9\№053 - Знах частини від числа і числа за частиною\2025-11-18_201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18" y="2879176"/>
            <a:ext cx="8261206" cy="206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9922" y="1315633"/>
            <a:ext cx="5004557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частину від числа?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2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9921" y="2864437"/>
            <a:ext cx="5004557" cy="12134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 </a:t>
            </a:r>
            <a:r>
              <a:rPr lang="uk-UA" sz="3200" b="1" dirty="0" smtClean="0"/>
              <a:t>знайти число за його частиною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042637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520750" y="1295699"/>
            <a:ext cx="7940678" cy="8311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0573" y="529046"/>
            <a:ext cx="10020320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447" y="21532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22"/>
            <a:ext cx="3317200" cy="33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4996" y="693490"/>
            <a:ext cx="3610808" cy="36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2065" y="1461032"/>
            <a:ext cx="3307435" cy="33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658" y="3454692"/>
            <a:ext cx="3457007" cy="35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377923" y="4637087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35447" y="1860652"/>
            <a:ext cx="1811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64588" y="4831575"/>
            <a:ext cx="173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2344" y="2660636"/>
            <a:ext cx="1834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61998" y="3132260"/>
            <a:ext cx="3714172" cy="3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35516" y="749579"/>
            <a:ext cx="3567135" cy="3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900" y="741684"/>
            <a:ext cx="3348954" cy="34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000442" y="3153457"/>
            <a:ext cx="3513412" cy="35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849021" y="4589316"/>
            <a:ext cx="254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навчилася…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195487" y="20616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мені вдалося…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508578" y="4485304"/>
            <a:ext cx="235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865201" y="2061642"/>
            <a:ext cx="2001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Я хотів би дізнатися про…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23479" y="400683"/>
            <a:ext cx="10029431" cy="9303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Пригадай склад числа </a:t>
            </a:r>
            <a:r>
              <a:rPr lang="ru-RU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82" y="1365663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275641" y="3147083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83419" y="2567693"/>
            <a:ext cx="312405" cy="28173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291581" y="3890565"/>
            <a:ext cx="420547" cy="5347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588585" y="2599841"/>
            <a:ext cx="420932" cy="2765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89673" y="2421987"/>
            <a:ext cx="454720" cy="567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5327" y="2329220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48827" y="2422538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17696" y="2567693"/>
            <a:ext cx="312405" cy="28173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32751" y="3273227"/>
            <a:ext cx="312405" cy="28173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06136" y="3254571"/>
            <a:ext cx="312405" cy="28173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01576" y="3313207"/>
            <a:ext cx="420932" cy="27656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89673" y="3157196"/>
            <a:ext cx="454720" cy="56779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7173181" y="3036219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521196" y="3155721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254989" y="3145036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39990" y="3967831"/>
            <a:ext cx="312405" cy="28173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546992" y="4042302"/>
            <a:ext cx="420932" cy="276565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4993" y="3860918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01963" y="5294071"/>
            <a:ext cx="454720" cy="56779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7157993" y="3816846"/>
            <a:ext cx="30149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46343" y="3885671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12069" y="4021565"/>
            <a:ext cx="312405" cy="28173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635761" y="38733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43351" y="4714222"/>
            <a:ext cx="312405" cy="28173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10970" y="4739536"/>
            <a:ext cx="420932" cy="276565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37762" y="4596474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509895" y="4596473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585762" y="4575740"/>
            <a:ext cx="454720" cy="56779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208405" y="4511615"/>
            <a:ext cx="30149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29837" y="4720700"/>
            <a:ext cx="312405" cy="28173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771636" y="4590102"/>
            <a:ext cx="454720" cy="56779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89087" y="2428968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85270" y="2402642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276589" y="246133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789720" y="2450358"/>
            <a:ext cx="454720" cy="56779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277563" y="2435979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92455" y="3173713"/>
            <a:ext cx="454720" cy="56779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95322" y="3128647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27300" y="3155722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565983" y="3162856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03943" y="3873392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85270" y="3846235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60859" y="3901290"/>
            <a:ext cx="420547" cy="53472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237189" y="3849474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08692" y="4614967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3515" y="4549326"/>
            <a:ext cx="454720" cy="56779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248789" y="4570901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230101" y="4592473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15394" y="5298162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78030" y="5294071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49272" y="5400875"/>
            <a:ext cx="312405" cy="28173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01576" y="5496449"/>
            <a:ext cx="420932" cy="276565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22003" y="5294070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615866" y="5311984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08352" y="5311984"/>
            <a:ext cx="454720" cy="567792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7216337" y="5272639"/>
            <a:ext cx="30149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526670" y="5311984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06136" y="5439224"/>
            <a:ext cx="312405" cy="28173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248277" y="5294608"/>
            <a:ext cx="454720" cy="567792"/>
          </a:xfrm>
          <a:prstGeom prst="rect">
            <a:avLst/>
          </a:prstGeom>
        </p:spPr>
      </p:pic>
      <p:sp>
        <p:nvSpPr>
          <p:cNvPr id="10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Ст.81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463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4" name="Прямоугольник 4"/>
          <p:cNvSpPr/>
          <p:nvPr/>
        </p:nvSpPr>
        <p:spPr>
          <a:xfrm>
            <a:off x="1293148" y="1338710"/>
            <a:ext cx="9859762" cy="9303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Запиши </a:t>
            </a:r>
            <a:r>
              <a:rPr lang="ru-RU" sz="2400" b="1" dirty="0">
                <a:solidFill>
                  <a:srgbClr val="7030A0"/>
                </a:solidFill>
              </a:rPr>
              <a:t>число 10 у </a:t>
            </a:r>
            <a:r>
              <a:rPr lang="ru-RU" sz="2400" b="1" dirty="0" err="1">
                <a:solidFill>
                  <a:srgbClr val="7030A0"/>
                </a:solidFill>
              </a:rPr>
              <a:t>вигляді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суми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двох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менших</a:t>
            </a:r>
            <a:r>
              <a:rPr lang="ru-RU" sz="2400" b="1" dirty="0">
                <a:solidFill>
                  <a:srgbClr val="7030A0"/>
                </a:solidFill>
              </a:rPr>
              <a:t> чисел. Знайди </a:t>
            </a:r>
            <a:r>
              <a:rPr lang="ru-RU" sz="2400" b="1" dirty="0" err="1">
                <a:solidFill>
                  <a:srgbClr val="7030A0"/>
                </a:solidFill>
              </a:rPr>
              <a:t>добутки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цих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доданків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Досліди</a:t>
            </a:r>
            <a:r>
              <a:rPr lang="ru-RU" sz="2400" b="1" dirty="0">
                <a:solidFill>
                  <a:srgbClr val="7030A0"/>
                </a:solidFill>
              </a:rPr>
              <a:t>, який </a:t>
            </a:r>
            <a:r>
              <a:rPr lang="ru-RU" sz="2400" b="1" dirty="0" err="1">
                <a:solidFill>
                  <a:srgbClr val="7030A0"/>
                </a:solidFill>
              </a:rPr>
              <a:t>добуток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найбільший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0" grpId="0"/>
      <p:bldP spid="6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2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355727" y="1341563"/>
            <a:ext cx="748883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80 вирази № 456 </a:t>
            </a:r>
            <a:r>
              <a:rPr lang="uk-UA" sz="3600" b="1" dirty="0">
                <a:solidFill>
                  <a:schemeClr val="bg1"/>
                </a:solidFill>
              </a:rPr>
              <a:t>та 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455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3 клас\03 МАТЕМ\1 Листопад\3 Табличне множення і ділення 7_9\№053 - Знах частини від числа і числа за його частиною\2025-11-15_224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17" y="2709714"/>
            <a:ext cx="84344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15381256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5685" y="500636"/>
            <a:ext cx="10240922" cy="6969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Які з </a:t>
            </a:r>
            <a:r>
              <a:rPr lang="ru-RU" sz="3600" b="1" dirty="0" err="1">
                <a:solidFill>
                  <a:schemeClr val="bg1"/>
                </a:solidFill>
              </a:rPr>
              <a:t>висловлювань</a:t>
            </a:r>
            <a:r>
              <a:rPr lang="ru-RU" sz="3600" b="1" dirty="0">
                <a:solidFill>
                  <a:schemeClr val="bg1"/>
                </a:solidFill>
              </a:rPr>
              <a:t> є </a:t>
            </a:r>
            <a:r>
              <a:rPr lang="ru-RU" sz="3600" b="1" dirty="0" err="1" smtClean="0">
                <a:solidFill>
                  <a:schemeClr val="bg1"/>
                </a:solidFill>
              </a:rPr>
              <a:t>істинними</a:t>
            </a:r>
            <a:r>
              <a:rPr lang="ru-RU" sz="3600" b="1" dirty="0" smtClean="0">
                <a:solidFill>
                  <a:schemeClr val="bg1"/>
                </a:solidFill>
              </a:rPr>
              <a:t>, а які </a:t>
            </a:r>
            <a:r>
              <a:rPr lang="ru-RU" sz="3600" b="1" dirty="0" err="1" smtClean="0">
                <a:solidFill>
                  <a:schemeClr val="bg1"/>
                </a:solidFill>
              </a:rPr>
              <a:t>хибними</a:t>
            </a:r>
            <a:r>
              <a:rPr lang="ru-RU" sz="3600" b="1" dirty="0" smtClean="0">
                <a:solidFill>
                  <a:schemeClr val="bg1"/>
                </a:solidFill>
              </a:rPr>
              <a:t>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24"/>
          <p:cNvSpPr/>
          <p:nvPr/>
        </p:nvSpPr>
        <p:spPr>
          <a:xfrm>
            <a:off x="1016144" y="1309894"/>
            <a:ext cx="6971395" cy="716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Число 15 </a:t>
            </a:r>
            <a:r>
              <a:rPr lang="ru-RU" sz="3200" b="1" dirty="0"/>
              <a:t>більше, </a:t>
            </a:r>
            <a:r>
              <a:rPr lang="ru-RU" sz="3200" b="1" dirty="0" err="1"/>
              <a:t>ніж</a:t>
            </a:r>
            <a:r>
              <a:rPr lang="ru-RU" sz="3200" b="1" dirty="0"/>
              <a:t> число </a:t>
            </a:r>
            <a:r>
              <a:rPr lang="ru-RU" sz="3200" b="1" dirty="0" smtClean="0"/>
              <a:t>17</a:t>
            </a:r>
            <a:r>
              <a:rPr lang="ru-RU" sz="3200" b="1" dirty="0"/>
              <a:t>. </a:t>
            </a:r>
            <a:endParaRPr lang="uk-UA" sz="3200" b="1" dirty="0"/>
          </a:p>
        </p:txBody>
      </p:sp>
      <p:sp>
        <p:nvSpPr>
          <p:cNvPr id="19" name="Скругленный прямоугольник 20"/>
          <p:cNvSpPr/>
          <p:nvPr/>
        </p:nvSpPr>
        <p:spPr>
          <a:xfrm>
            <a:off x="8013544" y="1309895"/>
            <a:ext cx="3160241" cy="7162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Хибне</a:t>
            </a:r>
            <a:endParaRPr lang="uk-UA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4"/>
          <p:cNvSpPr/>
          <p:nvPr/>
        </p:nvSpPr>
        <p:spPr>
          <a:xfrm>
            <a:off x="1027253" y="2122945"/>
            <a:ext cx="6971394" cy="6949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Число 30 </a:t>
            </a:r>
            <a:r>
              <a:rPr lang="ru-RU" sz="3200" b="1" dirty="0" err="1"/>
              <a:t>більше</a:t>
            </a:r>
            <a:r>
              <a:rPr lang="ru-RU" sz="3200" b="1" dirty="0"/>
              <a:t> за число 25 на 5.</a:t>
            </a:r>
          </a:p>
        </p:txBody>
      </p:sp>
      <p:sp>
        <p:nvSpPr>
          <p:cNvPr id="23" name="Скругленный прямоугольник 24"/>
          <p:cNvSpPr/>
          <p:nvPr/>
        </p:nvSpPr>
        <p:spPr>
          <a:xfrm>
            <a:off x="1000278" y="2889541"/>
            <a:ext cx="6971395" cy="749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10 см </a:t>
            </a:r>
            <a:r>
              <a:rPr lang="ru-RU" sz="3200" b="1" dirty="0" err="1"/>
              <a:t>більше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10 м.</a:t>
            </a:r>
          </a:p>
        </p:txBody>
      </p:sp>
      <p:sp>
        <p:nvSpPr>
          <p:cNvPr id="24" name="Скругленный прямоугольник 24"/>
          <p:cNvSpPr/>
          <p:nvPr/>
        </p:nvSpPr>
        <p:spPr>
          <a:xfrm>
            <a:off x="916978" y="3739172"/>
            <a:ext cx="7211996" cy="12027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/>
              <a:t>Паперова</a:t>
            </a:r>
            <a:r>
              <a:rPr lang="ru-RU" sz="3200" b="1" dirty="0"/>
              <a:t> </a:t>
            </a:r>
            <a:r>
              <a:rPr lang="ru-RU" sz="3200" b="1" dirty="0" err="1"/>
              <a:t>смужка</a:t>
            </a:r>
            <a:r>
              <a:rPr lang="ru-RU" sz="3200" b="1" dirty="0"/>
              <a:t> </a:t>
            </a:r>
            <a:r>
              <a:rPr lang="ru-RU" sz="3200" b="1" dirty="0" err="1"/>
              <a:t>завдовжки</a:t>
            </a:r>
            <a:r>
              <a:rPr lang="ru-RU" sz="3200" b="1" dirty="0"/>
              <a:t> 1 </a:t>
            </a:r>
            <a:r>
              <a:rPr lang="ru-RU" sz="3200" b="1" dirty="0" err="1"/>
              <a:t>дм</a:t>
            </a:r>
            <a:r>
              <a:rPr lang="ru-RU" sz="3200" b="1" dirty="0"/>
              <a:t> — </a:t>
            </a:r>
            <a:r>
              <a:rPr lang="ru-RU" sz="3200" b="1" dirty="0" err="1"/>
              <a:t>довша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ніж</a:t>
            </a:r>
            <a:r>
              <a:rPr lang="ru-RU" sz="3200" b="1" dirty="0" smtClean="0"/>
              <a:t> </a:t>
            </a:r>
            <a:r>
              <a:rPr lang="ru-RU" sz="3200" b="1" dirty="0" err="1"/>
              <a:t>олівець</a:t>
            </a:r>
            <a:r>
              <a:rPr lang="ru-RU" sz="3200" b="1" dirty="0"/>
              <a:t> </a:t>
            </a:r>
            <a:r>
              <a:rPr lang="ru-RU" sz="3200" b="1" dirty="0" err="1"/>
              <a:t>завдовжки</a:t>
            </a:r>
            <a:r>
              <a:rPr lang="ru-RU" sz="3200" b="1" dirty="0"/>
              <a:t> 17 см.</a:t>
            </a:r>
          </a:p>
        </p:txBody>
      </p:sp>
      <p:sp>
        <p:nvSpPr>
          <p:cNvPr id="25" name="Скругленный прямоугольник 20"/>
          <p:cNvSpPr/>
          <p:nvPr/>
        </p:nvSpPr>
        <p:spPr>
          <a:xfrm>
            <a:off x="8116366" y="2174081"/>
            <a:ext cx="3160241" cy="7162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/>
              <a:t>Істинне</a:t>
            </a:r>
          </a:p>
        </p:txBody>
      </p:sp>
      <p:sp>
        <p:nvSpPr>
          <p:cNvPr id="26" name="Скругленный прямоугольник 24"/>
          <p:cNvSpPr/>
          <p:nvPr/>
        </p:nvSpPr>
        <p:spPr>
          <a:xfrm>
            <a:off x="888988" y="5048608"/>
            <a:ext cx="7269190" cy="10454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Сума </a:t>
            </a:r>
            <a:r>
              <a:rPr lang="ru-RU" sz="3200" b="1" dirty="0" err="1"/>
              <a:t>іменованих</a:t>
            </a:r>
            <a:r>
              <a:rPr lang="ru-RU" sz="3200" b="1" dirty="0"/>
              <a:t> чисел 30 л і 15 л </a:t>
            </a:r>
            <a:r>
              <a:rPr lang="ru-RU" sz="3200" b="1" dirty="0" err="1"/>
              <a:t>дорівнює</a:t>
            </a:r>
            <a:r>
              <a:rPr lang="ru-RU" sz="3200" b="1" dirty="0"/>
              <a:t> 45 л?</a:t>
            </a:r>
          </a:p>
        </p:txBody>
      </p:sp>
      <p:sp>
        <p:nvSpPr>
          <p:cNvPr id="27" name="Скругленный прямоугольник 20"/>
          <p:cNvSpPr/>
          <p:nvPr/>
        </p:nvSpPr>
        <p:spPr>
          <a:xfrm>
            <a:off x="8252271" y="5057383"/>
            <a:ext cx="3160241" cy="81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/>
              <a:t>Істинне</a:t>
            </a:r>
          </a:p>
        </p:txBody>
      </p:sp>
      <p:sp>
        <p:nvSpPr>
          <p:cNvPr id="29" name="Скругленный прямоугольник 18"/>
          <p:cNvSpPr/>
          <p:nvPr/>
        </p:nvSpPr>
        <p:spPr>
          <a:xfrm>
            <a:off x="8187081" y="2929420"/>
            <a:ext cx="3160241" cy="6701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Хибне</a:t>
            </a:r>
          </a:p>
        </p:txBody>
      </p:sp>
      <p:sp>
        <p:nvSpPr>
          <p:cNvPr id="30" name="Скругленный прямоугольник 18"/>
          <p:cNvSpPr/>
          <p:nvPr/>
        </p:nvSpPr>
        <p:spPr>
          <a:xfrm>
            <a:off x="8187081" y="3808123"/>
            <a:ext cx="3160241" cy="9225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Хибне</a:t>
            </a: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" y="572865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Ст.77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435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8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3" y="1380944"/>
            <a:ext cx="7212258" cy="4994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2" y="1934549"/>
            <a:ext cx="2631540" cy="352401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64439" y="3107787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02" y="1261001"/>
            <a:ext cx="7252783" cy="5063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9" y="2137796"/>
            <a:ext cx="2631540" cy="352401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9980463" y="5554216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2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03" y="1196860"/>
            <a:ext cx="7529798" cy="5254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5" y="2252123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836447" y="2133650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9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68" y="1190380"/>
            <a:ext cx="7794653" cy="5413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" y="2391855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548415" y="5833615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39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4808</TotalTime>
  <Words>616</Words>
  <Application>Microsoft Office PowerPoint</Application>
  <PresentationFormat>Произвольный</PresentationFormat>
  <Paragraphs>139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417</cp:revision>
  <dcterms:created xsi:type="dcterms:W3CDTF">2025-08-27T14:01:18Z</dcterms:created>
  <dcterms:modified xsi:type="dcterms:W3CDTF">2025-11-20T09:32:26Z</dcterms:modified>
</cp:coreProperties>
</file>