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82" r:id="rId2"/>
    <p:sldId id="582" r:id="rId3"/>
    <p:sldId id="478" r:id="rId4"/>
    <p:sldId id="286" r:id="rId5"/>
    <p:sldId id="558" r:id="rId6"/>
    <p:sldId id="559" r:id="rId7"/>
    <p:sldId id="560" r:id="rId8"/>
    <p:sldId id="561" r:id="rId9"/>
    <p:sldId id="562" r:id="rId10"/>
    <p:sldId id="563" r:id="rId11"/>
    <p:sldId id="391" r:id="rId12"/>
    <p:sldId id="546" r:id="rId13"/>
    <p:sldId id="571" r:id="rId14"/>
    <p:sldId id="579" r:id="rId15"/>
    <p:sldId id="580" r:id="rId16"/>
    <p:sldId id="581" r:id="rId17"/>
    <p:sldId id="412" r:id="rId18"/>
    <p:sldId id="313" r:id="rId19"/>
    <p:sldId id="574" r:id="rId20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Перевірка розв’язування рівнянь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smtClean="0">
              <a:solidFill>
                <a:schemeClr val="bg1"/>
              </a:solidFill>
            </a:rPr>
            <a:t>Обчислення виразів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Читання і запис </a:t>
          </a:r>
          <a:r>
            <a:rPr lang="uk-UA" sz="3200" b="1" dirty="0" err="1" smtClean="0"/>
            <a:t>дробів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Блоксхеми</a:t>
          </a:r>
          <a:r>
            <a:rPr lang="uk-UA" sz="3200" b="1" dirty="0" smtClean="0"/>
            <a:t> до задач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13832" custLinFactX="375907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06416" custLinFactX="-128084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6919" custLinFactX="9943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8066" custLinFactX="-257246" custLinFactNeighborX="-300000" custLinFactNeighborY="-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435000" y="959780"/>
          <a:ext cx="4273486" cy="2353924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Блоксхеми</a:t>
          </a:r>
          <a:r>
            <a:rPr lang="uk-UA" sz="3200" b="1" kern="1200" dirty="0" smtClean="0"/>
            <a:t> до задач</a:t>
          </a:r>
          <a:endParaRPr lang="ru-RU" sz="3200" b="1" kern="1200" dirty="0"/>
        </a:p>
      </dsp:txBody>
      <dsp:txXfrm rot="5400000">
        <a:off x="8394781" y="854696"/>
        <a:ext cx="2353924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1036458" y="1036458"/>
          <a:ext cx="4273486" cy="2200569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Читання і запис </a:t>
          </a:r>
          <a:r>
            <a:rPr lang="uk-UA" sz="3200" b="1" kern="1200" dirty="0" err="1" smtClean="0"/>
            <a:t>дробів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697"/>
        <a:ext cx="2200569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608757" y="617678"/>
          <a:ext cx="4273486" cy="3038128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Перевірка розв’язування рівнянь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226436" y="854696"/>
        <a:ext cx="3038128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1564890" y="709213"/>
          <a:ext cx="4273486" cy="2855058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smtClean="0">
              <a:solidFill>
                <a:schemeClr val="bg1"/>
              </a:solidFill>
            </a:rPr>
            <a:t>Обчислення виразів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274104" y="854696"/>
        <a:ext cx="2855058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hdphoto" Target="../media/hdphoto4.wdp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19" y="1058245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</a:rPr>
              <a:t>Розв</a:t>
            </a:r>
            <a:r>
              <a:rPr lang="ru-RU" sz="4000" b="1" dirty="0" err="1">
                <a:solidFill>
                  <a:srgbClr val="7030A0"/>
                </a:solidFill>
                <a:sym typeface="Symbol" panose="05050102010706020507" pitchFamily="18" charset="2"/>
              </a:rPr>
              <a:t>язування</a:t>
            </a:r>
            <a:r>
              <a:rPr lang="ru-RU" sz="4000" b="1" dirty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sym typeface="Symbol" panose="05050102010706020507" pitchFamily="18" charset="2"/>
              </a:rPr>
              <a:t>рівнянь</a:t>
            </a:r>
            <a:r>
              <a:rPr lang="ru-RU" sz="4000" b="1" dirty="0">
                <a:solidFill>
                  <a:srgbClr val="7030A0"/>
                </a:solidFill>
                <a:sym typeface="Symbol" panose="05050102010706020507" pitchFamily="18" charset="2"/>
              </a:rPr>
              <a:t> та їх </a:t>
            </a:r>
            <a:r>
              <a:rPr lang="ru-RU" sz="4000" b="1" dirty="0" err="1">
                <a:solidFill>
                  <a:srgbClr val="7030A0"/>
                </a:solidFill>
                <a:sym typeface="Symbol" panose="05050102010706020507" pitchFamily="18" charset="2"/>
              </a:rPr>
              <a:t>перевірка</a:t>
            </a:r>
            <a:r>
              <a:rPr lang="ru-RU" sz="4000" b="1" dirty="0">
                <a:solidFill>
                  <a:srgbClr val="7030A0"/>
                </a:solidFill>
                <a:sym typeface="Symbol" panose="05050102010706020507" pitchFamily="18" charset="2"/>
              </a:rPr>
              <a:t>. Задачі з буквеними даними.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6167" y="3789834"/>
            <a:ext cx="321211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3. Табличне множення і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55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179923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721" y="1116031"/>
            <a:ext cx="7752839" cy="5387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75" y="2047962"/>
            <a:ext cx="2631540" cy="352401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0024564" y="3846146"/>
            <a:ext cx="698376" cy="77038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63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4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405290" y="1211919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88652" y="-667961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105150" y="2673998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05150" y="3100102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357121" y="2707694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979420" y="-596985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33359" y="3100102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0052" y="-67341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183932" y="2748961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91432" y="333451"/>
            <a:ext cx="9360254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 smtClean="0"/>
              <a:t>Математичний диктант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3136676" y="1628733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80" y="333451"/>
            <a:ext cx="1555575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3" y="-1000516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72065" y="1209114"/>
            <a:ext cx="454720" cy="5677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924314" y="1298824"/>
            <a:ext cx="2988000" cy="79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3943" y="3901242"/>
            <a:ext cx="728628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Запишіть</a:t>
            </a:r>
            <a:r>
              <a:rPr lang="ru-RU" sz="2800" b="1" dirty="0" smtClean="0"/>
              <a:t> дроби: </a:t>
            </a:r>
          </a:p>
          <a:p>
            <a:r>
              <a:rPr lang="ru-RU" sz="2800" b="1" dirty="0" err="1" smtClean="0"/>
              <a:t>Дві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дев’ятих</a:t>
            </a:r>
            <a:r>
              <a:rPr lang="ru-RU" sz="2800" b="1" dirty="0" smtClean="0"/>
              <a:t>, три </a:t>
            </a:r>
            <a:r>
              <a:rPr lang="ru-RU" sz="2800" b="1" dirty="0" err="1" smtClean="0"/>
              <a:t>сьомих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чотири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п’ятих</a:t>
            </a:r>
            <a:r>
              <a:rPr lang="ru-RU" sz="2800" b="1" dirty="0"/>
              <a:t>, </a:t>
            </a:r>
            <a:r>
              <a:rPr lang="ru-RU" sz="2800" b="1" dirty="0" err="1" smtClean="0"/>
              <a:t>шість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шістнадцятих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вісімнадцять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двадцятих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96094" y="3077165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346057" y="3128145"/>
            <a:ext cx="389779" cy="49516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8051" y="2705641"/>
            <a:ext cx="457240" cy="5669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6484" y="-659902"/>
            <a:ext cx="457240" cy="56697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28187" y="2704755"/>
            <a:ext cx="457240" cy="56697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16167" y="-623311"/>
            <a:ext cx="426757" cy="5303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7384" y="2925101"/>
            <a:ext cx="396274" cy="426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9694" y="-633476"/>
            <a:ext cx="457240" cy="56697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8140" y="-676114"/>
            <a:ext cx="457240" cy="56697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64258" y="3120221"/>
            <a:ext cx="457240" cy="56697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09627" y="-688606"/>
            <a:ext cx="500849" cy="6221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10332" y="-605270"/>
            <a:ext cx="457240" cy="56697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8643" y="3032857"/>
            <a:ext cx="500849" cy="62210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1322" y="2957894"/>
            <a:ext cx="396274" cy="42610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4656" y="2912649"/>
            <a:ext cx="468824" cy="42610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93470" y="2943664"/>
            <a:ext cx="922297" cy="42610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67550" y="2958388"/>
            <a:ext cx="849262" cy="4261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30839" y="2686465"/>
            <a:ext cx="457240" cy="56697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218200" y="-632369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208109" y="3067309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1" r="51966" b="56551"/>
          <a:stretch/>
        </p:blipFill>
        <p:spPr>
          <a:xfrm>
            <a:off x="547415" y="1018347"/>
            <a:ext cx="11088000" cy="565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92187" y="465246"/>
                <a:ext cx="10412411" cy="978563"/>
              </a:xfrm>
              <a:prstGeom prst="rect">
                <a:avLst/>
              </a:prstGeom>
              <a:solidFill>
                <a:srgbClr val="7030A0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>
                    <a:solidFill>
                      <a:schemeClr val="bg1"/>
                    </a:solidFill>
                  </a:rPr>
                  <a:t>Назвіть числа, якщо</a:t>
                </a:r>
                <a14:m>
                  <m:oMath xmlns:m="http://schemas.openxmlformats.org/officeDocument/2006/math">
                    <m:r>
                      <a:rPr lang="uk-UA" sz="3600" b="1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uk-UA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uk-UA" sz="36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b="1" dirty="0">
                    <a:solidFill>
                      <a:schemeClr val="bg1"/>
                    </a:solidFill>
                  </a:rPr>
                  <a:t> кожного </a:t>
                </a:r>
                <a:r>
                  <a:rPr lang="ru-RU" sz="3600" b="1" dirty="0" err="1" smtClean="0">
                    <a:solidFill>
                      <a:schemeClr val="bg1"/>
                    </a:solidFill>
                  </a:rPr>
                  <a:t>дорівнює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87" y="465246"/>
                <a:ext cx="10412411" cy="9785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5" t="6959" r="12556" b="402"/>
          <a:stretch/>
        </p:blipFill>
        <p:spPr>
          <a:xfrm>
            <a:off x="792187" y="1495626"/>
            <a:ext cx="2073907" cy="2419558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99404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Ст.82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466, 467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9743" y="1599935"/>
            <a:ext cx="69127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9    4    1    0    5    10    3    7    2    6</a:t>
            </a:r>
            <a:endParaRPr 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10026" y="2236170"/>
            <a:ext cx="81332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27</a:t>
            </a:r>
            <a:endParaRPr lang="ru-RU" sz="3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323349" y="2223944"/>
            <a:ext cx="7417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12</a:t>
            </a:r>
            <a:endParaRPr lang="ru-RU" sz="3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65074" y="2223434"/>
            <a:ext cx="5229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587976" y="2223433"/>
            <a:ext cx="57413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0</a:t>
            </a:r>
            <a:endParaRPr lang="ru-RU" sz="3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209729" y="2236169"/>
            <a:ext cx="668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15</a:t>
            </a:r>
            <a:endParaRPr lang="ru-RU" sz="36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895673" y="2218731"/>
            <a:ext cx="668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30</a:t>
            </a:r>
            <a:endParaRPr lang="ru-RU" sz="36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616932" y="2234267"/>
            <a:ext cx="7458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9</a:t>
            </a:r>
            <a:endParaRPr lang="ru-RU" sz="3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375263" y="2218730"/>
            <a:ext cx="7458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21</a:t>
            </a:r>
            <a:endParaRPr lang="ru-RU" sz="36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068750" y="2223945"/>
            <a:ext cx="62368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6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607433" y="3390135"/>
                <a:ext cx="6409194" cy="687731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7030A0"/>
                    </a:solidFill>
                  </a:rPr>
                  <a:t>Знайди</a:t>
                </a:r>
                <a14:m>
                  <m:oMath xmlns:m="http://schemas.openxmlformats.org/officeDocument/2006/math">
                    <m:r>
                      <a:rPr lang="uk-UA" sz="28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2800" b="1" dirty="0">
                    <a:solidFill>
                      <a:srgbClr val="7030A0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rgbClr val="7030A0"/>
                    </a:solidFill>
                  </a:rPr>
                  <a:t>кожного числа</a:t>
                </a:r>
                <a:endParaRPr lang="ru-RU" sz="2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433" y="3390135"/>
                <a:ext cx="6409194" cy="687731"/>
              </a:xfrm>
              <a:prstGeom prst="rect">
                <a:avLst/>
              </a:prstGeom>
              <a:blipFill rotWithShape="1">
                <a:blip r:embed="rId5"/>
                <a:stretch>
                  <a:fillRect b="-11111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3607433" y="4149874"/>
            <a:ext cx="6409194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/>
              <a:t>30, </a:t>
            </a:r>
            <a:r>
              <a:rPr lang="ru-RU" sz="3200" b="1" dirty="0" smtClean="0"/>
              <a:t>   80</a:t>
            </a:r>
            <a:r>
              <a:rPr lang="ru-RU" sz="3200" b="1" dirty="0"/>
              <a:t>, </a:t>
            </a:r>
            <a:r>
              <a:rPr lang="ru-RU" sz="3200" b="1" dirty="0" smtClean="0"/>
              <a:t>   10</a:t>
            </a:r>
            <a:r>
              <a:rPr lang="ru-RU" sz="3200" b="1" dirty="0"/>
              <a:t>, </a:t>
            </a:r>
            <a:r>
              <a:rPr lang="ru-RU" sz="3200" b="1" dirty="0" smtClean="0"/>
              <a:t>   40,    70</a:t>
            </a:r>
            <a:r>
              <a:rPr lang="ru-RU" sz="3200" b="1" dirty="0"/>
              <a:t>, </a:t>
            </a:r>
            <a:r>
              <a:rPr lang="ru-RU" sz="3200" b="1" dirty="0" smtClean="0"/>
              <a:t>   100</a:t>
            </a:r>
            <a:r>
              <a:rPr lang="ru-RU" sz="3200" b="1" dirty="0"/>
              <a:t>, </a:t>
            </a:r>
            <a:r>
              <a:rPr lang="ru-RU" sz="3200" b="1" dirty="0" smtClean="0"/>
              <a:t>   50</a:t>
            </a:r>
            <a:r>
              <a:rPr lang="ru-RU" sz="3200" b="1" dirty="0"/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692431" y="2246266"/>
            <a:ext cx="7041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18</a:t>
            </a:r>
            <a:endParaRPr lang="ru-RU" sz="36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577296" y="4747372"/>
            <a:ext cx="6331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3</a:t>
            </a:r>
            <a:endParaRPr lang="ru-RU" sz="36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507854" y="4735146"/>
            <a:ext cx="62448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8</a:t>
            </a:r>
            <a:endParaRPr lang="ru-RU" sz="36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393794" y="4745467"/>
            <a:ext cx="52290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250960" y="4734634"/>
            <a:ext cx="57413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100143" y="4747372"/>
            <a:ext cx="668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7</a:t>
            </a:r>
            <a:endParaRPr lang="ru-RU" sz="36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8079343" y="4745468"/>
            <a:ext cx="668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10</a:t>
            </a:r>
            <a:endParaRPr lang="ru-RU" sz="3600" b="1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9121117" y="4745469"/>
            <a:ext cx="7458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smtClean="0"/>
              <a:t>5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86035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3" grpId="0" animBg="1"/>
      <p:bldP spid="37" grpId="0" animBg="1"/>
      <p:bldP spid="32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9" y="500194"/>
            <a:ext cx="10215612" cy="8413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Склади вирази за схемами й обчисли їх </a:t>
            </a:r>
            <a:r>
              <a:rPr lang="ru-RU" sz="3600" b="1" dirty="0" smtClean="0"/>
              <a:t>значення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Скругленный прямоугольник 18"/>
          <p:cNvSpPr/>
          <p:nvPr/>
        </p:nvSpPr>
        <p:spPr>
          <a:xfrm>
            <a:off x="4852840" y="1615166"/>
            <a:ext cx="738259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smtClean="0"/>
              <a:t>6</a:t>
            </a:r>
            <a:endParaRPr lang="ru-RU" sz="3600" b="1" dirty="0" smtClean="0"/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Ст.82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468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3 МАТЕМ\1 Листопад\3 Табличне множення і ділення 7_9\№055- 056 - Розвязування рівнянь та їх перевірка\2025-11-19_1824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1" y="1485578"/>
            <a:ext cx="3941489" cy="284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3 МАТЕМ\1 Листопад\3 Табличне множення і ділення 7_9\№055- 056 - Розвязування рівнянь та їх перевірка\2025-11-19_182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79" y="1505833"/>
            <a:ext cx="3792132" cy="280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18"/>
          <p:cNvSpPr/>
          <p:nvPr/>
        </p:nvSpPr>
        <p:spPr>
          <a:xfrm>
            <a:off x="4842583" y="2258902"/>
            <a:ext cx="738259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8</a:t>
            </a:r>
          </a:p>
        </p:txBody>
      </p:sp>
      <p:sp>
        <p:nvSpPr>
          <p:cNvPr id="26" name="Скругленный прямоугольник 18"/>
          <p:cNvSpPr/>
          <p:nvPr/>
        </p:nvSpPr>
        <p:spPr>
          <a:xfrm>
            <a:off x="4842582" y="2913622"/>
            <a:ext cx="738259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6</a:t>
            </a:r>
          </a:p>
        </p:txBody>
      </p:sp>
      <p:sp>
        <p:nvSpPr>
          <p:cNvPr id="27" name="Скругленный прямоугольник 18"/>
          <p:cNvSpPr/>
          <p:nvPr/>
        </p:nvSpPr>
        <p:spPr>
          <a:xfrm>
            <a:off x="4852840" y="3548071"/>
            <a:ext cx="738259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4</a:t>
            </a:r>
          </a:p>
        </p:txBody>
      </p:sp>
      <p:sp>
        <p:nvSpPr>
          <p:cNvPr id="28" name="Скругленный прямоугольник 18"/>
          <p:cNvSpPr/>
          <p:nvPr/>
        </p:nvSpPr>
        <p:spPr>
          <a:xfrm>
            <a:off x="10326468" y="1629505"/>
            <a:ext cx="738259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81</a:t>
            </a:r>
          </a:p>
        </p:txBody>
      </p:sp>
      <p:sp>
        <p:nvSpPr>
          <p:cNvPr id="29" name="Скругленный прямоугольник 18"/>
          <p:cNvSpPr/>
          <p:nvPr/>
        </p:nvSpPr>
        <p:spPr>
          <a:xfrm>
            <a:off x="10316211" y="2273241"/>
            <a:ext cx="738259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27</a:t>
            </a:r>
          </a:p>
        </p:txBody>
      </p:sp>
      <p:sp>
        <p:nvSpPr>
          <p:cNvPr id="30" name="Скругленный прямоугольник 18"/>
          <p:cNvSpPr/>
          <p:nvPr/>
        </p:nvSpPr>
        <p:spPr>
          <a:xfrm>
            <a:off x="10316210" y="2927961"/>
            <a:ext cx="738259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18</a:t>
            </a:r>
          </a:p>
        </p:txBody>
      </p:sp>
      <p:sp>
        <p:nvSpPr>
          <p:cNvPr id="31" name="Скругленный прямоугольник 18"/>
          <p:cNvSpPr/>
          <p:nvPr/>
        </p:nvSpPr>
        <p:spPr>
          <a:xfrm>
            <a:off x="10326468" y="3562410"/>
            <a:ext cx="738259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3217783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3 МАТЕМ\1 Листопад\3 Табличне множення і ділення 7_9\№055- 056 - Розвязування рівнянь та їх перевірка\2025-11-19_182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9" y="1687832"/>
            <a:ext cx="9847800" cy="195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6979" y="500194"/>
            <a:ext cx="10215612" cy="84136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Перевір </a:t>
            </a:r>
            <a:r>
              <a:rPr lang="ru-RU" sz="4000" b="1" dirty="0" err="1" smtClean="0"/>
              <a:t>розв’язання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рівнянь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728654"/>
            <a:ext cx="126749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Ст.82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469</a:t>
            </a:r>
            <a:endParaRPr lang="ru-RU" sz="29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639650" y="2522808"/>
            <a:ext cx="216024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639650" y="2349674"/>
            <a:ext cx="3560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1915567" y="3127909"/>
            <a:ext cx="580067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8"/>
          <p:cNvSpPr/>
          <p:nvPr/>
        </p:nvSpPr>
        <p:spPr>
          <a:xfrm>
            <a:off x="1836470" y="2954700"/>
            <a:ext cx="738259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9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9404399" y="2522808"/>
            <a:ext cx="576064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18"/>
          <p:cNvSpPr/>
          <p:nvPr/>
        </p:nvSpPr>
        <p:spPr>
          <a:xfrm>
            <a:off x="9323301" y="2320251"/>
            <a:ext cx="738259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45</a:t>
            </a:r>
          </a:p>
        </p:txBody>
      </p:sp>
      <p:sp>
        <p:nvSpPr>
          <p:cNvPr id="33" name="Скругленный прямоугольник 18"/>
          <p:cNvSpPr/>
          <p:nvPr/>
        </p:nvSpPr>
        <p:spPr>
          <a:xfrm>
            <a:off x="9319373" y="2954699"/>
            <a:ext cx="738259" cy="6344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23103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3 МАТЕМ\1 Листопад\3 Табличне множення і ділення 7_9\№055- 056 - Розвязування рівнянь та їх перевірка\2025-11-19_1839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94" y="3861842"/>
            <a:ext cx="5849261" cy="269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51942" y="1272030"/>
            <a:ext cx="184700" cy="41548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86935" y="-624637"/>
            <a:ext cx="445755" cy="556598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6"/>
            <a:ext cx="184700" cy="415484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2" y="4381350"/>
            <a:ext cx="184700" cy="64631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645" y="-591586"/>
            <a:ext cx="450849" cy="5549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25690" y="4758490"/>
            <a:ext cx="184700" cy="83098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sz="4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982" y="-591585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5868" y="-821827"/>
            <a:ext cx="457146" cy="83098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363422" y="-484621"/>
            <a:ext cx="420932" cy="2765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316" y="-561096"/>
            <a:ext cx="420386" cy="536618"/>
          </a:xfrm>
          <a:prstGeom prst="rect">
            <a:avLst/>
          </a:prstGeom>
        </p:spPr>
      </p:pic>
      <p:sp>
        <p:nvSpPr>
          <p:cNvPr id="24" name="Прямокутник 1"/>
          <p:cNvSpPr/>
          <p:nvPr/>
        </p:nvSpPr>
        <p:spPr>
          <a:xfrm>
            <a:off x="1159484" y="1432369"/>
            <a:ext cx="9757083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2800" b="1" dirty="0"/>
              <a:t>1) </a:t>
            </a:r>
            <a:r>
              <a:rPr lang="ru-RU" sz="2800" b="1" dirty="0" err="1"/>
              <a:t>Дві</a:t>
            </a:r>
            <a:r>
              <a:rPr lang="ru-RU" sz="2800" b="1" dirty="0"/>
              <a:t> </a:t>
            </a:r>
            <a:r>
              <a:rPr lang="ru-RU" sz="2800" b="1" dirty="0" err="1"/>
              <a:t>групи</a:t>
            </a:r>
            <a:r>
              <a:rPr lang="ru-RU" sz="2800" b="1" dirty="0"/>
              <a:t> </a:t>
            </a:r>
            <a:r>
              <a:rPr lang="ru-RU" sz="2800" b="1" dirty="0" err="1"/>
              <a:t>туристів</a:t>
            </a:r>
            <a:r>
              <a:rPr lang="ru-RU" sz="2800" b="1" dirty="0"/>
              <a:t>, по 10 </a:t>
            </a:r>
            <a:r>
              <a:rPr lang="ru-RU" sz="2800" b="1" dirty="0" err="1"/>
              <a:t>осіб</a:t>
            </a:r>
            <a:r>
              <a:rPr lang="ru-RU" sz="2800" b="1" dirty="0"/>
              <a:t> у кожній, </a:t>
            </a:r>
            <a:r>
              <a:rPr lang="ru-RU" sz="2800" b="1" dirty="0" err="1"/>
              <a:t>вирушили</a:t>
            </a:r>
            <a:r>
              <a:rPr lang="ru-RU" sz="2800" b="1" dirty="0"/>
              <a:t> в </a:t>
            </a:r>
            <a:r>
              <a:rPr lang="ru-RU" sz="2800" b="1" dirty="0" err="1"/>
              <a:t>похід</a:t>
            </a:r>
            <a:r>
              <a:rPr lang="ru-RU" sz="2800" b="1" dirty="0"/>
              <a:t>. На </a:t>
            </a:r>
            <a:r>
              <a:rPr lang="ru-RU" sz="2800" b="1" dirty="0" err="1"/>
              <a:t>туристичній</a:t>
            </a:r>
            <a:r>
              <a:rPr lang="ru-RU" sz="2800" b="1" dirty="0"/>
              <a:t> </a:t>
            </a:r>
            <a:r>
              <a:rPr lang="ru-RU" sz="2800" b="1" dirty="0" err="1"/>
              <a:t>базі</a:t>
            </a:r>
            <a:r>
              <a:rPr lang="ru-RU" sz="2800" b="1" dirty="0"/>
              <a:t> </a:t>
            </a:r>
            <a:r>
              <a:rPr lang="ru-RU" sz="2800" b="1" dirty="0" err="1" smtClean="0"/>
              <a:t>залишилося</a:t>
            </a:r>
            <a:r>
              <a:rPr lang="ru-RU" sz="2800" b="1" dirty="0" smtClean="0"/>
              <a:t> </a:t>
            </a:r>
            <a:r>
              <a:rPr lang="ru-RU" sz="2800" b="1" dirty="0"/>
              <a:t>ще 30 </a:t>
            </a:r>
            <a:r>
              <a:rPr lang="ru-RU" sz="2800" b="1" dirty="0" err="1"/>
              <a:t>туристів</a:t>
            </a:r>
            <a:r>
              <a:rPr lang="ru-RU" sz="2800" b="1" dirty="0"/>
              <a:t>. </a:t>
            </a:r>
            <a:r>
              <a:rPr lang="ru-RU" sz="2800" b="1" dirty="0" err="1"/>
              <a:t>Скільки</a:t>
            </a:r>
            <a:r>
              <a:rPr lang="ru-RU" sz="2800" b="1" dirty="0"/>
              <a:t> всього </a:t>
            </a:r>
            <a:r>
              <a:rPr lang="ru-RU" sz="2800" b="1" dirty="0" err="1"/>
              <a:t>туристів</a:t>
            </a:r>
            <a:r>
              <a:rPr lang="ru-RU" sz="2800" b="1" dirty="0"/>
              <a:t> було на </a:t>
            </a:r>
            <a:r>
              <a:rPr lang="ru-RU" sz="2800" b="1" dirty="0" err="1"/>
              <a:t>базі</a:t>
            </a:r>
            <a:r>
              <a:rPr lang="ru-RU" sz="2800" b="1" dirty="0"/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1472" y="339206"/>
            <a:ext cx="10081120" cy="109316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/>
              <a:t> Вибери схему до </a:t>
            </a:r>
            <a:r>
              <a:rPr lang="ru-RU" sz="3200" b="1" dirty="0" err="1"/>
              <a:t>кожної</a:t>
            </a:r>
            <a:r>
              <a:rPr lang="ru-RU" sz="3200" b="1" dirty="0"/>
              <a:t> задачі.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Склади </a:t>
            </a:r>
            <a:r>
              <a:rPr lang="ru-RU" sz="3200" b="1" dirty="0"/>
              <a:t>вирази й </a:t>
            </a:r>
            <a:r>
              <a:rPr lang="ru-RU" sz="3200" b="1" dirty="0" err="1"/>
              <a:t>розв’яжи</a:t>
            </a:r>
            <a:r>
              <a:rPr lang="ru-RU" sz="3200" b="1" dirty="0"/>
              <a:t> задачі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Ст.82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470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28302" y="-593272"/>
            <a:ext cx="445755" cy="5565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798" y="-585488"/>
            <a:ext cx="450849" cy="5549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7994" y="-593271"/>
            <a:ext cx="450849" cy="57320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96932" y="-869431"/>
            <a:ext cx="466764" cy="76942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86100" y="-626937"/>
            <a:ext cx="445755" cy="556598"/>
          </a:xfrm>
          <a:prstGeom prst="rect">
            <a:avLst/>
          </a:prstGeom>
        </p:spPr>
      </p:pic>
      <p:sp>
        <p:nvSpPr>
          <p:cNvPr id="62" name="Прямоугольник 17"/>
          <p:cNvSpPr/>
          <p:nvPr/>
        </p:nvSpPr>
        <p:spPr>
          <a:xfrm>
            <a:off x="9141673" y="4004458"/>
            <a:ext cx="2206942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 ∙ 2 + 30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17"/>
          <p:cNvSpPr/>
          <p:nvPr/>
        </p:nvSpPr>
        <p:spPr>
          <a:xfrm>
            <a:off x="9143957" y="4704508"/>
            <a:ext cx="1512169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50 (т.) -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8" name="Прямокутник 1"/>
          <p:cNvSpPr/>
          <p:nvPr/>
        </p:nvSpPr>
        <p:spPr>
          <a:xfrm>
            <a:off x="1169581" y="2902128"/>
            <a:ext cx="9746986" cy="9597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2800" b="1" dirty="0"/>
              <a:t>2) </a:t>
            </a:r>
            <a:r>
              <a:rPr lang="ru-RU" sz="2800" b="1" dirty="0" err="1"/>
              <a:t>Ліза</a:t>
            </a:r>
            <a:r>
              <a:rPr lang="ru-RU" sz="2800" b="1" dirty="0"/>
              <a:t> купила 4 </a:t>
            </a:r>
            <a:r>
              <a:rPr lang="ru-RU" sz="2800" b="1" dirty="0" err="1"/>
              <a:t>гумки</a:t>
            </a:r>
            <a:r>
              <a:rPr lang="ru-RU" sz="2800" b="1" dirty="0"/>
              <a:t> за </a:t>
            </a:r>
            <a:r>
              <a:rPr lang="ru-RU" sz="2800" b="1" dirty="0" err="1"/>
              <a:t>ціною</a:t>
            </a:r>
            <a:r>
              <a:rPr lang="ru-RU" sz="2800" b="1" dirty="0"/>
              <a:t> 5 грн. До </a:t>
            </a:r>
            <a:r>
              <a:rPr lang="ru-RU" sz="2800" b="1" dirty="0" err="1"/>
              <a:t>каси</a:t>
            </a:r>
            <a:r>
              <a:rPr lang="ru-RU" sz="2800" b="1" dirty="0"/>
              <a:t> вона подала 50 грн. Яку </a:t>
            </a:r>
            <a:r>
              <a:rPr lang="ru-RU" sz="2800" b="1" dirty="0" err="1"/>
              <a:t>решту</a:t>
            </a:r>
            <a:r>
              <a:rPr lang="ru-RU" sz="2800" b="1" dirty="0"/>
              <a:t> має </a:t>
            </a:r>
            <a:r>
              <a:rPr lang="ru-RU" sz="2800" b="1" dirty="0" err="1"/>
              <a:t>одержати</a:t>
            </a:r>
            <a:r>
              <a:rPr lang="ru-RU" sz="2800" b="1" dirty="0"/>
              <a:t> </a:t>
            </a:r>
            <a:r>
              <a:rPr lang="ru-RU" sz="2800" b="1" dirty="0" err="1"/>
              <a:t>Ліза</a:t>
            </a:r>
            <a:r>
              <a:rPr lang="ru-RU" sz="2800" b="1" dirty="0"/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17"/>
          <p:cNvSpPr/>
          <p:nvPr/>
        </p:nvSpPr>
        <p:spPr>
          <a:xfrm>
            <a:off x="788356" y="3938135"/>
            <a:ext cx="2108576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50 – 5 ∙ 4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17"/>
          <p:cNvSpPr/>
          <p:nvPr/>
        </p:nvSpPr>
        <p:spPr>
          <a:xfrm>
            <a:off x="788356" y="4583155"/>
            <a:ext cx="1631267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30 (</a:t>
            </a:r>
            <a:r>
              <a:rPr lang="ru-RU" sz="3200" b="1" dirty="0" err="1" smtClean="0">
                <a:solidFill>
                  <a:schemeClr val="bg1"/>
                </a:solidFill>
              </a:rPr>
              <a:t>грн</a:t>
            </a:r>
            <a:r>
              <a:rPr lang="ru-RU" sz="3200" b="1" dirty="0" smtClean="0">
                <a:solidFill>
                  <a:schemeClr val="bg1"/>
                </a:solidFill>
              </a:rPr>
              <a:t>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17"/>
          <p:cNvSpPr/>
          <p:nvPr/>
        </p:nvSpPr>
        <p:spPr>
          <a:xfrm>
            <a:off x="6586678" y="3945320"/>
            <a:ext cx="606047" cy="58476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10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Прямоугольник 17"/>
          <p:cNvSpPr/>
          <p:nvPr/>
        </p:nvSpPr>
        <p:spPr>
          <a:xfrm>
            <a:off x="7892231" y="5836741"/>
            <a:ext cx="416859" cy="58476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17"/>
          <p:cNvSpPr/>
          <p:nvPr/>
        </p:nvSpPr>
        <p:spPr>
          <a:xfrm>
            <a:off x="3877670" y="5832972"/>
            <a:ext cx="416859" cy="58476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17"/>
          <p:cNvSpPr/>
          <p:nvPr/>
        </p:nvSpPr>
        <p:spPr>
          <a:xfrm>
            <a:off x="7820223" y="3952504"/>
            <a:ext cx="507582" cy="58476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Прямоугольник 17"/>
          <p:cNvSpPr/>
          <p:nvPr/>
        </p:nvSpPr>
        <p:spPr>
          <a:xfrm>
            <a:off x="7311122" y="4881600"/>
            <a:ext cx="416859" cy="58476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Прямоугольник 17"/>
          <p:cNvSpPr/>
          <p:nvPr/>
        </p:nvSpPr>
        <p:spPr>
          <a:xfrm>
            <a:off x="8343491" y="4886168"/>
            <a:ext cx="606047" cy="58476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30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Прямоугольник 17"/>
          <p:cNvSpPr/>
          <p:nvPr/>
        </p:nvSpPr>
        <p:spPr>
          <a:xfrm>
            <a:off x="3740512" y="3938136"/>
            <a:ext cx="606047" cy="58476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5" name="Прямоугольник 17"/>
          <p:cNvSpPr/>
          <p:nvPr/>
        </p:nvSpPr>
        <p:spPr>
          <a:xfrm>
            <a:off x="4974057" y="3945320"/>
            <a:ext cx="507582" cy="58476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6" name="Прямоугольник 17"/>
          <p:cNvSpPr/>
          <p:nvPr/>
        </p:nvSpPr>
        <p:spPr>
          <a:xfrm>
            <a:off x="4470076" y="4915359"/>
            <a:ext cx="416859" cy="58476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Прямоугольник 17"/>
          <p:cNvSpPr/>
          <p:nvPr/>
        </p:nvSpPr>
        <p:spPr>
          <a:xfrm>
            <a:off x="3200139" y="4875536"/>
            <a:ext cx="606047" cy="58476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50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Прямоугольник 17"/>
          <p:cNvSpPr/>
          <p:nvPr/>
        </p:nvSpPr>
        <p:spPr>
          <a:xfrm>
            <a:off x="9141673" y="5297092"/>
            <a:ext cx="2368951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було на </a:t>
            </a:r>
            <a:r>
              <a:rPr lang="ru-RU" sz="3200" b="1" dirty="0" err="1" smtClean="0">
                <a:solidFill>
                  <a:schemeClr val="bg1"/>
                </a:solidFill>
              </a:rPr>
              <a:t>базі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17"/>
          <p:cNvSpPr/>
          <p:nvPr/>
        </p:nvSpPr>
        <p:spPr>
          <a:xfrm>
            <a:off x="715862" y="5207740"/>
            <a:ext cx="1703761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решта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93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4" grpId="0" animBg="1"/>
      <p:bldP spid="29" grpId="0" animBg="1"/>
      <p:bldP spid="31" grpId="0" animBg="1"/>
      <p:bldP spid="33" grpId="0"/>
      <p:bldP spid="40" grpId="0"/>
      <p:bldP spid="42" grpId="0"/>
      <p:bldP spid="44" grpId="0"/>
      <p:bldP spid="46" grpId="0"/>
      <p:bldP spid="47" grpId="0"/>
      <p:bldP spid="53" grpId="0"/>
      <p:bldP spid="55" grpId="0"/>
      <p:bldP spid="56" grpId="0"/>
      <p:bldP spid="58" grpId="0"/>
      <p:bldP spid="36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51942" y="1272030"/>
            <a:ext cx="184700" cy="415484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886935" y="-624637"/>
            <a:ext cx="445755" cy="556598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6"/>
            <a:ext cx="184700" cy="415484"/>
          </a:xfrm>
          <a:prstGeom prst="rect">
            <a:avLst/>
          </a:prstGeom>
        </p:spPr>
        <p:txBody>
          <a:bodyPr wrap="none" lIns="91425" tIns="45713" rIns="91425" bIns="45713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427202" y="4381350"/>
            <a:ext cx="184700" cy="64631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645" y="-591586"/>
            <a:ext cx="450849" cy="5549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25690" y="4758490"/>
            <a:ext cx="184700" cy="83098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endParaRPr lang="uk-UA" sz="48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982" y="-591585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5868" y="-821827"/>
            <a:ext cx="457146" cy="830983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uk-UA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363422" y="-484621"/>
            <a:ext cx="420932" cy="2765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316" y="-561096"/>
            <a:ext cx="420386" cy="536618"/>
          </a:xfrm>
          <a:prstGeom prst="rect">
            <a:avLst/>
          </a:prstGeom>
        </p:spPr>
      </p:pic>
      <p:sp>
        <p:nvSpPr>
          <p:cNvPr id="24" name="Прямокутник 1"/>
          <p:cNvSpPr/>
          <p:nvPr/>
        </p:nvSpPr>
        <p:spPr>
          <a:xfrm>
            <a:off x="1092382" y="1557586"/>
            <a:ext cx="9757083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/>
              <a:t>В </a:t>
            </a:r>
            <a:r>
              <a:rPr lang="ru-RU" sz="3200" b="1" dirty="0">
                <a:solidFill>
                  <a:srgbClr val="FFFF00"/>
                </a:solidFill>
              </a:rPr>
              <a:t>а</a:t>
            </a:r>
            <a:r>
              <a:rPr lang="ru-RU" sz="3200" b="1" dirty="0"/>
              <a:t> контейнерах </a:t>
            </a:r>
            <a:r>
              <a:rPr lang="ru-RU" sz="3200" b="1" dirty="0" err="1"/>
              <a:t>міститься</a:t>
            </a:r>
            <a:r>
              <a:rPr lang="ru-RU" sz="3200" b="1" dirty="0"/>
              <a:t> 5 ц </a:t>
            </a:r>
            <a:r>
              <a:rPr lang="ru-RU" sz="3200" b="1" dirty="0" err="1"/>
              <a:t>капусти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центнерів</a:t>
            </a:r>
            <a:r>
              <a:rPr lang="ru-RU" sz="3200" b="1" dirty="0"/>
              <a:t> </a:t>
            </a:r>
            <a:r>
              <a:rPr lang="ru-RU" sz="3200" b="1" dirty="0" err="1"/>
              <a:t>капусти</a:t>
            </a:r>
            <a:r>
              <a:rPr lang="ru-RU" sz="3200" b="1" dirty="0"/>
              <a:t> </a:t>
            </a:r>
            <a:r>
              <a:rPr lang="ru-RU" sz="3200" b="1" dirty="0" err="1"/>
              <a:t>міститься</a:t>
            </a:r>
            <a:r>
              <a:rPr lang="ru-RU" sz="3200" b="1" dirty="0"/>
              <a:t> у 8 таких контейнерах?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1472" y="549474"/>
            <a:ext cx="10081120" cy="88289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4000" b="1" dirty="0"/>
              <a:t> </a:t>
            </a:r>
            <a:r>
              <a:rPr lang="ru-RU" sz="4000" b="1" dirty="0" err="1"/>
              <a:t>Розв’яжи</a:t>
            </a:r>
            <a:r>
              <a:rPr lang="ru-RU" sz="4000" b="1" dirty="0"/>
              <a:t> задачу з буквеними </a:t>
            </a:r>
            <a:r>
              <a:rPr lang="ru-RU" sz="4000" b="1" dirty="0" smtClean="0"/>
              <a:t>даними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Ст.83 </a:t>
            </a:r>
            <a:r>
              <a:rPr lang="uk-UA" sz="2900" b="1" dirty="0">
                <a:solidFill>
                  <a:schemeClr val="bg1"/>
                </a:solidFill>
              </a:rPr>
              <a:t>№</a:t>
            </a:r>
            <a:r>
              <a:rPr lang="uk-UA" sz="2900" b="1" dirty="0" smtClean="0">
                <a:solidFill>
                  <a:schemeClr val="bg1"/>
                </a:solidFill>
              </a:rPr>
              <a:t>471</a:t>
            </a:r>
            <a:endParaRPr lang="ru-RU" sz="2900" b="1" dirty="0">
              <a:solidFill>
                <a:schemeClr val="bg1"/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28302" y="-593272"/>
            <a:ext cx="445755" cy="5565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798" y="-585488"/>
            <a:ext cx="450849" cy="55491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7994" y="-593271"/>
            <a:ext cx="450849" cy="573207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896932" y="-869431"/>
            <a:ext cx="466764" cy="769427"/>
          </a:xfrm>
          <a:prstGeom prst="rect">
            <a:avLst/>
          </a:prstGeom>
          <a:noFill/>
        </p:spPr>
        <p:txBody>
          <a:bodyPr wrap="none" lIns="91425" tIns="45713" rIns="91425" bIns="45713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86100" y="-626937"/>
            <a:ext cx="445755" cy="556598"/>
          </a:xfrm>
          <a:prstGeom prst="rect">
            <a:avLst/>
          </a:prstGeom>
        </p:spPr>
      </p:pic>
      <p:sp>
        <p:nvSpPr>
          <p:cNvPr id="62" name="Прямоугольник 17"/>
          <p:cNvSpPr/>
          <p:nvPr/>
        </p:nvSpPr>
        <p:spPr>
          <a:xfrm>
            <a:off x="1126827" y="3234248"/>
            <a:ext cx="2003487" cy="12003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а</a:t>
            </a:r>
            <a:r>
              <a:rPr lang="ru-RU" sz="3200" b="1" dirty="0" smtClean="0">
                <a:solidFill>
                  <a:schemeClr val="bg1"/>
                </a:solidFill>
              </a:rPr>
              <a:t> к. – 5 ц</a:t>
            </a:r>
          </a:p>
          <a:p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34" name="Прямоугольник 17"/>
          <p:cNvSpPr/>
          <p:nvPr/>
        </p:nvSpPr>
        <p:spPr>
          <a:xfrm>
            <a:off x="5970923" y="3315395"/>
            <a:ext cx="4878542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капусти</a:t>
            </a:r>
            <a:r>
              <a:rPr lang="ru-RU" sz="3200" b="1" dirty="0" smtClean="0">
                <a:solidFill>
                  <a:schemeClr val="bg1"/>
                </a:solidFill>
              </a:rPr>
              <a:t> у 8 контейнерах.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17"/>
          <p:cNvSpPr/>
          <p:nvPr/>
        </p:nvSpPr>
        <p:spPr>
          <a:xfrm>
            <a:off x="3784354" y="3315395"/>
            <a:ext cx="2186570" cy="5847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 : 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2619" y="3815793"/>
            <a:ext cx="1704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8 к. – ? ц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2064" y="3312733"/>
            <a:ext cx="1269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∙ 8 (ц) </a:t>
            </a:r>
          </a:p>
        </p:txBody>
      </p:sp>
    </p:spTree>
    <p:extLst>
      <p:ext uri="{BB962C8B-B14F-4D97-AF65-F5344CB8AC3E}">
        <p14:creationId xmlns:p14="http://schemas.microsoft.com/office/powerpoint/2010/main" val="736664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34" grpId="0" animBg="1"/>
      <p:bldP spid="36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66827" y="477466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9" y="1464463"/>
            <a:ext cx="1787751" cy="2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3 клас\03 МАТЕМ\1 Листопад\3 Табличне множення і ділення 7_9\№055- 056 - Розвязування рівнянь та їх перевірка\2025-11-19_185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23" y="1341562"/>
            <a:ext cx="78486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1" y="5755244"/>
            <a:ext cx="121152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Ст.83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6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9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5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19922" y="1315633"/>
            <a:ext cx="5004557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/>
              <a:t>Як знайти невідомий від’ємник?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427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9921" y="2864437"/>
            <a:ext cx="5004557" cy="12134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 </a:t>
            </a:r>
            <a:r>
              <a:rPr lang="uk-UA" sz="3200" b="1" dirty="0" smtClean="0"/>
              <a:t>знайти невідомий дільник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6" y="4650447"/>
            <a:ext cx="1352288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2" y="4685806"/>
            <a:ext cx="5042637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545485" y="496382"/>
            <a:ext cx="9207245" cy="7666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8036" y="1766798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261998" y="3132260"/>
            <a:ext cx="3714172" cy="378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335516" y="749579"/>
            <a:ext cx="3567135" cy="36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4900" y="741684"/>
            <a:ext cx="3348954" cy="341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000442" y="3153457"/>
            <a:ext cx="3513412" cy="358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422E68-C715-41C5-BD9F-D4C4EE7F7FFA}"/>
              </a:ext>
            </a:extLst>
          </p:cNvPr>
          <p:cNvSpPr txBox="1"/>
          <p:nvPr/>
        </p:nvSpPr>
        <p:spPr>
          <a:xfrm>
            <a:off x="849021" y="4589316"/>
            <a:ext cx="2540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уроці 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я навчився/</a:t>
            </a:r>
          </a:p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навчилася…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1195487" y="2061642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Найкраще 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мені вдалося…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8854B14-A831-4207-9DA7-F8B11852112C}"/>
              </a:ext>
            </a:extLst>
          </p:cNvPr>
          <p:cNvSpPr txBox="1"/>
          <p:nvPr/>
        </p:nvSpPr>
        <p:spPr>
          <a:xfrm>
            <a:off x="8508578" y="4485304"/>
            <a:ext cx="2357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Урок </a:t>
            </a:r>
          </a:p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завершую з настроєм…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AA5B367-759C-4656-8406-C6FEB2C4ADA9}"/>
              </a:ext>
            </a:extLst>
          </p:cNvPr>
          <p:cNvSpPr txBox="1"/>
          <p:nvPr/>
        </p:nvSpPr>
        <p:spPr>
          <a:xfrm>
            <a:off x="8865201" y="2061642"/>
            <a:ext cx="2001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Я хотів би дізнатися про…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79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2520750" y="1295699"/>
            <a:ext cx="7940678" cy="83118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400" dirty="0" smtClean="0">
                <a:solidFill>
                  <a:srgbClr val="7030A0"/>
                </a:solidFill>
              </a:rPr>
              <a:t> Совенята пригощають своїм печивом з передбаченнями. Печиво з яким написом ти вибираєш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0573" y="529046"/>
            <a:ext cx="10020320" cy="7666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  </a:t>
            </a:r>
            <a:r>
              <a:rPr lang="uk-UA" sz="4000" b="1" dirty="0">
                <a:solidFill>
                  <a:schemeClr val="bg1"/>
                </a:solidFill>
              </a:rPr>
              <a:t>«Печиво від совенят»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2447" y="2153235"/>
            <a:ext cx="5702141" cy="3515017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9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160" b="95847" l="9585" r="952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619423" y="3454622"/>
            <a:ext cx="3317200" cy="33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34996" y="693490"/>
            <a:ext cx="3610808" cy="36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692065" y="1461032"/>
            <a:ext cx="3307435" cy="33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Рождественские пряники. праздничное глазированное печенье в форме домика и  сердца, звезды и снежинки. векторные иллюстрации шаржа. | Премиум векторы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0" t="46641" r="4667" b="7557"/>
          <a:stretch/>
        </p:blipFill>
        <p:spPr bwMode="auto">
          <a:xfrm>
            <a:off x="8164658" y="3454692"/>
            <a:ext cx="3457007" cy="35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A422E68-C715-41C5-BD9F-D4C4EE7F7FFA}"/>
              </a:ext>
            </a:extLst>
          </p:cNvPr>
          <p:cNvSpPr txBox="1"/>
          <p:nvPr/>
        </p:nvSpPr>
        <p:spPr>
          <a:xfrm>
            <a:off x="1377923" y="4637087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Я легко розв’яжу задачі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835447" y="1860652"/>
            <a:ext cx="1811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 Мені вдасться швидко рахувати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8854B14-A831-4207-9DA7-F8B11852112C}"/>
              </a:ext>
            </a:extLst>
          </p:cNvPr>
          <p:cNvSpPr txBox="1"/>
          <p:nvPr/>
        </p:nvSpPr>
        <p:spPr>
          <a:xfrm>
            <a:off x="8964588" y="4831575"/>
            <a:ext cx="1735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Красиво напишу в зошиті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A5B367-759C-4656-8406-C6FEB2C4ADA9}"/>
              </a:ext>
            </a:extLst>
          </p:cNvPr>
          <p:cNvSpPr txBox="1"/>
          <p:nvPr/>
        </p:nvSpPr>
        <p:spPr>
          <a:xfrm>
            <a:off x="9442344" y="2660636"/>
            <a:ext cx="1834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/>
            </a:lvl1pPr>
          </a:lstStyle>
          <a:p>
            <a:r>
              <a:rPr lang="uk-UA" sz="2800" dirty="0" smtClean="0">
                <a:solidFill>
                  <a:schemeClr val="accent2">
                    <a:lumMod val="50000"/>
                  </a:schemeClr>
                </a:solidFill>
              </a:rPr>
              <a:t>Відкрию нові знання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05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6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32" y="1464462"/>
            <a:ext cx="1924244" cy="30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355727" y="1341563"/>
            <a:ext cx="7488832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79 вирази № 447 </a:t>
            </a:r>
            <a:r>
              <a:rPr lang="uk-UA" sz="3600" b="1" dirty="0">
                <a:solidFill>
                  <a:schemeClr val="bg1"/>
                </a:solidFill>
              </a:rPr>
              <a:t>та задача № </a:t>
            </a:r>
            <a:r>
              <a:rPr lang="uk-UA" sz="3600" b="1" dirty="0" smtClean="0">
                <a:solidFill>
                  <a:schemeClr val="bg1"/>
                </a:solidFill>
              </a:rPr>
              <a:t>446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D:\3 клас\03 МАТЕМ\1 Листопад\3 Табличне множення і ділення 7_9\№052 - Задачі на знаходження частини від числа\2025-11-15_2201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19" y="2853730"/>
            <a:ext cx="79152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52677978"/>
              </p:ext>
            </p:extLst>
          </p:nvPr>
        </p:nvGraphicFramePr>
        <p:xfrm>
          <a:off x="649570" y="1577826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343" y="1380944"/>
            <a:ext cx="7212258" cy="49944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72" y="1934549"/>
            <a:ext cx="2631540" cy="352401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764439" y="3107787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42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02" y="1261001"/>
            <a:ext cx="7252783" cy="5063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9" y="2137796"/>
            <a:ext cx="2631540" cy="352401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9980463" y="5554216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24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03" y="1196860"/>
            <a:ext cx="7529798" cy="52547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35" y="2252123"/>
            <a:ext cx="2631540" cy="352401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836447" y="2133650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93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68" y="1190380"/>
            <a:ext cx="7794653" cy="5413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8" y="2391855"/>
            <a:ext cx="2631540" cy="352401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548415" y="5833615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39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64" y="1166832"/>
            <a:ext cx="7401236" cy="5144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08" y="2112390"/>
            <a:ext cx="2631540" cy="3524013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9908455" y="2112390"/>
            <a:ext cx="698376" cy="770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3479" y="500392"/>
            <a:ext cx="9937104" cy="769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Визнач дріб за малюнком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7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4866</TotalTime>
  <Words>451</Words>
  <Application>Microsoft Office PowerPoint</Application>
  <PresentationFormat>Произвольный</PresentationFormat>
  <Paragraphs>119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424</cp:revision>
  <dcterms:created xsi:type="dcterms:W3CDTF">2025-08-27T14:01:18Z</dcterms:created>
  <dcterms:modified xsi:type="dcterms:W3CDTF">2025-11-21T13:13:41Z</dcterms:modified>
</cp:coreProperties>
</file>