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2" r:id="rId2"/>
    <p:sldId id="582" r:id="rId3"/>
    <p:sldId id="478" r:id="rId4"/>
    <p:sldId id="286" r:id="rId5"/>
    <p:sldId id="583" r:id="rId6"/>
    <p:sldId id="584" r:id="rId7"/>
    <p:sldId id="391" r:id="rId8"/>
    <p:sldId id="571" r:id="rId9"/>
    <p:sldId id="579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4" r:id="rId18"/>
    <p:sldId id="592" r:id="rId19"/>
    <p:sldId id="412" r:id="rId20"/>
    <p:sldId id="313" r:id="rId21"/>
    <p:sldId id="574" r:id="rId22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1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Утворення трицифрових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Попереднє та наступне числа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189" custLinFactX="37590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98097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6919" custLinFactX="-12548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8066" custLinFactX="-127215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37980" y="796398"/>
          <a:ext cx="4273486" cy="268068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Попереднє та наступне числа</a:t>
          </a:r>
          <a:endParaRPr lang="ru-RU" sz="3200" b="1" kern="1200" dirty="0"/>
        </a:p>
      </dsp:txBody>
      <dsp:txXfrm rot="5400000">
        <a:off x="8234379" y="854696"/>
        <a:ext cx="268068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1142077" y="1142077"/>
          <a:ext cx="4273486" cy="198933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198933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483047" y="647041"/>
          <a:ext cx="4273486" cy="297940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Утворення трицифрових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30089" y="854696"/>
        <a:ext cx="297940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489634" y="736807"/>
          <a:ext cx="4273486" cy="279987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26442" y="854696"/>
        <a:ext cx="279987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Нумерація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трицифрових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чисел.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Задачі з </a:t>
            </a:r>
            <a:r>
              <a:rPr lang="ru-RU" sz="4000" b="1" dirty="0">
                <a:solidFill>
                  <a:srgbClr val="7030A0"/>
                </a:solidFill>
              </a:rPr>
              <a:t>буквеними даними.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57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4521" y="405458"/>
            <a:ext cx="10198070" cy="6283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Скільки </a:t>
            </a:r>
            <a:r>
              <a:rPr lang="ru-RU" sz="3200" b="1" dirty="0" err="1">
                <a:solidFill>
                  <a:schemeClr val="bg1"/>
                </a:solidFill>
              </a:rPr>
              <a:t>кубиків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зображено</a:t>
            </a:r>
            <a:r>
              <a:rPr lang="ru-RU" sz="3200" b="1" dirty="0">
                <a:solidFill>
                  <a:schemeClr val="bg1"/>
                </a:solidFill>
              </a:rPr>
              <a:t> на кожному </a:t>
            </a:r>
            <a:r>
              <a:rPr lang="ru-RU" sz="3200" b="1" dirty="0" err="1">
                <a:solidFill>
                  <a:schemeClr val="bg1"/>
                </a:solidFill>
              </a:rPr>
              <a:t>малюнку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1120164"/>
            <a:ext cx="10428490" cy="5173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7815" y="1730961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900343" y="1629594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4944574" y="3955044"/>
            <a:ext cx="8867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10556527" y="3707142"/>
            <a:ext cx="8867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101028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1" y="2421681"/>
            <a:ext cx="10181824" cy="3125031"/>
          </a:xfrm>
          <a:prstGeom prst="rect">
            <a:avLst/>
          </a:prstGeom>
        </p:spPr>
      </p:pic>
      <p:sp>
        <p:nvSpPr>
          <p:cNvPr id="21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16978" y="1231920"/>
            <a:ext cx="10215613" cy="52873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Поясни, як </a:t>
            </a:r>
            <a:r>
              <a:rPr lang="ru-RU" sz="2800" b="1" dirty="0" err="1">
                <a:solidFill>
                  <a:srgbClr val="7030A0"/>
                </a:solidFill>
              </a:rPr>
              <a:t>трицифрове</a:t>
            </a:r>
            <a:r>
              <a:rPr lang="ru-RU" sz="2800" b="1" dirty="0">
                <a:solidFill>
                  <a:srgbClr val="7030A0"/>
                </a:solidFill>
              </a:rPr>
              <a:t> число </a:t>
            </a:r>
            <a:r>
              <a:rPr lang="ru-RU" sz="2800" b="1" dirty="0" err="1">
                <a:solidFill>
                  <a:srgbClr val="7030A0"/>
                </a:solidFill>
              </a:rPr>
              <a:t>записане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нумераційній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таблиці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00732" y="1823335"/>
            <a:ext cx="10215613" cy="52873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зображене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це</a:t>
            </a:r>
            <a:r>
              <a:rPr lang="ru-RU" sz="2800" b="1" dirty="0">
                <a:solidFill>
                  <a:srgbClr val="7030A0"/>
                </a:solidFill>
              </a:rPr>
              <a:t> число на </a:t>
            </a:r>
            <a:r>
              <a:rPr lang="ru-RU" sz="2800" b="1" dirty="0" err="1">
                <a:solidFill>
                  <a:srgbClr val="7030A0"/>
                </a:solidFill>
              </a:rPr>
              <a:t>моделі</a:t>
            </a:r>
            <a:r>
              <a:rPr lang="ru-RU" sz="2800" b="1" dirty="0">
                <a:solidFill>
                  <a:srgbClr val="7030A0"/>
                </a:solidFill>
              </a:rPr>
              <a:t> за </a:t>
            </a:r>
            <a:r>
              <a:rPr lang="ru-RU" sz="2800" b="1" dirty="0" err="1">
                <a:solidFill>
                  <a:srgbClr val="7030A0"/>
                </a:solidFill>
              </a:rPr>
              <a:t>допомогою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кілець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4521" y="488949"/>
            <a:ext cx="10198070" cy="6283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Скільки </a:t>
            </a:r>
            <a:r>
              <a:rPr lang="ru-RU" sz="3200" b="1" dirty="0" err="1">
                <a:solidFill>
                  <a:schemeClr val="bg1"/>
                </a:solidFill>
              </a:rPr>
              <a:t>кубиків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ru-RU" sz="3200" b="1" dirty="0" err="1" smtClean="0">
                <a:solidFill>
                  <a:schemeClr val="bg1"/>
                </a:solidFill>
              </a:rPr>
              <a:t>малюнку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28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7" y="465245"/>
            <a:ext cx="10503645" cy="11615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числа, </a:t>
            </a:r>
            <a:r>
              <a:rPr lang="ru-RU" sz="3200" b="1" dirty="0" err="1">
                <a:solidFill>
                  <a:schemeClr val="bg1"/>
                </a:solidFill>
              </a:rPr>
              <a:t>записані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таблиці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запитання.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4" y="1807110"/>
            <a:ext cx="3520173" cy="3344133"/>
          </a:xfrm>
          <a:prstGeom prst="rect">
            <a:avLst/>
          </a:prstGeom>
        </p:spPr>
      </p:pic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98888" y="1807110"/>
            <a:ext cx="5923808" cy="58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Скільки </a:t>
            </a:r>
            <a:r>
              <a:rPr lang="ru-RU" sz="2800" b="1" dirty="0" err="1"/>
              <a:t>десятків</a:t>
            </a:r>
            <a:r>
              <a:rPr lang="ru-RU" sz="2800" b="1" dirty="0"/>
              <a:t> у </a:t>
            </a:r>
            <a:r>
              <a:rPr lang="ru-RU" sz="2800" b="1" dirty="0" err="1"/>
              <a:t>числі</a:t>
            </a:r>
            <a:r>
              <a:rPr lang="ru-RU" sz="2800" b="1" dirty="0"/>
              <a:t> 45?</a:t>
            </a:r>
            <a:endParaRPr lang="uk-UA" sz="2800" b="1" dirty="0"/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63632" y="2493690"/>
            <a:ext cx="5959064" cy="1031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Скільки </a:t>
            </a:r>
            <a:r>
              <a:rPr lang="ru-RU" sz="2800" b="1" dirty="0" err="1"/>
              <a:t>сотень</a:t>
            </a:r>
            <a:r>
              <a:rPr lang="ru-RU" sz="2800" b="1" dirty="0"/>
              <a:t> у </a:t>
            </a:r>
            <a:r>
              <a:rPr lang="ru-RU" sz="2800" b="1" dirty="0" err="1"/>
              <a:t>числі</a:t>
            </a:r>
            <a:r>
              <a:rPr lang="ru-RU" sz="2800" b="1" dirty="0"/>
              <a:t> 145?</a:t>
            </a:r>
          </a:p>
          <a:p>
            <a:pPr algn="ctr"/>
            <a:r>
              <a:rPr lang="ru-RU" sz="2800" b="1" dirty="0"/>
              <a:t>Скільки </a:t>
            </a:r>
            <a:r>
              <a:rPr lang="ru-RU" sz="2800" b="1" dirty="0" err="1"/>
              <a:t>десятків</a:t>
            </a:r>
            <a:r>
              <a:rPr lang="ru-RU" sz="2800" b="1" dirty="0"/>
              <a:t>?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одиниць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63631" y="3706699"/>
            <a:ext cx="6006521" cy="58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/>
              <a:t>Як утворене число 173?</a:t>
            </a:r>
            <a:endParaRPr lang="uk-UA" sz="2800" b="1" dirty="0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39903" y="4437906"/>
            <a:ext cx="6006521" cy="58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/>
              <a:t>Як утворене число 189?</a:t>
            </a:r>
            <a:endParaRPr lang="uk-UA" sz="2800" b="1" dirty="0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Ст.85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479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194373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круглі</a:t>
            </a:r>
            <a:r>
              <a:rPr lang="ru-RU" sz="3200" b="1" dirty="0">
                <a:solidFill>
                  <a:schemeClr val="bg1"/>
                </a:solidFill>
              </a:rPr>
              <a:t> числа,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розміщені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кожній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прямій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" y="1625670"/>
            <a:ext cx="10346675" cy="1815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38" y="4026459"/>
            <a:ext cx="7927145" cy="259924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480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2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" y="3861842"/>
            <a:ext cx="12192000" cy="25456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16978" y="617682"/>
            <a:ext cx="10194373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За схемами </a:t>
            </a:r>
            <a:r>
              <a:rPr lang="ru-RU" sz="4000" b="1" dirty="0" smtClean="0"/>
              <a:t>запиши</a:t>
            </a:r>
            <a:r>
              <a:rPr lang="ru-RU" sz="4000" b="1" dirty="0"/>
              <a:t> </a:t>
            </a:r>
            <a:r>
              <a:rPr lang="ru-RU" sz="4000" b="1" dirty="0" smtClean="0"/>
              <a:t>…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4 Трицифрові числа\№056 - Нумерація трицифрових чисел\2025-11-22_201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9" y="2349674"/>
            <a:ext cx="10194373" cy="13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838" y="1395567"/>
            <a:ext cx="1019437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утворилося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попереднє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наступне</a:t>
            </a:r>
            <a:r>
              <a:rPr lang="ru-RU" sz="2800" b="1" dirty="0">
                <a:solidFill>
                  <a:srgbClr val="7030A0"/>
                </a:solidFill>
              </a:rPr>
              <a:t> числа щодо числа 135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140.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560384" y="3988897"/>
            <a:ext cx="312609" cy="2816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5977" y="3854806"/>
            <a:ext cx="455016" cy="5676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175107" y="3854806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493045" y="3856648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99917" y="4000385"/>
            <a:ext cx="421206" cy="2765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52639" y="3853391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2993" y="3875848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6235" y="3854343"/>
            <a:ext cx="455016" cy="567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6810" y="3865095"/>
            <a:ext cx="455016" cy="5676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05" y="4547332"/>
            <a:ext cx="451143" cy="5669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124718" y="4545586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455370" y="4545586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811326" y="4692973"/>
            <a:ext cx="302864" cy="2728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52639" y="4499086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514130" y="4643252"/>
            <a:ext cx="312609" cy="2816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4129" y="453009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4781" y="4551598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10677" y="4545585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332836" y="3875848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66227" y="3838754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964196" y="3819580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281510" y="4041571"/>
            <a:ext cx="421206" cy="2765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789143" y="3839511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57247" y="3955249"/>
            <a:ext cx="312609" cy="28166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1836" y="3853391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25329" y="383875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15768" y="3865226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331226" y="4562198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66227" y="4521237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997055" y="4509914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383695" y="4677479"/>
            <a:ext cx="302864" cy="2728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789143" y="4539244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38789" y="4684193"/>
            <a:ext cx="312609" cy="28166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25419" y="4562197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51855" y="453307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73320" y="4521238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96419" y="501259"/>
            <a:ext cx="10801200" cy="7406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Назви </a:t>
            </a:r>
            <a:r>
              <a:rPr lang="ru-RU" sz="3200" b="1" dirty="0" err="1">
                <a:solidFill>
                  <a:schemeClr val="bg1"/>
                </a:solidFill>
              </a:rPr>
              <a:t>попереднє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наступне</a:t>
            </a:r>
            <a:r>
              <a:rPr lang="ru-RU" sz="3200" b="1" dirty="0">
                <a:solidFill>
                  <a:schemeClr val="bg1"/>
                </a:solidFill>
              </a:rPr>
              <a:t> числа щодо кожного із </a:t>
            </a:r>
            <a:r>
              <a:rPr lang="ru-RU" sz="3200" b="1" dirty="0" smtClean="0">
                <a:solidFill>
                  <a:schemeClr val="bg1"/>
                </a:solidFill>
              </a:rPr>
              <a:t>чисел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51090" y="1646581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32281" y="1624762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68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540859" y="1580660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66</a:t>
            </a:r>
          </a:p>
        </p:txBody>
      </p:sp>
      <p:sp>
        <p:nvSpPr>
          <p:cNvPr id="29" name="Прямоугольник 17"/>
          <p:cNvSpPr/>
          <p:nvPr/>
        </p:nvSpPr>
        <p:spPr>
          <a:xfrm>
            <a:off x="8180263" y="3838256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113</a:t>
            </a:r>
          </a:p>
        </p:txBody>
      </p:sp>
      <p:sp>
        <p:nvSpPr>
          <p:cNvPr id="30" name="Прямоугольник 17"/>
          <p:cNvSpPr/>
          <p:nvPr/>
        </p:nvSpPr>
        <p:spPr>
          <a:xfrm>
            <a:off x="5555443" y="4863853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</a:t>
            </a:r>
          </a:p>
        </p:txBody>
      </p:sp>
      <p:sp>
        <p:nvSpPr>
          <p:cNvPr id="31" name="Прямоугольник 17"/>
          <p:cNvSpPr/>
          <p:nvPr/>
        </p:nvSpPr>
        <p:spPr>
          <a:xfrm>
            <a:off x="2951089" y="3794154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98</a:t>
            </a:r>
          </a:p>
        </p:txBody>
      </p:sp>
      <p:sp>
        <p:nvSpPr>
          <p:cNvPr id="32" name="Прямоугольник 17"/>
          <p:cNvSpPr/>
          <p:nvPr/>
        </p:nvSpPr>
        <p:spPr>
          <a:xfrm>
            <a:off x="8180262" y="2650874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105</a:t>
            </a:r>
          </a:p>
        </p:txBody>
      </p:sp>
      <p:sp>
        <p:nvSpPr>
          <p:cNvPr id="33" name="Прямоугольник 17"/>
          <p:cNvSpPr/>
          <p:nvPr/>
        </p:nvSpPr>
        <p:spPr>
          <a:xfrm>
            <a:off x="2925224" y="2758961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34" name="Прямоугольник 17"/>
          <p:cNvSpPr/>
          <p:nvPr/>
        </p:nvSpPr>
        <p:spPr>
          <a:xfrm>
            <a:off x="8180261" y="1624762"/>
            <a:ext cx="112471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540859" y="2663372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69</a:t>
            </a: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85096" y="2599388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71</a:t>
            </a: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76407" y="2562668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106</a:t>
            </a: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73101" y="2648670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104</a:t>
            </a: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76407" y="1554327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101</a:t>
            </a: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92043" y="1566223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99</a:t>
            </a: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98844" y="3794154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112</a:t>
            </a: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84412" y="3775483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114</a:t>
            </a: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540859" y="3750050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97</a:t>
            </a: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53061" y="3750049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99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48176" y="4779262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121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37181" y="4829828"/>
            <a:ext cx="1136014" cy="73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119</a:t>
            </a: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3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1991" r="8197" b="18035"/>
          <a:stretch/>
        </p:blipFill>
        <p:spPr>
          <a:xfrm>
            <a:off x="3824550" y="4079260"/>
            <a:ext cx="4600097" cy="24270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1471" y="503080"/>
            <a:ext cx="10225136" cy="6224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4965" y="1345915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 + 1 =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044965" y="2133650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– 1 =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1044965" y="2983269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– 1=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032427" y="3789834"/>
            <a:ext cx="19031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 + 1= 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5847318" y="1334622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 + 1 =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5805519" y="2133650"/>
            <a:ext cx="1932432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 – 1 = 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5857582" y="2990981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– 1 =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5847318" y="3789834"/>
            <a:ext cx="189063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 + 1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3848" y="1334623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3039725" y="2133650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2963848" y="2951817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3039725" y="3789684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7737951" y="1363686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7737951" y="2133649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7748215" y="2983268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7748215" y="3789683"/>
            <a:ext cx="886204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0343" y="1364813"/>
            <a:ext cx="270384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Яке число отримаємо, додаючи 1?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900343" y="2880463"/>
            <a:ext cx="270384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Яке число отримаємо, віднімаючи 1?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5125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7" y="1124671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41" y="4267101"/>
            <a:ext cx="2737025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5608" y="4548233"/>
            <a:ext cx="575481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вареників зліпили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всього. 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0991" y="1989634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+ х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72380" y="387011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2217" y="3806952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65841" y="4021168"/>
            <a:ext cx="420932" cy="2765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6365" y="3859849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25552" y="386899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1571" y="4018584"/>
            <a:ext cx="312405" cy="28173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0349" y="386204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45880" y="3846530"/>
            <a:ext cx="454720" cy="56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473" y="3829412"/>
            <a:ext cx="737222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23" y="3009643"/>
            <a:ext cx="1841234" cy="184286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6111059" y="1108199"/>
            <a:ext cx="5112568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/>
              <a:t>Бабуся </a:t>
            </a:r>
            <a:r>
              <a:rPr lang="ru-RU" sz="3200" dirty="0" err="1"/>
              <a:t>зліпила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</a:t>
            </a:r>
            <a:r>
              <a:rPr lang="ru-RU" sz="3200" dirty="0"/>
              <a:t> </a:t>
            </a:r>
            <a:r>
              <a:rPr lang="ru-RU" sz="3200" dirty="0" err="1"/>
              <a:t>вареників</a:t>
            </a:r>
            <a:r>
              <a:rPr lang="ru-RU" sz="3200" dirty="0"/>
              <a:t>, а внучка — </a:t>
            </a:r>
            <a:r>
              <a:rPr lang="ru-RU" sz="3200" b="1" dirty="0">
                <a:solidFill>
                  <a:srgbClr val="FFFF00"/>
                </a:solidFill>
              </a:rPr>
              <a:t>х</a:t>
            </a:r>
            <a:r>
              <a:rPr lang="ru-RU" sz="3200" dirty="0"/>
              <a:t> </a:t>
            </a:r>
            <a:r>
              <a:rPr lang="ru-RU" sz="3200" dirty="0" err="1"/>
              <a:t>вареників</a:t>
            </a:r>
            <a:r>
              <a:rPr lang="ru-RU" sz="3200" dirty="0"/>
              <a:t>. Скільки </a:t>
            </a:r>
            <a:r>
              <a:rPr lang="ru-RU" sz="3200" dirty="0" err="1"/>
              <a:t>всього</a:t>
            </a:r>
            <a:r>
              <a:rPr lang="ru-RU" sz="3200" dirty="0"/>
              <a:t> </a:t>
            </a:r>
            <a:r>
              <a:rPr lang="ru-RU" sz="3200" dirty="0" err="1"/>
              <a:t>вареників</a:t>
            </a:r>
            <a:r>
              <a:rPr lang="ru-RU" sz="3200" dirty="0"/>
              <a:t> </a:t>
            </a:r>
            <a:r>
              <a:rPr lang="ru-RU" sz="3200" dirty="0" err="1"/>
              <a:t>зліпили</a:t>
            </a:r>
            <a:r>
              <a:rPr lang="ru-RU" sz="3200" dirty="0"/>
              <a:t> бабуся  і внучка?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26979" y="468334"/>
            <a:ext cx="10272620" cy="5850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Запиши </a:t>
            </a:r>
            <a:r>
              <a:rPr lang="ru-RU" sz="3600" b="1" dirty="0" err="1">
                <a:solidFill>
                  <a:schemeClr val="bg1"/>
                </a:solidFill>
              </a:rPr>
              <a:t>вираз</a:t>
            </a:r>
            <a:r>
              <a:rPr lang="ru-RU" sz="3600" b="1" dirty="0">
                <a:solidFill>
                  <a:schemeClr val="bg1"/>
                </a:solidFill>
              </a:rPr>
              <a:t> для </a:t>
            </a:r>
            <a:r>
              <a:rPr lang="ru-RU" sz="36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задачі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973" y="2706476"/>
            <a:ext cx="43353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Знайди значення </a:t>
            </a:r>
            <a:r>
              <a:rPr lang="ru-RU" sz="2800" b="1" dirty="0" err="1"/>
              <a:t>виразу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с = 40, а х = 25.</a:t>
            </a:r>
          </a:p>
        </p:txBody>
      </p:sp>
    </p:spTree>
    <p:extLst>
      <p:ext uri="{BB962C8B-B14F-4D97-AF65-F5344CB8AC3E}">
        <p14:creationId xmlns:p14="http://schemas.microsoft.com/office/powerpoint/2010/main" val="116244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-420" r="-800"/>
          <a:stretch/>
        </p:blipFill>
        <p:spPr>
          <a:xfrm>
            <a:off x="1224000" y="1013711"/>
            <a:ext cx="10404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1223999" y="477467"/>
            <a:ext cx="9751225" cy="5979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Знайди значення </a:t>
            </a:r>
            <a:r>
              <a:rPr lang="ru-RU" sz="3600" b="1" dirty="0" err="1" smtClean="0">
                <a:solidFill>
                  <a:schemeClr val="bg1"/>
                </a:solidFill>
              </a:rPr>
              <a:t>виразів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22423" y="3273966"/>
            <a:ext cx="312405" cy="2817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1039" y="2571222"/>
            <a:ext cx="420932" cy="276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256" y="240416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452752" y="3269853"/>
            <a:ext cx="312405" cy="28173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889653" y="2554370"/>
            <a:ext cx="312405" cy="28173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40694" y="3989192"/>
            <a:ext cx="312405" cy="28173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06464" y="2436636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46120" y="3135628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1400" y="4029150"/>
            <a:ext cx="420932" cy="27656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7412" y="2461322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775720" y="3897831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3927879" y="3806817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09561" y="2555897"/>
            <a:ext cx="312405" cy="28173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58377" y="3147852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12561" y="3176847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50121" y="385382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50121" y="3142783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07923" y="2577889"/>
            <a:ext cx="420932" cy="27656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2477" y="2443838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40569" y="2447556"/>
            <a:ext cx="454720" cy="56779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3247596" y="3051882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80383" y="2422694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452752" y="3989192"/>
            <a:ext cx="312405" cy="28173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43000" r="86169" b="43158"/>
          <a:stretch/>
        </p:blipFill>
        <p:spPr>
          <a:xfrm>
            <a:off x="10747864" y="3872095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64498" y="3142783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39610" y="3891797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30878" y="3144027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29422" y="3885943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98892" y="3850328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43928" y="2447556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1227" y="3143530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31426" y="2462867"/>
            <a:ext cx="420547" cy="53472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776650" y="2432277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80964" y="3867182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629981" y="2477857"/>
            <a:ext cx="420547" cy="534723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35573" y="2461322"/>
            <a:ext cx="454720" cy="56779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43000" r="77104" b="43158"/>
          <a:stretch/>
        </p:blipFill>
        <p:spPr>
          <a:xfrm>
            <a:off x="10375500" y="2425609"/>
            <a:ext cx="454720" cy="567792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67108" y="2443838"/>
            <a:ext cx="454720" cy="56779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12416" y="3883197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4086" y="2342417"/>
            <a:ext cx="287321" cy="65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3602" y="3257102"/>
            <a:ext cx="302667" cy="27294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268709" y="3147852"/>
            <a:ext cx="454720" cy="56779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81092" y="3871881"/>
            <a:ext cx="454720" cy="56779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36898" y="3860769"/>
            <a:ext cx="454720" cy="567792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3197781" y="3754735"/>
            <a:ext cx="287321" cy="65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20389" y="3835855"/>
            <a:ext cx="454720" cy="56779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03367" y="2411341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558086" y="2535750"/>
            <a:ext cx="302667" cy="272949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9" t="43000" r="39750" b="43158"/>
          <a:stretch/>
        </p:blipFill>
        <p:spPr>
          <a:xfrm>
            <a:off x="10068718" y="2450927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767125" y="3149414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05482" y="3161055"/>
            <a:ext cx="420547" cy="534723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563822" y="3278635"/>
            <a:ext cx="302667" cy="272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9780" y="3099071"/>
            <a:ext cx="320713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732" y="3138415"/>
            <a:ext cx="320713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19704" y="3147852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85333" y="3162772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26419" y="3268159"/>
            <a:ext cx="302667" cy="272949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75115" y="3134591"/>
            <a:ext cx="454720" cy="567792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9721594" y="3085024"/>
            <a:ext cx="287321" cy="65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60278" y="3131214"/>
            <a:ext cx="454720" cy="567792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767112" y="3162772"/>
            <a:ext cx="454720" cy="567792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1126548" y="3158112"/>
            <a:ext cx="454720" cy="567792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797222" y="3872558"/>
            <a:ext cx="454720" cy="567792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78164" y="3898352"/>
            <a:ext cx="420547" cy="534723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533918" y="3983276"/>
            <a:ext cx="302667" cy="27294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21009" y="3885943"/>
            <a:ext cx="454720" cy="567792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56961" y="3871881"/>
            <a:ext cx="454720" cy="567792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71969" y="4005418"/>
            <a:ext cx="302667" cy="272949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76155" y="3859560"/>
            <a:ext cx="454720" cy="567792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9667879" y="3813108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30406" y="3853827"/>
            <a:ext cx="454720" cy="56779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1" t="43000" r="22678" b="43158"/>
          <a:stretch/>
        </p:blipFill>
        <p:spPr>
          <a:xfrm>
            <a:off x="11099977" y="3865283"/>
            <a:ext cx="454720" cy="5677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31" y="4482687"/>
            <a:ext cx="6119048" cy="2163868"/>
          </a:xfrm>
          <a:prstGeom prst="rect">
            <a:avLst/>
          </a:prstGeom>
        </p:spPr>
      </p:pic>
      <p:sp>
        <p:nvSpPr>
          <p:cNvPr id="9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484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6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6827" y="47746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341562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Ст.86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3 МАТЕМ\1 Листопад\4 Трицифрові числа\№056 - Нумерація трицифрових чисел\2025-11-22_204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9" y="1464462"/>
            <a:ext cx="8928992" cy="23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383324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З яких розрядів складається трицифрове число?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383325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отримати попереднє та наступне числа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3 Табличне множення і ділення 7_9\№055- 056 - Розвязування рівнянь та їх перевірка\2025-11-19_185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26" y="1433205"/>
            <a:ext cx="7848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Ст.83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036908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286" y="543312"/>
            <a:ext cx="10053305" cy="6542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7680" y="2309620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94756" y="3123748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999342" y="2374765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+1</a:t>
            </a:r>
            <a:endParaRPr lang="ru-RU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44339" y="326787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89</a:t>
            </a:r>
            <a:endParaRPr lang="ru-RU" sz="3600" b="1" dirty="0"/>
          </a:p>
        </p:txBody>
      </p:sp>
      <p:sp>
        <p:nvSpPr>
          <p:cNvPr id="50" name="Овал 49"/>
          <p:cNvSpPr/>
          <p:nvPr/>
        </p:nvSpPr>
        <p:spPr>
          <a:xfrm>
            <a:off x="5122900" y="233967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272482" y="248380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90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4517080" y="4383659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666663" y="452778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56" name="Овал 55"/>
          <p:cNvSpPr/>
          <p:nvPr/>
        </p:nvSpPr>
        <p:spPr>
          <a:xfrm>
            <a:off x="6441504" y="4935086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591086" y="5079213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47</a:t>
            </a:r>
          </a:p>
        </p:txBody>
      </p:sp>
      <p:sp>
        <p:nvSpPr>
          <p:cNvPr id="58" name="Овал 57"/>
          <p:cNvSpPr/>
          <p:nvPr/>
        </p:nvSpPr>
        <p:spPr>
          <a:xfrm>
            <a:off x="7788163" y="3591117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937746" y="3735244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46</a:t>
            </a:r>
          </a:p>
        </p:txBody>
      </p:sp>
      <p:sp>
        <p:nvSpPr>
          <p:cNvPr id="60" name="Овал 59"/>
          <p:cNvSpPr/>
          <p:nvPr/>
        </p:nvSpPr>
        <p:spPr>
          <a:xfrm>
            <a:off x="9764365" y="3352316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9898928" y="3496444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543476" y="3475888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68977" y="3541033"/>
            <a:ext cx="89686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-50</a:t>
            </a:r>
            <a:endParaRPr lang="ru-RU" sz="36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336504" y="5356944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68166" y="542208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+7</a:t>
            </a:r>
            <a:endParaRPr lang="ru-RU" sz="36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40884" y="4812512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72546" y="487765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-1</a:t>
            </a:r>
            <a:endParaRPr lang="ru-RU" sz="36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857482" y="2678261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30982" y="2746576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-6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059306" y="3032459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5195150" y="3255674"/>
            <a:ext cx="247327" cy="116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481177" y="5026471"/>
            <a:ext cx="927951" cy="277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58" idx="3"/>
          </p:cNvCxnSpPr>
          <p:nvPr/>
        </p:nvCxnSpPr>
        <p:spPr>
          <a:xfrm flipV="1">
            <a:off x="7247523" y="4388964"/>
            <a:ext cx="681896" cy="681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58" idx="6"/>
          </p:cNvCxnSpPr>
          <p:nvPr/>
        </p:nvCxnSpPr>
        <p:spPr>
          <a:xfrm flipV="1">
            <a:off x="8752714" y="3782837"/>
            <a:ext cx="1008534" cy="275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20134696">
            <a:off x="9744547" y="4203787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8296671">
            <a:off x="1670192" y="1776108"/>
            <a:ext cx="1713281" cy="17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1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29239" y="2099424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56315" y="291355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44654" y="2164568"/>
            <a:ext cx="89836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-30</a:t>
            </a:r>
            <a:endParaRPr lang="ru-RU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905898" y="305767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70</a:t>
            </a:r>
            <a:endParaRPr lang="ru-RU" sz="3600" b="1" dirty="0"/>
          </a:p>
        </p:txBody>
      </p:sp>
      <p:sp>
        <p:nvSpPr>
          <p:cNvPr id="50" name="Овал 49"/>
          <p:cNvSpPr/>
          <p:nvPr/>
        </p:nvSpPr>
        <p:spPr>
          <a:xfrm>
            <a:off x="4784459" y="2129477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934042" y="2273605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40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4178640" y="417346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328223" y="431759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49</a:t>
            </a:r>
            <a:endParaRPr lang="ru-RU" sz="3600" b="1" dirty="0"/>
          </a:p>
        </p:txBody>
      </p:sp>
      <p:sp>
        <p:nvSpPr>
          <p:cNvPr id="56" name="Овал 55"/>
          <p:cNvSpPr/>
          <p:nvPr/>
        </p:nvSpPr>
        <p:spPr>
          <a:xfrm>
            <a:off x="6103063" y="4724889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252646" y="486901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50</a:t>
            </a:r>
          </a:p>
        </p:txBody>
      </p:sp>
      <p:sp>
        <p:nvSpPr>
          <p:cNvPr id="58" name="Овал 57"/>
          <p:cNvSpPr/>
          <p:nvPr/>
        </p:nvSpPr>
        <p:spPr>
          <a:xfrm>
            <a:off x="7449723" y="3380920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599306" y="352504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52</a:t>
            </a:r>
          </a:p>
        </p:txBody>
      </p:sp>
      <p:sp>
        <p:nvSpPr>
          <p:cNvPr id="60" name="Овал 59"/>
          <p:cNvSpPr/>
          <p:nvPr/>
        </p:nvSpPr>
        <p:spPr>
          <a:xfrm>
            <a:off x="9263717" y="417617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9413300" y="432029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</a:t>
            </a:r>
            <a:endParaRPr lang="ru-RU" sz="36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205036" y="3265692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36698" y="333083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+9</a:t>
            </a:r>
            <a:endParaRPr lang="ru-RU" sz="36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998064" y="5146747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29726" y="5211892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+1</a:t>
            </a:r>
            <a:endParaRPr lang="ru-RU" sz="36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528966" y="4705507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60628" y="4770652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+2</a:t>
            </a:r>
            <a:endParaRPr lang="ru-RU" sz="36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888508" y="3073232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62008" y="3141548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-50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20866" y="2822263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4856709" y="3045477"/>
            <a:ext cx="247327" cy="116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142736" y="4816274"/>
            <a:ext cx="927951" cy="277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58" idx="3"/>
          </p:cNvCxnSpPr>
          <p:nvPr/>
        </p:nvCxnSpPr>
        <p:spPr>
          <a:xfrm flipV="1">
            <a:off x="6909082" y="4178768"/>
            <a:ext cx="681896" cy="681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60" idx="1"/>
          </p:cNvCxnSpPr>
          <p:nvPr/>
        </p:nvCxnSpPr>
        <p:spPr>
          <a:xfrm>
            <a:off x="8387631" y="3930698"/>
            <a:ext cx="1017342" cy="382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7375682">
            <a:off x="9995444" y="4119004"/>
            <a:ext cx="1713281" cy="1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7968031">
            <a:off x="1130320" y="1747131"/>
            <a:ext cx="1713281" cy="17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79286" y="543312"/>
            <a:ext cx="10053305" cy="6542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/>
      <p:bldP spid="59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630" y="-66796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93380" y="-63429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20740" y="-61206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96364" y="-609102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845027" y="-651368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73433" y="-592239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78799" y="-633476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673026" y="-65382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63432" y="-612061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Запиши й обчисли вирази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2065" y="1209114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606" y="4293890"/>
            <a:ext cx="66888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І </a:t>
            </a:r>
            <a:r>
              <a:rPr lang="ru-RU" sz="2800" b="1" dirty="0" err="1" smtClean="0"/>
              <a:t>доданок</a:t>
            </a:r>
            <a:r>
              <a:rPr lang="ru-RU" sz="2800" b="1" dirty="0" smtClean="0"/>
              <a:t> – 40, ІІ – </a:t>
            </a:r>
            <a:r>
              <a:rPr lang="ru-RU" sz="2800" b="1" dirty="0" err="1" smtClean="0"/>
              <a:t>добуток</a:t>
            </a:r>
            <a:r>
              <a:rPr lang="ru-RU" sz="2800" b="1" dirty="0" smtClean="0"/>
              <a:t> чисел 5 і 10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56517" y="-65382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83707" y="-577206"/>
            <a:ext cx="389779" cy="4951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6484" y="-659902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6167" y="-623311"/>
            <a:ext cx="426757" cy="53039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7147" y="-688606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4769" y="-648569"/>
            <a:ext cx="457240" cy="5669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6785" y="-657324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37546" y="1209114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23724" y="-592239"/>
            <a:ext cx="454720" cy="567792"/>
          </a:xfrm>
          <a:prstGeom prst="rect">
            <a:avLst/>
          </a:prstGeom>
        </p:spPr>
      </p:pic>
      <p:sp>
        <p:nvSpPr>
          <p:cNvPr id="39" name="Скругленный прямоугольник 18"/>
          <p:cNvSpPr/>
          <p:nvPr/>
        </p:nvSpPr>
        <p:spPr>
          <a:xfrm>
            <a:off x="655084" y="2598931"/>
            <a:ext cx="2579989" cy="5692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 + 5 ∙ 10 = 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4606" y="4817110"/>
            <a:ext cx="66888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І </a:t>
            </a:r>
            <a:r>
              <a:rPr lang="ru-RU" sz="2800" b="1" dirty="0" err="1" smtClean="0"/>
              <a:t>множник</a:t>
            </a:r>
            <a:r>
              <a:rPr lang="ru-RU" sz="2800" b="1" dirty="0" smtClean="0"/>
              <a:t> – 7, ІІ – </a:t>
            </a:r>
            <a:r>
              <a:rPr lang="ru-RU" sz="2800" b="1" dirty="0" err="1" smtClean="0"/>
              <a:t>різниця</a:t>
            </a:r>
            <a:r>
              <a:rPr lang="ru-RU" sz="2800" b="1" dirty="0" smtClean="0"/>
              <a:t> чисел 25 і 15</a:t>
            </a:r>
          </a:p>
        </p:txBody>
      </p:sp>
      <p:sp>
        <p:nvSpPr>
          <p:cNvPr id="46" name="Скругленный прямоугольник 18"/>
          <p:cNvSpPr/>
          <p:nvPr/>
        </p:nvSpPr>
        <p:spPr>
          <a:xfrm>
            <a:off x="604835" y="3393790"/>
            <a:ext cx="2579989" cy="504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 ∙ (25 – 15) =  </a:t>
            </a:r>
          </a:p>
        </p:txBody>
      </p:sp>
      <p:sp>
        <p:nvSpPr>
          <p:cNvPr id="47" name="Скругленный прямоугольник 18"/>
          <p:cNvSpPr/>
          <p:nvPr/>
        </p:nvSpPr>
        <p:spPr>
          <a:xfrm>
            <a:off x="3198441" y="2598931"/>
            <a:ext cx="738259" cy="558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</a:t>
            </a:r>
          </a:p>
        </p:txBody>
      </p:sp>
      <p:sp>
        <p:nvSpPr>
          <p:cNvPr id="55" name="Скругленный прямоугольник 18"/>
          <p:cNvSpPr/>
          <p:nvPr/>
        </p:nvSpPr>
        <p:spPr>
          <a:xfrm>
            <a:off x="3184824" y="3367782"/>
            <a:ext cx="738259" cy="558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2543" y="5316643"/>
            <a:ext cx="76834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Зменшуване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добуток</a:t>
            </a:r>
            <a:r>
              <a:rPr lang="ru-RU" sz="2800" b="1" dirty="0" smtClean="0"/>
              <a:t> чисел 8 і 5, </a:t>
            </a:r>
            <a:r>
              <a:rPr lang="ru-RU" sz="2800" b="1" dirty="0" err="1" smtClean="0"/>
              <a:t>від’ємник</a:t>
            </a:r>
            <a:r>
              <a:rPr lang="ru-RU" sz="2800" b="1" dirty="0" smtClean="0"/>
              <a:t> 10</a:t>
            </a:r>
          </a:p>
        </p:txBody>
      </p:sp>
      <p:sp>
        <p:nvSpPr>
          <p:cNvPr id="57" name="Скругленный прямоугольник 18"/>
          <p:cNvSpPr/>
          <p:nvPr/>
        </p:nvSpPr>
        <p:spPr>
          <a:xfrm>
            <a:off x="5428157" y="2605545"/>
            <a:ext cx="2579989" cy="5692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 ∙ 5 – 10 = 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2543" y="5839863"/>
            <a:ext cx="66809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Ділене</a:t>
            </a:r>
            <a:r>
              <a:rPr lang="ru-RU" sz="2800" b="1" dirty="0" smtClean="0"/>
              <a:t> – 80, </a:t>
            </a:r>
            <a:r>
              <a:rPr lang="ru-RU" sz="2800" b="1" dirty="0" err="1" smtClean="0"/>
              <a:t>дільник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частка</a:t>
            </a:r>
            <a:r>
              <a:rPr lang="ru-RU" sz="2800" b="1" dirty="0" smtClean="0"/>
              <a:t> чисел 20 і 2</a:t>
            </a:r>
          </a:p>
        </p:txBody>
      </p:sp>
      <p:sp>
        <p:nvSpPr>
          <p:cNvPr id="59" name="Скругленный прямоугольник 18"/>
          <p:cNvSpPr/>
          <p:nvPr/>
        </p:nvSpPr>
        <p:spPr>
          <a:xfrm>
            <a:off x="5377908" y="3400404"/>
            <a:ext cx="2579989" cy="504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 : (20 : 2) =  </a:t>
            </a:r>
          </a:p>
        </p:txBody>
      </p:sp>
      <p:sp>
        <p:nvSpPr>
          <p:cNvPr id="60" name="Скругленный прямоугольник 18"/>
          <p:cNvSpPr/>
          <p:nvPr/>
        </p:nvSpPr>
        <p:spPr>
          <a:xfrm>
            <a:off x="7971514" y="2605545"/>
            <a:ext cx="738259" cy="558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</a:t>
            </a:r>
          </a:p>
        </p:txBody>
      </p:sp>
      <p:sp>
        <p:nvSpPr>
          <p:cNvPr id="61" name="Скругленный прямоугольник 18"/>
          <p:cNvSpPr/>
          <p:nvPr/>
        </p:nvSpPr>
        <p:spPr>
          <a:xfrm>
            <a:off x="7957897" y="3374396"/>
            <a:ext cx="738259" cy="558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6" grpId="0" animBg="1"/>
      <p:bldP spid="47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9" y="500194"/>
            <a:ext cx="10215612" cy="6973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Розглянь малюнки. Дай </a:t>
            </a:r>
            <a:r>
              <a:rPr lang="ru-RU" sz="3600" b="1" dirty="0" err="1"/>
              <a:t>відповіді</a:t>
            </a:r>
            <a:r>
              <a:rPr lang="ru-RU" sz="3600" b="1" dirty="0"/>
              <a:t> на запитання.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Ст.84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3 МАТЕМ\1 Листопад\4 Трицифрові числа\№056 - Нумерація трицифрових чисел\2025-11-22_19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" y="1854686"/>
            <a:ext cx="7616363" cy="10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423" y="1269554"/>
            <a:ext cx="84397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1)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кубиків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зображено</a:t>
            </a:r>
            <a:r>
              <a:rPr lang="ru-RU" sz="2800" b="1" dirty="0">
                <a:solidFill>
                  <a:srgbClr val="7030A0"/>
                </a:solidFill>
              </a:rPr>
              <a:t> на кожному </a:t>
            </a:r>
            <a:r>
              <a:rPr lang="ru-RU" sz="2800" b="1" dirty="0" err="1">
                <a:solidFill>
                  <a:srgbClr val="7030A0"/>
                </a:solidFill>
              </a:rPr>
              <a:t>малюнку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76" y="3789834"/>
            <a:ext cx="3645916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2)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кубиків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зображено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кожному </a:t>
            </a:r>
            <a:r>
              <a:rPr lang="ru-RU" sz="2800" b="1" dirty="0" err="1">
                <a:solidFill>
                  <a:srgbClr val="7030A0"/>
                </a:solidFill>
              </a:rPr>
              <a:t>малюнку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7" name="Picture 3" descr="D:\3 клас\03 МАТЕМ\1 Листопад\4 Трицифрові числа\№056 - Нумерація трицифрових чисел\2025-11-22_19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92" y="3066451"/>
            <a:ext cx="6053403" cy="30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18"/>
          <p:cNvSpPr/>
          <p:nvPr/>
        </p:nvSpPr>
        <p:spPr>
          <a:xfrm>
            <a:off x="10124479" y="5482630"/>
            <a:ext cx="1512168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10дес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2797843" y="5411429"/>
            <a:ext cx="1469038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5дес</a:t>
            </a: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7934712" y="1839092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08184" y="3780594"/>
            <a:ext cx="251629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Пригадай!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10 </a:t>
            </a:r>
            <a:r>
              <a:rPr lang="ru-RU" sz="2800" b="1" dirty="0" err="1"/>
              <a:t>десятків</a:t>
            </a:r>
            <a:r>
              <a:rPr lang="ru-RU" sz="2800" b="1" dirty="0"/>
              <a:t> — це 1 сотня.</a:t>
            </a:r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2059583" y="2827666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778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6" grpId="0" animBg="1"/>
      <p:bldP spid="25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9" y="465246"/>
            <a:ext cx="10215612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 </a:t>
            </a:r>
            <a:r>
              <a:rPr lang="ru-RU" sz="4000" b="1" dirty="0" err="1" smtClean="0"/>
              <a:t>малюнок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Ст.84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476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3 МАТЕМ\1 Листопад\4 Трицифрові числа\№056 - Нумерація трицифрових чисел\2025-11-22_195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1" y="1341562"/>
            <a:ext cx="7524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4677" y="1373874"/>
            <a:ext cx="2681237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утворюється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кожне</a:t>
            </a:r>
            <a:r>
              <a:rPr lang="ru-RU" sz="2800" b="1" dirty="0">
                <a:solidFill>
                  <a:srgbClr val="7030A0"/>
                </a:solidFill>
              </a:rPr>
              <a:t> число? Прочитай ці числа. </a:t>
            </a:r>
          </a:p>
        </p:txBody>
      </p:sp>
    </p:spTree>
    <p:extLst>
      <p:ext uri="{BB962C8B-B14F-4D97-AF65-F5344CB8AC3E}">
        <p14:creationId xmlns:p14="http://schemas.microsoft.com/office/powerpoint/2010/main" val="412310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5009</TotalTime>
  <Words>619</Words>
  <Application>Microsoft Office PowerPoint</Application>
  <PresentationFormat>Произвольный</PresentationFormat>
  <Paragraphs>185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438</cp:revision>
  <dcterms:created xsi:type="dcterms:W3CDTF">2025-08-27T14:01:18Z</dcterms:created>
  <dcterms:modified xsi:type="dcterms:W3CDTF">2025-11-24T09:37:14Z</dcterms:modified>
</cp:coreProperties>
</file>