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2" r:id="rId2"/>
    <p:sldId id="582" r:id="rId3"/>
    <p:sldId id="478" r:id="rId4"/>
    <p:sldId id="286" r:id="rId5"/>
    <p:sldId id="609" r:id="rId6"/>
    <p:sldId id="614" r:id="rId7"/>
    <p:sldId id="391" r:id="rId8"/>
    <p:sldId id="615" r:id="rId9"/>
    <p:sldId id="599" r:id="rId10"/>
    <p:sldId id="600" r:id="rId11"/>
    <p:sldId id="602" r:id="rId12"/>
    <p:sldId id="604" r:id="rId13"/>
    <p:sldId id="594" r:id="rId14"/>
    <p:sldId id="591" r:id="rId15"/>
    <p:sldId id="412" r:id="rId16"/>
    <p:sldId id="313" r:id="rId17"/>
    <p:sldId id="574" r:id="rId18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Назви розрядів трицифрових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Утворення числа 200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Тест «Прості задачі»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Складена задача на </a:t>
          </a:r>
          <a:r>
            <a:rPr lang="uk-UA" sz="3200" b="1" dirty="0" err="1" smtClean="0"/>
            <a:t>знаходже-ння</a:t>
          </a:r>
          <a:r>
            <a:rPr lang="uk-UA" sz="3200" b="1" dirty="0" smtClean="0"/>
            <a:t> суми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189" custLinFactX="375907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98097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6919" custLinFactX="-125482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8066" custLinFactX="-127215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37980" y="796398"/>
          <a:ext cx="4273486" cy="268068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Складена задача на </a:t>
          </a:r>
          <a:r>
            <a:rPr lang="uk-UA" sz="3200" b="1" kern="1200" dirty="0" err="1" smtClean="0"/>
            <a:t>знаходже-ння</a:t>
          </a:r>
          <a:r>
            <a:rPr lang="uk-UA" sz="3200" b="1" kern="1200" dirty="0" smtClean="0"/>
            <a:t> суми</a:t>
          </a:r>
          <a:endParaRPr lang="ru-RU" sz="3200" b="1" kern="1200" dirty="0"/>
        </a:p>
      </dsp:txBody>
      <dsp:txXfrm rot="5400000">
        <a:off x="8234379" y="854696"/>
        <a:ext cx="268068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1142077" y="1142077"/>
          <a:ext cx="4273486" cy="198933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Тест «Прості задачі»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198933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483047" y="647041"/>
          <a:ext cx="4273486" cy="297940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Назви розрядів трицифрових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30089" y="854696"/>
        <a:ext cx="297940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489634" y="736807"/>
          <a:ext cx="4273486" cy="279987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Утворення числа 200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26442" y="854696"/>
        <a:ext cx="279987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11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jp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Порівняння чисел в межах </a:t>
            </a:r>
            <a:r>
              <a:rPr lang="ru-RU" sz="4000" b="1" dirty="0" err="1">
                <a:solidFill>
                  <a:srgbClr val="7030A0"/>
                </a:solidFill>
              </a:rPr>
              <a:t>тисячі</a:t>
            </a:r>
            <a:r>
              <a:rPr lang="ru-RU" sz="4000" b="1" dirty="0">
                <a:solidFill>
                  <a:srgbClr val="7030A0"/>
                </a:solidFill>
              </a:rPr>
              <a:t>. Назви </a:t>
            </a:r>
            <a:r>
              <a:rPr lang="ru-RU" sz="4000" b="1" dirty="0" err="1">
                <a:solidFill>
                  <a:srgbClr val="7030A0"/>
                </a:solidFill>
              </a:rPr>
              <a:t>розрядів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59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3" y="539730"/>
            <a:ext cx="10007169" cy="6578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Скільки</a:t>
            </a:r>
            <a:r>
              <a:rPr lang="ru-RU" sz="4000" b="1" dirty="0"/>
              <a:t> </a:t>
            </a:r>
            <a:r>
              <a:rPr lang="ru-RU" sz="4000" b="1" dirty="0" err="1"/>
              <a:t>кубиків</a:t>
            </a:r>
            <a:r>
              <a:rPr lang="ru-RU" sz="4000" b="1" dirty="0"/>
              <a:t> на кожному </a:t>
            </a:r>
            <a:r>
              <a:rPr lang="ru-RU" sz="4000" b="1" dirty="0" err="1"/>
              <a:t>малюнку</a:t>
            </a:r>
            <a:r>
              <a:rPr lang="ru-RU" sz="4000" b="1" dirty="0"/>
              <a:t>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1443232" y="5109084"/>
            <a:ext cx="8936567" cy="14170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Запам’ятай! </a:t>
            </a:r>
            <a:r>
              <a:rPr lang="ru-RU" sz="2800" b="1" dirty="0" err="1"/>
              <a:t>Одиниці</a:t>
            </a:r>
            <a:r>
              <a:rPr lang="ru-RU" sz="2800" b="1" dirty="0"/>
              <a:t> називають </a:t>
            </a:r>
            <a:r>
              <a:rPr lang="ru-RU" sz="2800" b="1" dirty="0" err="1"/>
              <a:t>одиницями</a:t>
            </a:r>
            <a:r>
              <a:rPr lang="ru-RU" sz="2800" b="1" dirty="0"/>
              <a:t> </a:t>
            </a:r>
            <a:r>
              <a:rPr lang="ru-RU" sz="2800" b="1" dirty="0" err="1" smtClean="0"/>
              <a:t>першого</a:t>
            </a:r>
            <a:r>
              <a:rPr lang="ru-RU" sz="2800" b="1" dirty="0" smtClean="0"/>
              <a:t> </a:t>
            </a:r>
            <a:r>
              <a:rPr lang="ru-RU" sz="2800" b="1" dirty="0" err="1"/>
              <a:t>розряду</a:t>
            </a:r>
            <a:r>
              <a:rPr lang="ru-RU" sz="2800" b="1" dirty="0"/>
              <a:t>, десятки — </a:t>
            </a:r>
            <a:r>
              <a:rPr lang="ru-RU" sz="2800" b="1" dirty="0" err="1"/>
              <a:t>одиницями</a:t>
            </a:r>
            <a:r>
              <a:rPr lang="ru-RU" sz="2800" b="1" dirty="0"/>
              <a:t> другого </a:t>
            </a:r>
            <a:r>
              <a:rPr lang="ru-RU" sz="2800" b="1" dirty="0" err="1" smtClean="0"/>
              <a:t>розряду</a:t>
            </a:r>
            <a:r>
              <a:rPr lang="ru-RU" sz="2800" b="1" dirty="0"/>
              <a:t>, </a:t>
            </a:r>
            <a:r>
              <a:rPr lang="ru-RU" sz="2800" b="1" dirty="0" err="1"/>
              <a:t>сотні</a:t>
            </a:r>
            <a:r>
              <a:rPr lang="ru-RU" sz="2800" b="1" dirty="0"/>
              <a:t> — </a:t>
            </a:r>
            <a:r>
              <a:rPr lang="ru-RU" sz="2800" b="1" dirty="0" err="1"/>
              <a:t>одиницями</a:t>
            </a:r>
            <a:r>
              <a:rPr lang="ru-RU" sz="2800" b="1" dirty="0"/>
              <a:t> </a:t>
            </a:r>
            <a:r>
              <a:rPr lang="ru-RU" sz="2800" b="1" dirty="0" err="1"/>
              <a:t>третього</a:t>
            </a:r>
            <a:r>
              <a:rPr lang="ru-RU" sz="2800" b="1" dirty="0"/>
              <a:t> </a:t>
            </a:r>
            <a:r>
              <a:rPr lang="ru-RU" sz="2800" b="1" dirty="0" err="1"/>
              <a:t>розряду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Ст.90 №505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05957" y="1413569"/>
            <a:ext cx="3618674" cy="215371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Кількість </a:t>
            </a:r>
            <a:r>
              <a:rPr lang="ru-RU" sz="2800" b="1" dirty="0" err="1">
                <a:solidFill>
                  <a:srgbClr val="7030A0"/>
                </a:solidFill>
              </a:rPr>
              <a:t>кубиків</a:t>
            </a:r>
            <a:r>
              <a:rPr lang="ru-RU" sz="2800" b="1" dirty="0">
                <a:solidFill>
                  <a:srgbClr val="7030A0"/>
                </a:solidFill>
              </a:rPr>
              <a:t> записали </a:t>
            </a:r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 err="1" smtClean="0">
                <a:solidFill>
                  <a:srgbClr val="7030A0"/>
                </a:solidFill>
              </a:rPr>
              <a:t>таблицю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розрядів</a:t>
            </a:r>
            <a:r>
              <a:rPr lang="ru-RU" sz="2800" b="1" dirty="0">
                <a:solidFill>
                  <a:srgbClr val="7030A0"/>
                </a:solidFill>
              </a:rPr>
              <a:t>. Прочитай назви </a:t>
            </a:r>
            <a:r>
              <a:rPr lang="ru-RU" sz="2800" b="1" dirty="0" err="1">
                <a:solidFill>
                  <a:srgbClr val="7030A0"/>
                </a:solidFill>
              </a:rPr>
              <a:t>розрядів</a:t>
            </a:r>
            <a:r>
              <a:rPr lang="ru-RU" sz="2800" b="1" dirty="0">
                <a:solidFill>
                  <a:srgbClr val="7030A0"/>
                </a:solidFill>
              </a:rPr>
              <a:t> і числа.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3 клас\03 МАТЕМ\1 Листопад\4 Трицифрові числа\№059 - Порівняння чисел в межах тисячі\2025-11-22_231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2" y="1290812"/>
            <a:ext cx="73818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3 клас\03 МАТЕМ\1 Листопад\4 Трицифрові числа\№059 - Порівняння чисел в межах тисячі\2025-11-22_231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32" y="3690057"/>
            <a:ext cx="65627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0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8113" y="617682"/>
            <a:ext cx="10146602" cy="7804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Розкладіть</a:t>
            </a:r>
            <a:r>
              <a:rPr lang="ru-RU" sz="3600" b="1" dirty="0" smtClean="0"/>
              <a:t> </a:t>
            </a:r>
            <a:r>
              <a:rPr lang="ru-RU" sz="3600" b="1" dirty="0"/>
              <a:t>на </a:t>
            </a:r>
            <a:r>
              <a:rPr lang="ru-RU" sz="3600" b="1" dirty="0" err="1"/>
              <a:t>розрядні</a:t>
            </a:r>
            <a:r>
              <a:rPr lang="ru-RU" sz="3600" b="1" dirty="0"/>
              <a:t> </a:t>
            </a:r>
            <a:r>
              <a:rPr lang="ru-RU" sz="3600" b="1" dirty="0" err="1"/>
              <a:t>доданки</a:t>
            </a:r>
            <a:r>
              <a:rPr lang="ru-RU" sz="3600" b="1" dirty="0"/>
              <a:t> </a:t>
            </a:r>
            <a:r>
              <a:rPr lang="ru-RU" sz="3600" b="1" dirty="0" smtClean="0"/>
              <a:t>числа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30005" y="2205658"/>
            <a:ext cx="1577650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245 =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28113" y="3054037"/>
            <a:ext cx="1579542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 =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28113" y="3933850"/>
            <a:ext cx="1579542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Ст.90 №506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07656" y="2205658"/>
            <a:ext cx="2672418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+ 40 + 5 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31504" y="3058241"/>
            <a:ext cx="2672418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+ 60 + 4 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31504" y="3971930"/>
            <a:ext cx="2672418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+ 80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09947" y="2205658"/>
            <a:ext cx="1577650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 =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08055" y="3054037"/>
            <a:ext cx="1579542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277 =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08055" y="3933850"/>
            <a:ext cx="1579542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887598" y="2205658"/>
            <a:ext cx="2672418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+ 9 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11446" y="3058241"/>
            <a:ext cx="2672418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+ 70 + 7 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11446" y="3971930"/>
            <a:ext cx="2672418" cy="65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+ 70 + 9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976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4"/>
          <p:cNvSpPr/>
          <p:nvPr/>
        </p:nvSpPr>
        <p:spPr>
          <a:xfrm>
            <a:off x="888821" y="399997"/>
            <a:ext cx="10243770" cy="10855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Яке число </a:t>
            </a:r>
            <a:r>
              <a:rPr lang="ru-RU" sz="3600" b="1" dirty="0" err="1"/>
              <a:t>зображене</a:t>
            </a:r>
            <a:r>
              <a:rPr lang="ru-RU" sz="3600" b="1" dirty="0"/>
              <a:t> на кожному </a:t>
            </a:r>
            <a:r>
              <a:rPr lang="ru-RU" sz="3600" b="1" dirty="0" err="1"/>
              <a:t>малюнку</a:t>
            </a:r>
            <a:r>
              <a:rPr lang="ru-RU" sz="3600" b="1" dirty="0"/>
              <a:t>? Запиши ці числа.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4043" y="4220974"/>
            <a:ext cx="27504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2с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5д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2од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62847" y="-760023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72324"/>
            <a:ext cx="454720" cy="54418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6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Ст.90 №507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3 МАТЕМ\1 Листопад\4 Трицифрові числа\№059 - Порівняння чисел в межах тисячі\2025-11-22_2324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53" y="1620904"/>
            <a:ext cx="8314812" cy="26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574540" y="4221685"/>
            <a:ext cx="80983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252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48214" y="4213718"/>
            <a:ext cx="27504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2с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0д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3од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68325" y="4221685"/>
            <a:ext cx="80983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203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75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26979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36" y="4620174"/>
            <a:ext cx="2657105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84469" y="4894085"/>
            <a:ext cx="602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 тижні вистачить 20 банок. 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0020" y="2093084"/>
            <a:ext cx="8418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К  –</a:t>
            </a:r>
          </a:p>
          <a:p>
            <a:r>
              <a:rPr lang="uk-UA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М–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26425" y="1265990"/>
            <a:ext cx="5238214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1) </a:t>
            </a:r>
            <a:r>
              <a:rPr lang="ru-RU" sz="2800" dirty="0" err="1">
                <a:solidFill>
                  <a:schemeClr val="bg1"/>
                </a:solidFill>
              </a:rPr>
              <a:t>Карлсон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упродовж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тижня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з’їдає</a:t>
            </a:r>
            <a:r>
              <a:rPr lang="ru-RU" sz="2800" dirty="0">
                <a:solidFill>
                  <a:schemeClr val="bg1"/>
                </a:solidFill>
              </a:rPr>
              <a:t> 8 банок </a:t>
            </a:r>
            <a:r>
              <a:rPr lang="ru-RU" sz="2800" dirty="0" err="1">
                <a:solidFill>
                  <a:schemeClr val="bg1"/>
                </a:solidFill>
              </a:rPr>
              <a:t>варення</a:t>
            </a:r>
            <a:r>
              <a:rPr lang="ru-RU" sz="2800" dirty="0">
                <a:solidFill>
                  <a:schemeClr val="bg1"/>
                </a:solidFill>
              </a:rPr>
              <a:t>, а </a:t>
            </a:r>
            <a:r>
              <a:rPr lang="ru-RU" sz="2800" dirty="0" err="1">
                <a:solidFill>
                  <a:schemeClr val="bg1"/>
                </a:solidFill>
              </a:rPr>
              <a:t>Малюк</a:t>
            </a:r>
            <a:r>
              <a:rPr lang="ru-RU" sz="2800" dirty="0">
                <a:solidFill>
                  <a:schemeClr val="bg1"/>
                </a:solidFill>
              </a:rPr>
              <a:t> — у 4 рази </a:t>
            </a:r>
            <a:r>
              <a:rPr lang="ru-RU" sz="2800" dirty="0" err="1">
                <a:solidFill>
                  <a:schemeClr val="bg1"/>
                </a:solidFill>
              </a:rPr>
              <a:t>менше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Скільки</a:t>
            </a:r>
            <a:r>
              <a:rPr lang="ru-RU" sz="2800" dirty="0">
                <a:solidFill>
                  <a:schemeClr val="bg1"/>
                </a:solidFill>
              </a:rPr>
              <a:t> всього банок </a:t>
            </a:r>
            <a:r>
              <a:rPr lang="ru-RU" sz="2800" dirty="0" err="1">
                <a:solidFill>
                  <a:schemeClr val="bg1"/>
                </a:solidFill>
              </a:rPr>
              <a:t>варення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з’їдають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>
                <a:solidFill>
                  <a:schemeClr val="bg1"/>
                </a:solidFill>
              </a:rPr>
              <a:t>тиждень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Малюк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smtClean="0">
                <a:solidFill>
                  <a:schemeClr val="bg1"/>
                </a:solidFill>
              </a:rPr>
              <a:t>Карлсон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Ст.91 №509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333451"/>
            <a:ext cx="10417298" cy="9385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Розв’яжи</a:t>
            </a:r>
            <a:r>
              <a:rPr lang="ru-RU" sz="3200" b="1" dirty="0">
                <a:solidFill>
                  <a:schemeClr val="bg1"/>
                </a:solidFill>
              </a:rPr>
              <a:t> першу задачу </a:t>
            </a:r>
            <a:r>
              <a:rPr lang="ru-RU" sz="3200" b="1" dirty="0" err="1" smtClean="0">
                <a:solidFill>
                  <a:schemeClr val="bg1"/>
                </a:solidFill>
              </a:rPr>
              <a:t>виразом</a:t>
            </a:r>
            <a:r>
              <a:rPr lang="ru-RU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використай</a:t>
            </a:r>
            <a:r>
              <a:rPr lang="ru-RU" sz="3200" b="1" dirty="0">
                <a:solidFill>
                  <a:schemeClr val="bg1"/>
                </a:solidFill>
              </a:rPr>
              <a:t> її </a:t>
            </a:r>
            <a:r>
              <a:rPr lang="ru-RU" sz="3200" b="1" dirty="0" err="1">
                <a:solidFill>
                  <a:schemeClr val="bg1"/>
                </a:solidFill>
              </a:rPr>
              <a:t>розв’язок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другій</a:t>
            </a:r>
            <a:r>
              <a:rPr lang="ru-RU" sz="3200" b="1" dirty="0">
                <a:solidFill>
                  <a:schemeClr val="bg1"/>
                </a:solidFill>
              </a:rPr>
              <a:t> задачі.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9973" y="3406602"/>
            <a:ext cx="19237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 : 4</a:t>
            </a:r>
            <a:endParaRPr lang="ru-RU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40431" y="2061206"/>
            <a:ext cx="92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8 б.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2386" y="2760189"/>
            <a:ext cx="213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? б., у 4р. &lt;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4435847" y="2211263"/>
            <a:ext cx="431258" cy="1056304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960988" y="2424545"/>
            <a:ext cx="81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? 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76247" y="3406602"/>
            <a:ext cx="110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+ 8 =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285863" y="3406602"/>
            <a:ext cx="14106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 (б.)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41717" y="3492803"/>
            <a:ext cx="5222922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2) На </a:t>
            </a:r>
            <a:r>
              <a:rPr lang="ru-RU" sz="2800" dirty="0" err="1">
                <a:solidFill>
                  <a:schemeClr val="bg1"/>
                </a:solidFill>
              </a:rPr>
              <a:t>скільки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тижнів</a:t>
            </a:r>
            <a:r>
              <a:rPr lang="ru-RU" sz="2800" dirty="0">
                <a:solidFill>
                  <a:schemeClr val="bg1"/>
                </a:solidFill>
              </a:rPr>
              <a:t> їм </a:t>
            </a:r>
            <a:r>
              <a:rPr lang="ru-RU" sz="2800" dirty="0" err="1">
                <a:solidFill>
                  <a:schemeClr val="bg1"/>
                </a:solidFill>
              </a:rPr>
              <a:t>вистачить</a:t>
            </a:r>
            <a:r>
              <a:rPr lang="ru-RU" sz="2800" dirty="0">
                <a:solidFill>
                  <a:schemeClr val="bg1"/>
                </a:solidFill>
              </a:rPr>
              <a:t> 20 </a:t>
            </a:r>
            <a:r>
              <a:rPr lang="ru-RU" sz="2800" dirty="0" smtClean="0">
                <a:solidFill>
                  <a:schemeClr val="bg1"/>
                </a:solidFill>
              </a:rPr>
              <a:t>банок </a:t>
            </a:r>
            <a:r>
              <a:rPr lang="ru-RU" sz="2800" dirty="0" err="1" smtClean="0">
                <a:solidFill>
                  <a:schemeClr val="bg1"/>
                </a:solidFill>
              </a:rPr>
              <a:t>варення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87" y="4349029"/>
            <a:ext cx="1544839" cy="217775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20020" y="4009466"/>
            <a:ext cx="18609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 : 10 =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05451" y="4009466"/>
            <a:ext cx="1415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 (т.)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7" y="1124671"/>
            <a:ext cx="2120600" cy="112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4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/>
      <p:bldP spid="10" grpId="0" animBg="1"/>
      <p:bldP spid="41" grpId="0"/>
      <p:bldP spid="42" grpId="0"/>
      <p:bldP spid="3" grpId="0" animBg="1"/>
      <p:bldP spid="45" grpId="0"/>
      <p:bldP spid="47" grpId="0"/>
      <p:bldP spid="48" grpId="0" animBg="1"/>
      <p:bldP spid="39" grpId="0" animBg="1"/>
      <p:bldP spid="38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1991" r="8197" b="18035"/>
          <a:stretch/>
        </p:blipFill>
        <p:spPr>
          <a:xfrm>
            <a:off x="3139506" y="3717826"/>
            <a:ext cx="5285141" cy="27884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1471" y="503080"/>
            <a:ext cx="10225136" cy="6224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5509" y="1345915"/>
            <a:ext cx="32983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80 – 8 ∙ 4 + </a:t>
            </a:r>
            <a:r>
              <a:rPr lang="uk-UA" sz="3600" b="1" dirty="0" smtClean="0"/>
              <a:t>5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069926" y="2133648"/>
            <a:ext cx="32939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80 – 8 ∙ (4 + 5</a:t>
            </a:r>
            <a:r>
              <a:rPr lang="uk-UA" sz="3600" b="1" dirty="0" smtClean="0"/>
              <a:t>)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044965" y="2983269"/>
            <a:ext cx="33188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36 : 6 – 36 : </a:t>
            </a:r>
            <a:r>
              <a:rPr lang="uk-UA" sz="3600" b="1" dirty="0" smtClean="0"/>
              <a:t>9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754530" y="1334622"/>
            <a:ext cx="31458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36 : 6 + 36 : </a:t>
            </a:r>
            <a:r>
              <a:rPr lang="uk-UA" sz="3600" b="1" dirty="0" smtClean="0"/>
              <a:t>4 =</a:t>
            </a:r>
            <a:endParaRPr lang="uk-UA" sz="3600" b="1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5754531" y="2133497"/>
            <a:ext cx="20656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2 ∙ 9 ∙ </a:t>
            </a:r>
            <a:r>
              <a:rPr lang="uk-UA" sz="3600" b="1" dirty="0" smtClean="0"/>
              <a:t>4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5857582" y="2990981"/>
            <a:ext cx="19626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3 ∙ 6 : </a:t>
            </a:r>
            <a:r>
              <a:rPr lang="uk-UA" sz="3600" b="1" dirty="0" smtClean="0"/>
              <a:t>9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38084" y="1334471"/>
            <a:ext cx="7324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4348203" y="2133495"/>
            <a:ext cx="7067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4363839" y="2983268"/>
            <a:ext cx="7067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8903637" y="1334470"/>
            <a:ext cx="732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7857169" y="2133650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7870438" y="2969537"/>
            <a:ext cx="6394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Ст.91 №508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25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66827" y="47746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4 Трицифрові числа\№059 - Порівняння чисел в межах тисячі\2025-11-22_230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8" y="1352828"/>
            <a:ext cx="10274453" cy="25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489106"/>
            <a:ext cx="1981686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383324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З яких розрядів складається трицифрове число?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9921" y="2864437"/>
            <a:ext cx="5383325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 </a:t>
            </a:r>
            <a:r>
              <a:rPr lang="uk-UA" sz="3200" b="1" dirty="0" smtClean="0"/>
              <a:t>отримати попередні та наступні числа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520750" y="1295699"/>
            <a:ext cx="7940678" cy="8311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0573" y="529046"/>
            <a:ext cx="10020320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447" y="21532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22"/>
            <a:ext cx="3317200" cy="33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4996" y="693490"/>
            <a:ext cx="3610808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2065" y="1461032"/>
            <a:ext cx="3307435" cy="33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658" y="3454692"/>
            <a:ext cx="3457007" cy="3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377923" y="463708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35447" y="1860652"/>
            <a:ext cx="181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64588" y="4831575"/>
            <a:ext cx="173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2344" y="2660636"/>
            <a:ext cx="1834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7456" y="591946"/>
            <a:ext cx="10195068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3"/>
            <a:ext cx="1787752" cy="28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2347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Ст.89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3 клас\03 МАТЕМ\1 Листопад\4 Трицифрові числа\№057- Нумерація чисел в межах тисячі\2025-11-22_223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37" y="1464463"/>
            <a:ext cx="8349070" cy="48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7270957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17682"/>
            <a:ext cx="10299443" cy="6582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Усна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лічба</a:t>
            </a:r>
            <a:r>
              <a:rPr lang="ru-RU" sz="4000" b="1" dirty="0">
                <a:solidFill>
                  <a:schemeClr val="bg1"/>
                </a:solidFill>
              </a:rPr>
              <a:t>. Вибери </a:t>
            </a:r>
            <a:r>
              <a:rPr lang="ru-RU" sz="4000" b="1" dirty="0" err="1">
                <a:solidFill>
                  <a:schemeClr val="bg1"/>
                </a:solidFill>
              </a:rPr>
              <a:t>правильну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відповідь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764677" y="1341562"/>
            <a:ext cx="105953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0" u="none" strike="noStrike" kern="0" normalizeH="0" baseline="0" noProof="0" dirty="0">
                <a:uLnTx/>
                <a:uFillTx/>
                <a:ea typeface="+mj-ea"/>
                <a:cs typeface="Arial" pitchFamily="34" charset="0"/>
              </a:rPr>
              <a:t>У трьох братів по дві </a:t>
            </a:r>
            <a:r>
              <a:rPr kumimoji="0" lang="uk-UA" sz="3200" i="0" u="none" strike="noStrike" kern="0" normalizeH="0" baseline="0" noProof="0" dirty="0" smtClean="0">
                <a:uLnTx/>
                <a:uFillTx/>
                <a:ea typeface="+mj-ea"/>
                <a:cs typeface="Arial" pitchFamily="34" charset="0"/>
              </a:rPr>
              <a:t>сестри.</a:t>
            </a:r>
            <a:r>
              <a:rPr kumimoji="0" lang="uk-UA" sz="3200" i="0" u="none" strike="noStrike" kern="0" normalizeH="0" noProof="0" dirty="0" smtClean="0"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uk-UA" sz="3200" i="0" u="none" strike="noStrike" kern="0" normalizeH="0" baseline="0" noProof="0" dirty="0" smtClean="0">
                <a:uLnTx/>
                <a:uFillTx/>
                <a:ea typeface="+mj-ea"/>
                <a:cs typeface="Arial" pitchFamily="34" charset="0"/>
              </a:rPr>
              <a:t>Скільки </a:t>
            </a:r>
            <a:r>
              <a:rPr kumimoji="0" lang="uk-UA" sz="3200" i="0" u="none" strike="noStrike" kern="0" normalizeH="0" baseline="0" noProof="0" dirty="0">
                <a:uLnTx/>
                <a:uFillTx/>
                <a:ea typeface="+mj-ea"/>
                <a:cs typeface="Arial" pitchFamily="34" charset="0"/>
              </a:rPr>
              <a:t>всього дітей у родині</a:t>
            </a:r>
            <a:r>
              <a:rPr kumimoji="0" lang="uk-UA" sz="3200" i="0" u="none" strike="noStrike" kern="0" normalizeH="0" baseline="0" noProof="0" dirty="0" smtClean="0">
                <a:uLnTx/>
                <a:uFillTx/>
                <a:ea typeface="+mj-ea"/>
                <a:cs typeface="Arial" pitchFamily="34" charset="0"/>
              </a:rPr>
              <a:t>?</a:t>
            </a:r>
            <a:endParaRPr kumimoji="0" lang="uk-UA" sz="1200" i="0" u="none" strike="noStrike" kern="0" normalizeH="0" baseline="0" noProof="0" dirty="0">
              <a:uLnTx/>
              <a:uFillTx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211711" y="1939521"/>
            <a:ext cx="44250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295FFF"/>
                </a:solidFill>
                <a:cs typeface="Arial" pitchFamily="34" charset="0"/>
              </a:rPr>
              <a:t>а) 5;      </a:t>
            </a:r>
            <a:r>
              <a:rPr lang="uk-UA" sz="3200" b="1" dirty="0">
                <a:solidFill>
                  <a:srgbClr val="FF0000"/>
                </a:solidFill>
                <a:cs typeface="Arial" pitchFamily="34" charset="0"/>
              </a:rPr>
              <a:t>б) 9;     </a:t>
            </a:r>
            <a:r>
              <a:rPr lang="uk-UA" sz="3200" b="1" dirty="0">
                <a:solidFill>
                  <a:srgbClr val="FFFF00"/>
                </a:solidFill>
                <a:cs typeface="Arial" pitchFamily="34" charset="0"/>
              </a:rPr>
              <a:t>в) 6.</a:t>
            </a:r>
            <a:endParaRPr lang="ru-RU" sz="3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2" name="Прямокутник 7"/>
          <p:cNvSpPr/>
          <p:nvPr/>
        </p:nvSpPr>
        <p:spPr>
          <a:xfrm>
            <a:off x="753181" y="2526420"/>
            <a:ext cx="1059539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uk-UA" sz="3200" kern="0" dirty="0">
                <a:cs typeface="Arial" pitchFamily="34" charset="0"/>
              </a:rPr>
              <a:t>Горіло 7 свічок.  Дві свічки </a:t>
            </a:r>
            <a:r>
              <a:rPr lang="uk-UA" sz="3200" kern="0" dirty="0" err="1">
                <a:cs typeface="Arial" pitchFamily="34" charset="0"/>
              </a:rPr>
              <a:t>погасли</a:t>
            </a:r>
            <a:r>
              <a:rPr lang="uk-UA" sz="3200" kern="0" dirty="0">
                <a:cs typeface="Arial" pitchFamily="34" charset="0"/>
              </a:rPr>
              <a:t>, а решту залишили освітлювати кімнату.  Скільки свічок залишилось?</a:t>
            </a:r>
            <a:endParaRPr lang="uk-UA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кутник 10"/>
          <p:cNvSpPr/>
          <p:nvPr/>
        </p:nvSpPr>
        <p:spPr>
          <a:xfrm>
            <a:off x="3211710" y="3603638"/>
            <a:ext cx="44250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295FFF"/>
                </a:solidFill>
                <a:cs typeface="Arial" pitchFamily="34" charset="0"/>
              </a:rPr>
              <a:t>а) </a:t>
            </a:r>
            <a:r>
              <a:rPr lang="uk-UA" sz="3200" b="1" dirty="0" smtClean="0">
                <a:solidFill>
                  <a:srgbClr val="295FFF"/>
                </a:solidFill>
                <a:cs typeface="Arial" pitchFamily="34" charset="0"/>
              </a:rPr>
              <a:t>7;      </a:t>
            </a:r>
            <a:r>
              <a:rPr lang="uk-UA" sz="3200" b="1" dirty="0">
                <a:solidFill>
                  <a:srgbClr val="FF0000"/>
                </a:solidFill>
                <a:cs typeface="Arial" pitchFamily="34" charset="0"/>
              </a:rPr>
              <a:t>б) </a:t>
            </a:r>
            <a:r>
              <a:rPr lang="uk-UA" sz="3200" b="1" dirty="0" smtClean="0">
                <a:solidFill>
                  <a:srgbClr val="FF0000"/>
                </a:solidFill>
                <a:cs typeface="Arial" pitchFamily="34" charset="0"/>
              </a:rPr>
              <a:t>2;     </a:t>
            </a:r>
            <a:r>
              <a:rPr lang="uk-UA" sz="3200" b="1" dirty="0">
                <a:solidFill>
                  <a:srgbClr val="FFFF00"/>
                </a:solidFill>
                <a:cs typeface="Arial" pitchFamily="34" charset="0"/>
              </a:rPr>
              <a:t>в) </a:t>
            </a:r>
            <a:r>
              <a:rPr lang="uk-UA" sz="3200" b="1" dirty="0" smtClean="0">
                <a:solidFill>
                  <a:srgbClr val="FFFF00"/>
                </a:solidFill>
                <a:cs typeface="Arial" pitchFamily="34" charset="0"/>
              </a:rPr>
              <a:t>5.</a:t>
            </a:r>
            <a:endParaRPr lang="ru-RU" sz="3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0" name="Прямокутник 7"/>
          <p:cNvSpPr/>
          <p:nvPr/>
        </p:nvSpPr>
        <p:spPr>
          <a:xfrm>
            <a:off x="585557" y="4193538"/>
            <a:ext cx="105953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uk-UA" sz="3200" kern="0" dirty="0">
                <a:cs typeface="Arial" pitchFamily="34" charset="0"/>
              </a:rPr>
              <a:t>5 гномиків вишикувались для гри. Білосніжка викликала третього гномика. Скільки гномиків залишилось</a:t>
            </a:r>
            <a:br>
              <a:rPr lang="uk-UA" sz="3200" kern="0" dirty="0">
                <a:cs typeface="Arial" pitchFamily="34" charset="0"/>
              </a:rPr>
            </a:br>
            <a:r>
              <a:rPr lang="uk-UA" sz="3200" kern="0" dirty="0">
                <a:cs typeface="Arial" pitchFamily="34" charset="0"/>
              </a:rPr>
              <a:t> у шерензі? </a:t>
            </a:r>
            <a:endParaRPr lang="uk-UA" sz="1200" kern="0" dirty="0"/>
          </a:p>
        </p:txBody>
      </p:sp>
      <p:sp>
        <p:nvSpPr>
          <p:cNvPr id="21" name="Прямокутник 10"/>
          <p:cNvSpPr/>
          <p:nvPr/>
        </p:nvSpPr>
        <p:spPr>
          <a:xfrm>
            <a:off x="3139703" y="5763198"/>
            <a:ext cx="44250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cs typeface="Arial" pitchFamily="34" charset="0"/>
              </a:rPr>
              <a:t>а) </a:t>
            </a:r>
            <a:r>
              <a:rPr lang="uk-UA" sz="3200" b="1" dirty="0" smtClean="0">
                <a:solidFill>
                  <a:schemeClr val="bg1"/>
                </a:solidFill>
                <a:cs typeface="Arial" pitchFamily="34" charset="0"/>
              </a:rPr>
              <a:t>5;      </a:t>
            </a:r>
            <a:r>
              <a:rPr lang="uk-UA" sz="3200" b="1" dirty="0">
                <a:solidFill>
                  <a:srgbClr val="FFCCFF"/>
                </a:solidFill>
                <a:cs typeface="Arial" pitchFamily="34" charset="0"/>
              </a:rPr>
              <a:t>б) </a:t>
            </a:r>
            <a:r>
              <a:rPr lang="uk-UA" sz="3200" b="1" dirty="0" smtClean="0">
                <a:solidFill>
                  <a:srgbClr val="FFCCFF"/>
                </a:solidFill>
                <a:cs typeface="Arial" pitchFamily="34" charset="0"/>
              </a:rPr>
              <a:t>4;</a:t>
            </a:r>
            <a:r>
              <a:rPr lang="uk-UA" sz="3200" b="1" dirty="0" smtClean="0">
                <a:solidFill>
                  <a:srgbClr val="FF0000"/>
                </a:solidFill>
                <a:cs typeface="Arial" pitchFamily="34" charset="0"/>
              </a:rPr>
              <a:t>     </a:t>
            </a:r>
            <a:r>
              <a:rPr lang="uk-UA" sz="3200" b="1" dirty="0">
                <a:solidFill>
                  <a:srgbClr val="FFFF00"/>
                </a:solidFill>
                <a:cs typeface="Arial" pitchFamily="34" charset="0"/>
              </a:rPr>
              <a:t>в) </a:t>
            </a:r>
            <a:r>
              <a:rPr lang="uk-UA" sz="3200" b="1" dirty="0" smtClean="0">
                <a:solidFill>
                  <a:srgbClr val="FFFF00"/>
                </a:solidFill>
                <a:cs typeface="Arial" pitchFamily="34" charset="0"/>
              </a:rPr>
              <a:t>3.</a:t>
            </a:r>
            <a:endParaRPr lang="ru-RU" sz="3200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54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17682"/>
            <a:ext cx="10299443" cy="6582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Усна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лічба</a:t>
            </a:r>
            <a:r>
              <a:rPr lang="ru-RU" sz="4000" b="1" dirty="0">
                <a:solidFill>
                  <a:schemeClr val="bg1"/>
                </a:solidFill>
              </a:rPr>
              <a:t>. Вибери </a:t>
            </a:r>
            <a:r>
              <a:rPr lang="ru-RU" sz="4000" b="1" dirty="0" err="1">
                <a:solidFill>
                  <a:schemeClr val="bg1"/>
                </a:solidFill>
              </a:rPr>
              <a:t>правильну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відповідь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764677" y="1341562"/>
            <a:ext cx="105953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uk-UA" sz="3200" kern="0" dirty="0">
                <a:cs typeface="Arial" pitchFamily="34" charset="0"/>
              </a:rPr>
              <a:t>З-під воріт видно вісім котячих лап. Скільки котів у дворі?</a:t>
            </a:r>
            <a:endParaRPr lang="uk-UA" sz="1200" kern="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531078" y="1939521"/>
            <a:ext cx="442504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4000" b="1" dirty="0">
                <a:solidFill>
                  <a:srgbClr val="295FFF"/>
                </a:solidFill>
                <a:cs typeface="Arial" pitchFamily="34" charset="0"/>
              </a:rPr>
              <a:t>а) </a:t>
            </a:r>
            <a:r>
              <a:rPr lang="uk-UA" sz="4000" b="1" dirty="0" smtClean="0">
                <a:solidFill>
                  <a:srgbClr val="295FFF"/>
                </a:solidFill>
                <a:cs typeface="Arial" pitchFamily="34" charset="0"/>
              </a:rPr>
              <a:t>4;      </a:t>
            </a:r>
            <a:r>
              <a:rPr lang="uk-UA" sz="4000" b="1" dirty="0">
                <a:solidFill>
                  <a:srgbClr val="FF0000"/>
                </a:solidFill>
                <a:cs typeface="Arial" pitchFamily="34" charset="0"/>
              </a:rPr>
              <a:t>б) </a:t>
            </a:r>
            <a:r>
              <a:rPr lang="uk-UA" sz="4000" b="1" dirty="0" smtClean="0">
                <a:solidFill>
                  <a:srgbClr val="FF0000"/>
                </a:solidFill>
                <a:cs typeface="Arial" pitchFamily="34" charset="0"/>
              </a:rPr>
              <a:t>2;     </a:t>
            </a:r>
            <a:r>
              <a:rPr lang="uk-UA" sz="4000" b="1" dirty="0">
                <a:solidFill>
                  <a:srgbClr val="FFFF00"/>
                </a:solidFill>
                <a:cs typeface="Arial" pitchFamily="34" charset="0"/>
              </a:rPr>
              <a:t>в) </a:t>
            </a:r>
            <a:r>
              <a:rPr lang="uk-UA" sz="4000" b="1" dirty="0" smtClean="0">
                <a:solidFill>
                  <a:srgbClr val="FFFF00"/>
                </a:solidFill>
                <a:cs typeface="Arial" pitchFamily="34" charset="0"/>
              </a:rPr>
              <a:t>8.</a:t>
            </a:r>
            <a:endParaRPr lang="ru-RU" sz="40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2" name="Прямокутник 7"/>
          <p:cNvSpPr/>
          <p:nvPr/>
        </p:nvSpPr>
        <p:spPr>
          <a:xfrm>
            <a:off x="764676" y="2734691"/>
            <a:ext cx="1059539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uk-UA" sz="3200" kern="0" dirty="0">
                <a:cs typeface="Arial" pitchFamily="34" charset="0"/>
              </a:rPr>
              <a:t>На двох полицях 20 книжок. На верхній полиці на 6 книг більше, ніж на нижній. Скільки книжок на кожній полиці?</a:t>
            </a:r>
            <a:endParaRPr lang="uk-UA" sz="1200" kern="0" dirty="0"/>
          </a:p>
        </p:txBody>
      </p:sp>
      <p:sp>
        <p:nvSpPr>
          <p:cNvPr id="13" name="Прямокутник 10"/>
          <p:cNvSpPr/>
          <p:nvPr/>
        </p:nvSpPr>
        <p:spPr>
          <a:xfrm>
            <a:off x="2059583" y="3861842"/>
            <a:ext cx="7773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4000" b="1" dirty="0">
                <a:solidFill>
                  <a:srgbClr val="295FFF"/>
                </a:solidFill>
                <a:cs typeface="Arial" pitchFamily="34" charset="0"/>
              </a:rPr>
              <a:t>а) </a:t>
            </a:r>
            <a:r>
              <a:rPr lang="uk-UA" sz="4000" b="1" dirty="0" smtClean="0">
                <a:solidFill>
                  <a:srgbClr val="295FFF"/>
                </a:solidFill>
                <a:cs typeface="Arial" pitchFamily="34" charset="0"/>
              </a:rPr>
              <a:t>7 і 13;      </a:t>
            </a:r>
            <a:r>
              <a:rPr lang="uk-UA" sz="4000" b="1" dirty="0">
                <a:solidFill>
                  <a:srgbClr val="FF0000"/>
                </a:solidFill>
                <a:cs typeface="Arial" pitchFamily="34" charset="0"/>
              </a:rPr>
              <a:t>б) </a:t>
            </a:r>
            <a:r>
              <a:rPr lang="uk-UA" sz="4000" b="1" dirty="0" smtClean="0">
                <a:solidFill>
                  <a:srgbClr val="FF0000"/>
                </a:solidFill>
                <a:cs typeface="Arial" pitchFamily="34" charset="0"/>
              </a:rPr>
              <a:t>10 і 16;     </a:t>
            </a:r>
            <a:r>
              <a:rPr lang="uk-UA" sz="4000" b="1" dirty="0">
                <a:solidFill>
                  <a:srgbClr val="FFFF00"/>
                </a:solidFill>
                <a:cs typeface="Arial" pitchFamily="34" charset="0"/>
              </a:rPr>
              <a:t>в) </a:t>
            </a:r>
            <a:r>
              <a:rPr lang="uk-UA" sz="4000" b="1" dirty="0" smtClean="0">
                <a:solidFill>
                  <a:srgbClr val="FFFF00"/>
                </a:solidFill>
                <a:cs typeface="Arial" pitchFamily="34" charset="0"/>
              </a:rPr>
              <a:t>20 і 6.</a:t>
            </a:r>
            <a:endParaRPr lang="ru-RU" sz="4000" b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20" name="Picture 6" descr="Рисунок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4978057"/>
            <a:ext cx="1237444" cy="14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Рисунок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4509914"/>
            <a:ext cx="1370707" cy="19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Блог бібліотеки-філії №3 для дітей МКЗК &quot;ЦСБД&quot; м.Дніпро: Полиця улюблених  кни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4976898"/>
            <a:ext cx="6339476" cy="12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90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1233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630" y="-66796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105150" y="270564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57377" y="-596985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83927" y="2707694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979420" y="-596985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73467" y="2706931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41374" y="2706931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 smtClean="0"/>
              <a:t>Запишіть</a:t>
            </a:r>
            <a:r>
              <a:rPr lang="ru-RU" sz="4000" b="1" dirty="0" smtClean="0"/>
              <a:t> </a:t>
            </a:r>
            <a:r>
              <a:rPr lang="ru-RU" sz="4000" b="1" dirty="0"/>
              <a:t>числа в порядку зростання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2065" y="1209114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37" y="3429794"/>
            <a:ext cx="68249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В якому </a:t>
            </a:r>
            <a:r>
              <a:rPr lang="ru-RU" sz="2800" b="1" dirty="0" err="1" smtClean="0"/>
              <a:t>числі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відсутні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одиниці</a:t>
            </a:r>
            <a:r>
              <a:rPr lang="ru-RU" sz="2800" b="1" dirty="0" smtClean="0"/>
              <a:t>? Десятки?</a:t>
            </a:r>
            <a:endParaRPr lang="ru-RU" sz="28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65548" y="2704755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59870" y="2755961"/>
            <a:ext cx="389779" cy="4951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7074" y="-613520"/>
            <a:ext cx="457240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6934" y="2699483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8187" y="2704755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3168" y="2715207"/>
            <a:ext cx="426757" cy="5303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694" y="-633476"/>
            <a:ext cx="457240" cy="566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8140" y="-676114"/>
            <a:ext cx="457240" cy="5669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8056" y="2696071"/>
            <a:ext cx="457240" cy="5669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4699" y="2666807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0332" y="-605270"/>
            <a:ext cx="457240" cy="5669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99978" y="2677189"/>
            <a:ext cx="500849" cy="62210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342" y="2708509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18200" y="-63236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28070" y="2721901"/>
            <a:ext cx="454720" cy="567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2790" y="2708509"/>
            <a:ext cx="426757" cy="530398"/>
          </a:xfrm>
          <a:prstGeom prst="rect">
            <a:avLst/>
          </a:prstGeom>
        </p:spPr>
      </p:pic>
      <p:pic>
        <p:nvPicPr>
          <p:cNvPr id="3074" name="Picture 2" descr="D:\3 клас\03 МАТЕМ\1 Листопад\4 Трицифрові числа\№059 - Порівняння чисел в межах тисячі\2025-11-22_231054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5" y="4673094"/>
            <a:ext cx="108912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Ст.90 №504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299978" y="1209114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33943" y="4149874"/>
            <a:ext cx="49116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Назвіть</a:t>
            </a:r>
            <a:r>
              <a:rPr lang="ru-RU" sz="2800" b="1" dirty="0" smtClean="0"/>
              <a:t> </a:t>
            </a:r>
            <a:r>
              <a:rPr lang="ru-RU" sz="2800" b="1" dirty="0"/>
              <a:t>числа від 198 до 206.</a:t>
            </a: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9" y="1400283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95" y="4214776"/>
            <a:ext cx="1736229" cy="2377991"/>
          </a:xfrm>
          <a:prstGeom prst="rect">
            <a:avLst/>
          </a:prstGeom>
        </p:spPr>
      </p:pic>
      <p:sp>
        <p:nvSpPr>
          <p:cNvPr id="14" name="Прямоугольник 4"/>
          <p:cNvSpPr/>
          <p:nvPr/>
        </p:nvSpPr>
        <p:spPr>
          <a:xfrm>
            <a:off x="1007541" y="549474"/>
            <a:ext cx="9981034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Порівняйте</a:t>
            </a:r>
            <a:r>
              <a:rPr lang="ru-RU" sz="4000" b="1" dirty="0" smtClean="0">
                <a:solidFill>
                  <a:schemeClr val="bg1"/>
                </a:solidFill>
              </a:rPr>
              <a:t>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7146" y="2457605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58160" y="2464967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619772" y="2475485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52735" y="2449933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88075" y="3210162"/>
            <a:ext cx="454720" cy="567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11" y="5303253"/>
            <a:ext cx="2254248" cy="1323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81" y="5269515"/>
            <a:ext cx="2248154" cy="1323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91182" y="2261065"/>
            <a:ext cx="528967" cy="92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/>
              <a:t>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1903" y="2225868"/>
            <a:ext cx="528967" cy="92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/>
              <a:t>˃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98460" y="2403744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6332" y="241881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03558" y="2468410"/>
            <a:ext cx="454720" cy="5677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7052" y="2427252"/>
            <a:ext cx="450849" cy="56710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0367" y="3163328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7123" y="3163329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361052" y="2933705"/>
            <a:ext cx="528967" cy="923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dirty="0">
                <a:solidFill>
                  <a:prstClr val="black"/>
                </a:solidFill>
              </a:rPr>
              <a:t>˂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51716" y="3182495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63973" y="3177470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78436" y="3148981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7349" y="3922914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42695" y="3899884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484352" y="389033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54794" y="3890333"/>
            <a:ext cx="454720" cy="567792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981133" y="3679373"/>
            <a:ext cx="528967" cy="923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dirty="0">
                <a:solidFill>
                  <a:prstClr val="black"/>
                </a:solidFill>
              </a:rPr>
              <a:t>˂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465842" y="2464967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924754" y="2475485"/>
            <a:ext cx="454720" cy="56779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960802" y="3184610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619772" y="3184610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29940" y="3181348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142300" y="3191847"/>
            <a:ext cx="454720" cy="567792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7770244" y="2959766"/>
            <a:ext cx="528967" cy="923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dirty="0">
                <a:solidFill>
                  <a:prstClr val="black"/>
                </a:solidFill>
              </a:rPr>
              <a:t>˂</a:t>
            </a:r>
          </a:p>
        </p:txBody>
      </p:sp>
      <p:sp>
        <p:nvSpPr>
          <p:cNvPr id="6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Ст.89 №502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5" y="5255513"/>
            <a:ext cx="3632114" cy="1190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5447" y="465246"/>
            <a:ext cx="10081120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/>
              <a:t>малюнок</a:t>
            </a:r>
            <a:r>
              <a:rPr lang="ru-RU" sz="4000" b="1" dirty="0"/>
              <a:t> і </a:t>
            </a:r>
            <a:r>
              <a:rPr lang="ru-RU" sz="4000" b="1" dirty="0" err="1" smtClean="0"/>
              <a:t>поясніть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108255" y="1354755"/>
            <a:ext cx="2597594" cy="556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199 + 1 = 200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Ст.89 №503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17"/>
          <p:cNvSpPr/>
          <p:nvPr/>
        </p:nvSpPr>
        <p:spPr>
          <a:xfrm>
            <a:off x="1482730" y="1354755"/>
            <a:ext cx="5905445" cy="61439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утворили</a:t>
            </a:r>
            <a:r>
              <a:rPr lang="ru-RU" sz="2800" b="1" dirty="0">
                <a:solidFill>
                  <a:srgbClr val="7030A0"/>
                </a:solidFill>
              </a:rPr>
              <a:t> число 200 (</a:t>
            </a:r>
            <a:r>
              <a:rPr lang="ru-RU" sz="2800" b="1" dirty="0" err="1">
                <a:solidFill>
                  <a:srgbClr val="7030A0"/>
                </a:solidFill>
              </a:rPr>
              <a:t>двісті</a:t>
            </a:r>
            <a:r>
              <a:rPr lang="ru-RU" sz="2800" b="1" dirty="0" smtClean="0">
                <a:solidFill>
                  <a:srgbClr val="7030A0"/>
                </a:solidFill>
              </a:rPr>
              <a:t>)?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3 клас\03 МАТЕМ\1 Листопад\4 Трицифрові числа\№059 - Порівняння чисел в межах тисячі\2025-11-22_230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78" y="1992911"/>
            <a:ext cx="6622383" cy="37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7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5193</TotalTime>
  <Words>654</Words>
  <Application>Microsoft Office PowerPoint</Application>
  <PresentationFormat>Произвольный</PresentationFormat>
  <Paragraphs>130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457</cp:revision>
  <dcterms:created xsi:type="dcterms:W3CDTF">2025-08-27T14:01:18Z</dcterms:created>
  <dcterms:modified xsi:type="dcterms:W3CDTF">2025-11-26T09:41:02Z</dcterms:modified>
</cp:coreProperties>
</file>