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82" r:id="rId2"/>
    <p:sldId id="582" r:id="rId3"/>
    <p:sldId id="478" r:id="rId4"/>
    <p:sldId id="286" r:id="rId5"/>
    <p:sldId id="619" r:id="rId6"/>
    <p:sldId id="391" r:id="rId7"/>
    <p:sldId id="616" r:id="rId8"/>
    <p:sldId id="617" r:id="rId9"/>
    <p:sldId id="618" r:id="rId10"/>
    <p:sldId id="620" r:id="rId11"/>
    <p:sldId id="621" r:id="rId12"/>
    <p:sldId id="591" r:id="rId13"/>
    <p:sldId id="623" r:id="rId14"/>
    <p:sldId id="594" r:id="rId15"/>
    <p:sldId id="628" r:id="rId16"/>
    <p:sldId id="412" r:id="rId17"/>
    <p:sldId id="313" r:id="rId18"/>
    <p:sldId id="574" r:id="rId19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46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Дії з іменованими числами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Числа третього розряду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Грошові одиниці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Складені задачі 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2189" custLinFactX="375907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98097" custLinFactX="-128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6919" custLinFactX="-125482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0575" custLinFactX="-127215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392186" y="750604"/>
          <a:ext cx="4273486" cy="2772276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Складені задачі </a:t>
          </a:r>
          <a:endParaRPr lang="ru-RU" sz="3200" b="1" kern="1200" dirty="0"/>
        </a:p>
      </dsp:txBody>
      <dsp:txXfrm rot="5400000">
        <a:off x="8142791" y="854696"/>
        <a:ext cx="2772276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1108094" y="1108094"/>
          <a:ext cx="4273486" cy="2057296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Грошові одиниці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057296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603671" y="596145"/>
          <a:ext cx="4273486" cy="308119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Дії з іменованими числами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199817" y="854696"/>
        <a:ext cx="308119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529568" y="872389"/>
          <a:ext cx="4273486" cy="2528706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Числа третього розряду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401958" y="854696"/>
        <a:ext cx="2528706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9.png"/><Relationship Id="rId10" Type="http://schemas.openxmlformats.org/officeDocument/2006/relationships/image" Target="../media/image43.png"/><Relationship Id="rId4" Type="http://schemas.openxmlformats.org/officeDocument/2006/relationships/image" Target="../media/image8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5.jpeg"/><Relationship Id="rId5" Type="http://schemas.openxmlformats.org/officeDocument/2006/relationships/image" Target="../media/image9.png"/><Relationship Id="rId10" Type="http://schemas.openxmlformats.org/officeDocument/2006/relationships/image" Target="../media/image44.png"/><Relationship Id="rId4" Type="http://schemas.openxmlformats.org/officeDocument/2006/relationships/image" Target="../media/image8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microsoft.com/office/2007/relationships/hdphoto" Target="../media/hdphoto4.wdp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058245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</a:rPr>
              <a:t>Грошові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одиниці</a:t>
            </a:r>
            <a:r>
              <a:rPr lang="ru-RU" sz="4000" b="1" dirty="0">
                <a:solidFill>
                  <a:srgbClr val="7030A0"/>
                </a:solidFill>
              </a:rPr>
              <a:t>. Дії з іменованими числами</a:t>
            </a:r>
            <a:r>
              <a:rPr lang="ru-RU" sz="4000" b="1" dirty="0" smtClean="0">
                <a:solidFill>
                  <a:srgbClr val="7030A0"/>
                </a:solidFill>
              </a:rPr>
              <a:t>. Числа </a:t>
            </a:r>
            <a:r>
              <a:rPr lang="ru-RU" sz="4000" b="1" dirty="0" err="1">
                <a:solidFill>
                  <a:srgbClr val="7030A0"/>
                </a:solidFill>
              </a:rPr>
              <a:t>третього</a:t>
            </a: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4000" b="1" dirty="0" err="1">
                <a:solidFill>
                  <a:srgbClr val="7030A0"/>
                </a:solidFill>
              </a:rPr>
              <a:t>розряду</a:t>
            </a:r>
            <a:r>
              <a:rPr lang="ru-RU" sz="4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Нумерація трицифрових чисел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60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179923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1710" y="465246"/>
            <a:ext cx="10768913" cy="7323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Виконайте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завдання, </a:t>
            </a:r>
            <a:r>
              <a:rPr lang="ru-RU" sz="3200" b="1" dirty="0" err="1">
                <a:solidFill>
                  <a:schemeClr val="bg1"/>
                </a:solidFill>
              </a:rPr>
              <a:t>скориставшись</a:t>
            </a:r>
            <a:r>
              <a:rPr lang="ru-RU" sz="3200" b="1" dirty="0">
                <a:solidFill>
                  <a:schemeClr val="bg1"/>
                </a:solidFill>
              </a:rPr>
              <a:t> числовою прямою.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0" y="1173562"/>
            <a:ext cx="10877597" cy="862712"/>
          </a:xfrm>
          <a:prstGeom prst="rect">
            <a:avLst/>
          </a:prstGeom>
        </p:spPr>
      </p:pic>
      <p:sp>
        <p:nvSpPr>
          <p:cNvPr id="14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460076" y="2061643"/>
            <a:ext cx="6496052" cy="9496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1) </a:t>
            </a:r>
            <a:r>
              <a:rPr lang="ru-RU" sz="2800" b="1" dirty="0" err="1" smtClean="0">
                <a:solidFill>
                  <a:schemeClr val="bg1"/>
                </a:solidFill>
              </a:rPr>
              <a:t>Назвіть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числа в порядку їх </a:t>
            </a:r>
            <a:r>
              <a:rPr lang="ru-RU" sz="2800" b="1" dirty="0" err="1" smtClean="0">
                <a:solidFill>
                  <a:schemeClr val="bg1"/>
                </a:solidFill>
              </a:rPr>
              <a:t>збільшення</a:t>
            </a:r>
            <a:r>
              <a:rPr lang="ru-RU" sz="2800" b="1" dirty="0" smtClean="0">
                <a:solidFill>
                  <a:schemeClr val="bg1"/>
                </a:solidFill>
              </a:rPr>
              <a:t>: 398</a:t>
            </a:r>
            <a:r>
              <a:rPr lang="ru-RU" sz="2800" b="1" dirty="0">
                <a:solidFill>
                  <a:schemeClr val="bg1"/>
                </a:solidFill>
              </a:rPr>
              <a:t>, 400, 401, 399, 403, 402.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958065" y="2061643"/>
            <a:ext cx="842388" cy="4748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/>
              <a:t>398</a:t>
            </a:r>
          </a:p>
        </p:txBody>
      </p:sp>
      <p:sp>
        <p:nvSpPr>
          <p:cNvPr id="2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800453" y="2061642"/>
            <a:ext cx="842388" cy="4748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/>
              <a:t>399</a:t>
            </a:r>
          </a:p>
        </p:txBody>
      </p:sp>
      <p:sp>
        <p:nvSpPr>
          <p:cNvPr id="2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642841" y="2061643"/>
            <a:ext cx="842388" cy="4748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/>
              <a:t>400</a:t>
            </a:r>
          </a:p>
        </p:txBody>
      </p:sp>
      <p:sp>
        <p:nvSpPr>
          <p:cNvPr id="2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485229" y="2071126"/>
            <a:ext cx="842388" cy="4748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/>
              <a:t>401</a:t>
            </a:r>
          </a:p>
        </p:txBody>
      </p:sp>
      <p:sp>
        <p:nvSpPr>
          <p:cNvPr id="2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0312647" y="2071126"/>
            <a:ext cx="842388" cy="4748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/>
              <a:t>402</a:t>
            </a:r>
          </a:p>
        </p:txBody>
      </p:sp>
      <p:sp>
        <p:nvSpPr>
          <p:cNvPr id="2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1143445" y="2071126"/>
            <a:ext cx="842388" cy="4748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/>
              <a:t>403</a:t>
            </a: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Ст.92 №516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764677" y="3011289"/>
            <a:ext cx="5911057" cy="9422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2) </a:t>
            </a:r>
            <a:r>
              <a:rPr lang="ru-RU" sz="2800" b="1" dirty="0" err="1" smtClean="0">
                <a:solidFill>
                  <a:schemeClr val="bg1"/>
                </a:solidFill>
              </a:rPr>
              <a:t>Назвіть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числа в порядку їх </a:t>
            </a:r>
            <a:r>
              <a:rPr lang="ru-RU" sz="2800" b="1" dirty="0" err="1" smtClean="0">
                <a:solidFill>
                  <a:schemeClr val="bg1"/>
                </a:solidFill>
              </a:rPr>
              <a:t>зменшення</a:t>
            </a:r>
            <a:r>
              <a:rPr lang="ru-RU" sz="2800" b="1" dirty="0" smtClean="0">
                <a:solidFill>
                  <a:schemeClr val="bg1"/>
                </a:solidFill>
              </a:rPr>
              <a:t>: 405</a:t>
            </a:r>
            <a:r>
              <a:rPr lang="ru-RU" sz="2800" b="1" dirty="0">
                <a:solidFill>
                  <a:schemeClr val="bg1"/>
                </a:solidFill>
              </a:rPr>
              <a:t>, 406, 399, 401, 398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668742" y="3013334"/>
            <a:ext cx="830798" cy="6139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/>
              <a:t>406</a:t>
            </a:r>
          </a:p>
        </p:txBody>
      </p:sp>
      <p:sp>
        <p:nvSpPr>
          <p:cNvPr id="2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525385" y="3004745"/>
            <a:ext cx="830798" cy="6139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/>
              <a:t>405</a:t>
            </a:r>
          </a:p>
        </p:txBody>
      </p:sp>
      <p:sp>
        <p:nvSpPr>
          <p:cNvPr id="2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357170" y="3013334"/>
            <a:ext cx="830798" cy="6139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/>
              <a:t>401</a:t>
            </a:r>
          </a:p>
        </p:txBody>
      </p:sp>
      <p:sp>
        <p:nvSpPr>
          <p:cNvPr id="2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187968" y="2997354"/>
            <a:ext cx="830798" cy="6139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/>
              <a:t>399</a:t>
            </a:r>
          </a:p>
        </p:txBody>
      </p:sp>
      <p:sp>
        <p:nvSpPr>
          <p:cNvPr id="3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0053210" y="3004744"/>
            <a:ext cx="830798" cy="6139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/>
              <a:t>398</a:t>
            </a:r>
          </a:p>
        </p:txBody>
      </p:sp>
      <p:sp>
        <p:nvSpPr>
          <p:cNvPr id="31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618772" y="3953528"/>
            <a:ext cx="8787765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3) </a:t>
            </a:r>
            <a:r>
              <a:rPr lang="ru-RU" sz="2800" b="1" dirty="0" err="1" smtClean="0">
                <a:solidFill>
                  <a:schemeClr val="bg1"/>
                </a:solidFill>
              </a:rPr>
              <a:t>Назвіть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п’ять</a:t>
            </a:r>
            <a:r>
              <a:rPr lang="ru-RU" sz="2800" b="1" dirty="0">
                <a:solidFill>
                  <a:schemeClr val="bg1"/>
                </a:solidFill>
              </a:rPr>
              <a:t> таких </a:t>
            </a:r>
            <a:r>
              <a:rPr lang="ru-RU" sz="2800" b="1" dirty="0" err="1">
                <a:solidFill>
                  <a:schemeClr val="bg1"/>
                </a:solidFill>
              </a:rPr>
              <a:t>трицифрових</a:t>
            </a:r>
            <a:r>
              <a:rPr lang="ru-RU" sz="2800" b="1" dirty="0">
                <a:solidFill>
                  <a:schemeClr val="bg1"/>
                </a:solidFill>
              </a:rPr>
              <a:t> чисел, щоб у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кожному </a:t>
            </a:r>
            <a:r>
              <a:rPr lang="ru-RU" sz="2800" b="1" dirty="0" err="1">
                <a:solidFill>
                  <a:schemeClr val="bg1"/>
                </a:solidFill>
              </a:rPr>
              <a:t>наступному</a:t>
            </a:r>
            <a:r>
              <a:rPr lang="ru-RU" sz="2800" b="1" dirty="0">
                <a:solidFill>
                  <a:schemeClr val="bg1"/>
                </a:solidFill>
              </a:rPr>
              <a:t> число </a:t>
            </a:r>
            <a:r>
              <a:rPr lang="ru-RU" sz="2800" b="1" dirty="0" err="1">
                <a:solidFill>
                  <a:schemeClr val="bg1"/>
                </a:solidFill>
              </a:rPr>
              <a:t>одиниць</a:t>
            </a:r>
            <a:r>
              <a:rPr lang="ru-RU" sz="2800" b="1" dirty="0">
                <a:solidFill>
                  <a:schemeClr val="bg1"/>
                </a:solidFill>
              </a:rPr>
              <a:t> було </a:t>
            </a:r>
            <a:r>
              <a:rPr lang="ru-RU" sz="2800" b="1" dirty="0" err="1">
                <a:solidFill>
                  <a:schemeClr val="bg1"/>
                </a:solidFill>
              </a:rPr>
              <a:t>менше</a:t>
            </a:r>
            <a:r>
              <a:rPr lang="ru-RU" sz="2800" b="1" dirty="0">
                <a:solidFill>
                  <a:schemeClr val="bg1"/>
                </a:solidFill>
              </a:rPr>
              <a:t> на 2.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67495" y="4936216"/>
            <a:ext cx="9466346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4) </a:t>
            </a:r>
            <a:r>
              <a:rPr lang="ru-RU" sz="2800" b="1" dirty="0" err="1" smtClean="0"/>
              <a:t>Назвіть</a:t>
            </a:r>
            <a:r>
              <a:rPr lang="ru-RU" sz="2800" b="1" dirty="0" smtClean="0"/>
              <a:t> </a:t>
            </a:r>
            <a:r>
              <a:rPr lang="ru-RU" sz="2800" b="1" dirty="0" err="1"/>
              <a:t>п’ять</a:t>
            </a:r>
            <a:r>
              <a:rPr lang="ru-RU" sz="2800" b="1" dirty="0"/>
              <a:t> чисел, </a:t>
            </a:r>
            <a:r>
              <a:rPr lang="ru-RU" sz="2800" b="1" dirty="0" err="1"/>
              <a:t>менших</a:t>
            </a:r>
            <a:r>
              <a:rPr lang="ru-RU" sz="2800" b="1" dirty="0"/>
              <a:t> від числа 398. </a:t>
            </a:r>
            <a:endParaRPr lang="ru-RU" sz="2800" b="1" dirty="0" smtClean="0"/>
          </a:p>
          <a:p>
            <a:r>
              <a:rPr lang="ru-RU" sz="2800" b="1" dirty="0" smtClean="0"/>
              <a:t>5</a:t>
            </a:r>
            <a:r>
              <a:rPr lang="ru-RU" sz="2800" b="1" dirty="0"/>
              <a:t>) </a:t>
            </a:r>
            <a:r>
              <a:rPr lang="ru-RU" sz="2800" b="1" dirty="0" err="1" smtClean="0"/>
              <a:t>Назвіть</a:t>
            </a:r>
            <a:r>
              <a:rPr lang="ru-RU" sz="2800" b="1" dirty="0" smtClean="0"/>
              <a:t> </a:t>
            </a:r>
            <a:r>
              <a:rPr lang="ru-RU" sz="2800" b="1" dirty="0" err="1"/>
              <a:t>п’ять</a:t>
            </a:r>
            <a:r>
              <a:rPr lang="ru-RU" sz="2800" b="1" dirty="0"/>
              <a:t> чисел, </a:t>
            </a:r>
            <a:r>
              <a:rPr lang="ru-RU" sz="2800" b="1" dirty="0" err="1"/>
              <a:t>більших</a:t>
            </a:r>
            <a:r>
              <a:rPr lang="ru-RU" sz="2800" b="1" dirty="0"/>
              <a:t> за число 398. </a:t>
            </a:r>
            <a:endParaRPr lang="ru-RU" sz="2800" b="1" dirty="0" smtClean="0"/>
          </a:p>
          <a:p>
            <a:r>
              <a:rPr lang="ru-RU" sz="2800" b="1" dirty="0" smtClean="0"/>
              <a:t>6</a:t>
            </a:r>
            <a:r>
              <a:rPr lang="ru-RU" sz="2800" b="1" dirty="0"/>
              <a:t>) </a:t>
            </a:r>
            <a:r>
              <a:rPr lang="ru-RU" sz="2800" b="1" dirty="0" err="1" smtClean="0"/>
              <a:t>Назвіть</a:t>
            </a:r>
            <a:r>
              <a:rPr lang="ru-RU" sz="2800" b="1" dirty="0" smtClean="0"/>
              <a:t> </a:t>
            </a:r>
            <a:r>
              <a:rPr lang="ru-RU" sz="2800" b="1" dirty="0"/>
              <a:t>числа, у яких </a:t>
            </a:r>
            <a:r>
              <a:rPr lang="ru-RU" sz="2800" b="1" dirty="0" err="1"/>
              <a:t>немає</a:t>
            </a:r>
            <a:r>
              <a:rPr lang="ru-RU" sz="2800" b="1" dirty="0"/>
              <a:t> </a:t>
            </a:r>
            <a:r>
              <a:rPr lang="ru-RU" sz="2800" b="1" dirty="0" err="1"/>
              <a:t>одиниць</a:t>
            </a:r>
            <a:r>
              <a:rPr lang="ru-RU" sz="2800" b="1" dirty="0"/>
              <a:t> </a:t>
            </a:r>
            <a:r>
              <a:rPr lang="ru-RU" sz="2800" b="1" dirty="0" err="1"/>
              <a:t>розряду</a:t>
            </a:r>
            <a:r>
              <a:rPr lang="ru-RU" sz="2800" b="1" dirty="0"/>
              <a:t> </a:t>
            </a:r>
            <a:r>
              <a:rPr lang="ru-RU" sz="2800" b="1" dirty="0" err="1"/>
              <a:t>десятків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62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0" grpId="0" animBg="1"/>
      <p:bldP spid="21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9905" y="465246"/>
            <a:ext cx="9784654" cy="73642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Назвіть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число, у якому: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8199816" y="1250205"/>
            <a:ext cx="1323045" cy="6824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>
                <a:solidFill>
                  <a:schemeClr val="bg1"/>
                </a:solidFill>
              </a:rPr>
              <a:t>172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1397337" y="1237469"/>
            <a:ext cx="6760318" cy="507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/>
              <a:t>1 сотня, 7 </a:t>
            </a:r>
            <a:r>
              <a:rPr lang="ru-RU" sz="3600" b="1" dirty="0" err="1"/>
              <a:t>десятків</a:t>
            </a:r>
            <a:r>
              <a:rPr lang="ru-RU" sz="3600" b="1" dirty="0"/>
              <a:t> і 2 </a:t>
            </a:r>
            <a:r>
              <a:rPr lang="ru-RU" sz="3600" b="1" dirty="0" err="1"/>
              <a:t>одиниці</a:t>
            </a:r>
            <a:endParaRPr lang="ru-RU" sz="3600" b="1" dirty="0"/>
          </a:p>
          <a:p>
            <a:pPr>
              <a:lnSpc>
                <a:spcPct val="150000"/>
              </a:lnSpc>
            </a:pPr>
            <a:r>
              <a:rPr lang="ru-RU" sz="3600" b="1" dirty="0"/>
              <a:t>4 </a:t>
            </a:r>
            <a:r>
              <a:rPr lang="ru-RU" sz="3600" b="1" dirty="0" err="1"/>
              <a:t>сотні</a:t>
            </a:r>
            <a:r>
              <a:rPr lang="ru-RU" sz="3600" b="1" dirty="0"/>
              <a:t>, 8 </a:t>
            </a:r>
            <a:r>
              <a:rPr lang="ru-RU" sz="3600" b="1" dirty="0" err="1"/>
              <a:t>десятків</a:t>
            </a:r>
            <a:r>
              <a:rPr lang="ru-RU" sz="3600" b="1" dirty="0"/>
              <a:t> і 3 </a:t>
            </a:r>
            <a:r>
              <a:rPr lang="ru-RU" sz="3600" b="1" dirty="0" err="1"/>
              <a:t>одиниці</a:t>
            </a:r>
            <a:endParaRPr lang="ru-RU" sz="3600" b="1" dirty="0"/>
          </a:p>
          <a:p>
            <a:pPr>
              <a:lnSpc>
                <a:spcPct val="150000"/>
              </a:lnSpc>
            </a:pPr>
            <a:r>
              <a:rPr lang="ru-RU" sz="3600" b="1" dirty="0"/>
              <a:t>5 </a:t>
            </a:r>
            <a:r>
              <a:rPr lang="ru-RU" sz="3600" b="1" dirty="0" err="1"/>
              <a:t>сотень</a:t>
            </a:r>
            <a:r>
              <a:rPr lang="ru-RU" sz="3600" b="1" dirty="0"/>
              <a:t>, 7 </a:t>
            </a:r>
            <a:r>
              <a:rPr lang="ru-RU" sz="3600" b="1" dirty="0" err="1"/>
              <a:t>десятків</a:t>
            </a:r>
            <a:r>
              <a:rPr lang="ru-RU" sz="3600" b="1" dirty="0"/>
              <a:t> і 2 </a:t>
            </a:r>
            <a:r>
              <a:rPr lang="ru-RU" sz="3600" b="1" dirty="0" err="1"/>
              <a:t>одиниці</a:t>
            </a:r>
            <a:endParaRPr lang="ru-RU" sz="3600" b="1" dirty="0"/>
          </a:p>
          <a:p>
            <a:pPr>
              <a:lnSpc>
                <a:spcPct val="150000"/>
              </a:lnSpc>
            </a:pPr>
            <a:r>
              <a:rPr lang="ru-RU" sz="3600" b="1" dirty="0"/>
              <a:t>7 </a:t>
            </a:r>
            <a:r>
              <a:rPr lang="ru-RU" sz="3600" b="1" dirty="0" err="1"/>
              <a:t>сотень</a:t>
            </a:r>
            <a:r>
              <a:rPr lang="ru-RU" sz="3600" b="1" dirty="0"/>
              <a:t>, 8 </a:t>
            </a:r>
            <a:r>
              <a:rPr lang="ru-RU" sz="3600" b="1" dirty="0" err="1"/>
              <a:t>десятків</a:t>
            </a:r>
            <a:r>
              <a:rPr lang="ru-RU" sz="3600" b="1" dirty="0"/>
              <a:t> і 3 </a:t>
            </a:r>
            <a:r>
              <a:rPr lang="ru-RU" sz="3600" b="1" dirty="0" err="1"/>
              <a:t>одиниці</a:t>
            </a:r>
            <a:endParaRPr lang="ru-RU" sz="3600" b="1" dirty="0"/>
          </a:p>
          <a:p>
            <a:pPr>
              <a:lnSpc>
                <a:spcPct val="150000"/>
              </a:lnSpc>
            </a:pPr>
            <a:r>
              <a:rPr lang="ru-RU" sz="3600" b="1" dirty="0"/>
              <a:t>8 </a:t>
            </a:r>
            <a:r>
              <a:rPr lang="ru-RU" sz="3600" b="1" dirty="0" err="1"/>
              <a:t>сотень</a:t>
            </a:r>
            <a:r>
              <a:rPr lang="ru-RU" sz="3600" b="1" dirty="0"/>
              <a:t>, 7 </a:t>
            </a:r>
            <a:r>
              <a:rPr lang="ru-RU" sz="3600" b="1" dirty="0" err="1"/>
              <a:t>десятків</a:t>
            </a:r>
            <a:r>
              <a:rPr lang="ru-RU" sz="3600" b="1" dirty="0"/>
              <a:t> і 2 </a:t>
            </a:r>
            <a:r>
              <a:rPr lang="ru-RU" sz="3600" b="1" dirty="0" err="1"/>
              <a:t>одиниці</a:t>
            </a:r>
            <a:endParaRPr lang="ru-RU" sz="3600" b="1" dirty="0"/>
          </a:p>
          <a:p>
            <a:pPr>
              <a:lnSpc>
                <a:spcPct val="150000"/>
              </a:lnSpc>
            </a:pPr>
            <a:r>
              <a:rPr lang="ru-RU" sz="3600" b="1" dirty="0"/>
              <a:t>9 </a:t>
            </a:r>
            <a:r>
              <a:rPr lang="ru-RU" sz="3600" b="1" dirty="0" err="1"/>
              <a:t>сотень</a:t>
            </a:r>
            <a:r>
              <a:rPr lang="ru-RU" sz="3600" b="1" dirty="0"/>
              <a:t>, 8 </a:t>
            </a:r>
            <a:r>
              <a:rPr lang="ru-RU" sz="3600" b="1" dirty="0" err="1"/>
              <a:t>десятків</a:t>
            </a:r>
            <a:r>
              <a:rPr lang="ru-RU" sz="3600" b="1" dirty="0"/>
              <a:t> і 3 </a:t>
            </a:r>
            <a:r>
              <a:rPr lang="ru-RU" sz="3600" b="1" dirty="0" err="1"/>
              <a:t>одиниці</a:t>
            </a:r>
            <a:endParaRPr lang="uk-UA" sz="3600" b="1" dirty="0"/>
          </a:p>
        </p:txBody>
      </p:sp>
      <p:sp>
        <p:nvSpPr>
          <p:cNvPr id="15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8163135" y="2190142"/>
            <a:ext cx="1359727" cy="6824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>
                <a:solidFill>
                  <a:schemeClr val="bg1"/>
                </a:solidFill>
              </a:rPr>
              <a:t>483</a:t>
            </a:r>
          </a:p>
        </p:txBody>
      </p:sp>
      <p:sp>
        <p:nvSpPr>
          <p:cNvPr id="18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8163135" y="3094216"/>
            <a:ext cx="1430243" cy="6824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>
                <a:solidFill>
                  <a:schemeClr val="bg1"/>
                </a:solidFill>
              </a:rPr>
              <a:t>572</a:t>
            </a:r>
          </a:p>
        </p:txBody>
      </p:sp>
      <p:sp>
        <p:nvSpPr>
          <p:cNvPr id="19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8199816" y="4005858"/>
            <a:ext cx="1430243" cy="6824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>
                <a:solidFill>
                  <a:schemeClr val="bg1"/>
                </a:solidFill>
              </a:rPr>
              <a:t>783</a:t>
            </a:r>
          </a:p>
        </p:txBody>
      </p:sp>
      <p:sp>
        <p:nvSpPr>
          <p:cNvPr id="20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8199816" y="4877688"/>
            <a:ext cx="1430243" cy="6824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>
                <a:solidFill>
                  <a:schemeClr val="bg1"/>
                </a:solidFill>
              </a:rPr>
              <a:t>872</a:t>
            </a:r>
          </a:p>
        </p:txBody>
      </p:sp>
      <p:sp>
        <p:nvSpPr>
          <p:cNvPr id="23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8199816" y="5646108"/>
            <a:ext cx="1430243" cy="6824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>
                <a:solidFill>
                  <a:schemeClr val="bg1"/>
                </a:solidFill>
              </a:rPr>
              <a:t>983</a:t>
            </a:r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Ст.93 №517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4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11991" r="8197" b="18035"/>
          <a:stretch/>
        </p:blipFill>
        <p:spPr>
          <a:xfrm>
            <a:off x="4147813" y="4197018"/>
            <a:ext cx="4196036" cy="22138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51471" y="503080"/>
            <a:ext cx="10225136" cy="62245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Знайдіть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значення </a:t>
            </a:r>
            <a:r>
              <a:rPr lang="ru-RU" sz="4000" b="1" dirty="0" err="1" smtClean="0">
                <a:solidFill>
                  <a:schemeClr val="bg1"/>
                </a:solidFill>
              </a:rPr>
              <a:t>виразів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65509" y="1345915"/>
            <a:ext cx="20739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/>
              <a:t>10 + </a:t>
            </a:r>
            <a:r>
              <a:rPr lang="uk-UA" sz="3600" b="1" dirty="0" smtClean="0"/>
              <a:t>5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069926" y="2133648"/>
            <a:ext cx="20695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/>
              <a:t>100 + 5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044965" y="2983269"/>
            <a:ext cx="20945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/>
              <a:t>30 + 7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5754530" y="1334622"/>
            <a:ext cx="31458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50 + 1 =</a:t>
            </a:r>
            <a:endParaRPr lang="uk-UA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84966" y="1354520"/>
            <a:ext cx="7324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3154611" y="2133494"/>
            <a:ext cx="99320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3139506" y="2983268"/>
            <a:ext cx="70673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8903637" y="1334470"/>
            <a:ext cx="7320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8933633" y="2133493"/>
            <a:ext cx="88678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501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8933633" y="2983267"/>
            <a:ext cx="88678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Ст.93 №518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1" name="Прямокутник 12"/>
          <p:cNvSpPr/>
          <p:nvPr/>
        </p:nvSpPr>
        <p:spPr>
          <a:xfrm>
            <a:off x="1069926" y="3848020"/>
            <a:ext cx="20945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/>
              <a:t>300 + 7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кутник 25"/>
          <p:cNvSpPr/>
          <p:nvPr/>
        </p:nvSpPr>
        <p:spPr>
          <a:xfrm>
            <a:off x="3164466" y="3848019"/>
            <a:ext cx="9833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307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3" name="Прямокутник 19"/>
          <p:cNvSpPr/>
          <p:nvPr/>
        </p:nvSpPr>
        <p:spPr>
          <a:xfrm>
            <a:off x="5757824" y="2133353"/>
            <a:ext cx="31458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500 + 1=</a:t>
            </a:r>
            <a:endParaRPr lang="uk-UA" sz="3600" b="1" dirty="0"/>
          </a:p>
        </p:txBody>
      </p:sp>
      <p:sp>
        <p:nvSpPr>
          <p:cNvPr id="35" name="Прямокутник 19"/>
          <p:cNvSpPr/>
          <p:nvPr/>
        </p:nvSpPr>
        <p:spPr>
          <a:xfrm>
            <a:off x="5784526" y="2991400"/>
            <a:ext cx="31458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90 + 9 =</a:t>
            </a:r>
            <a:endParaRPr lang="uk-UA" sz="3600" b="1" dirty="0"/>
          </a:p>
        </p:txBody>
      </p:sp>
      <p:sp>
        <p:nvSpPr>
          <p:cNvPr id="36" name="Прямокутник 19"/>
          <p:cNvSpPr/>
          <p:nvPr/>
        </p:nvSpPr>
        <p:spPr>
          <a:xfrm>
            <a:off x="5787820" y="3790131"/>
            <a:ext cx="314581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900 + 9=</a:t>
            </a:r>
            <a:endParaRPr lang="uk-UA" sz="3600" b="1" dirty="0"/>
          </a:p>
        </p:txBody>
      </p:sp>
      <p:sp>
        <p:nvSpPr>
          <p:cNvPr id="37" name="Прямокутник 29"/>
          <p:cNvSpPr/>
          <p:nvPr/>
        </p:nvSpPr>
        <p:spPr>
          <a:xfrm>
            <a:off x="8952614" y="3778805"/>
            <a:ext cx="88678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909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25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205337" y="549474"/>
            <a:ext cx="9693608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Розв</a:t>
            </a:r>
            <a:r>
              <a:rPr lang="ru-RU" sz="4000" b="1" dirty="0">
                <a:solidFill>
                  <a:schemeClr val="bg1"/>
                </a:solidFill>
                <a:sym typeface="Symbol" panose="05050102010706020507" pitchFamily="18" charset="2"/>
              </a:rPr>
              <a:t></a:t>
            </a:r>
            <a:r>
              <a:rPr lang="ru-RU" sz="4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яжіть рівняння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482" y="1365663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816243" y="2594531"/>
            <a:ext cx="312405" cy="28173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109099" y="3263903"/>
            <a:ext cx="312405" cy="28173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215625" y="2543446"/>
            <a:ext cx="312405" cy="28173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495595" y="3164690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128988" y="4004363"/>
            <a:ext cx="312405" cy="28173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439324" y="3142663"/>
            <a:ext cx="454720" cy="567792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31940" y="2437478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802705" y="3162973"/>
            <a:ext cx="454720" cy="56779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23637" y="2427653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477123" y="2457956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033710" y="4571784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0069239" y="2431689"/>
            <a:ext cx="454720" cy="56779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123587" y="3893571"/>
            <a:ext cx="420547" cy="534723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618971" y="4630506"/>
            <a:ext cx="420547" cy="534723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468065" y="3900995"/>
            <a:ext cx="420547" cy="534723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909457" y="2457956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750593" y="3260804"/>
            <a:ext cx="312405" cy="281731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366380" y="3894531"/>
            <a:ext cx="420547" cy="534723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856890" y="314836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95466" y="2538370"/>
            <a:ext cx="302667" cy="272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172" y="2337706"/>
            <a:ext cx="389596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1731940" y="3060756"/>
            <a:ext cx="389596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7701" y="3246221"/>
            <a:ext cx="304628" cy="274408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731940" y="3796911"/>
            <a:ext cx="389596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31940" y="4580003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57829" y="4588320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96997" y="4660892"/>
            <a:ext cx="302667" cy="272949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798696" y="4608629"/>
            <a:ext cx="420547" cy="534723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74509" y="4682192"/>
            <a:ext cx="312405" cy="28173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00355" y="4588320"/>
            <a:ext cx="42199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905053" y="4588320"/>
            <a:ext cx="454720" cy="567792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14172" y="5308548"/>
            <a:ext cx="421990" cy="567792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06998" y="5298698"/>
            <a:ext cx="42199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173230" y="5293179"/>
            <a:ext cx="454720" cy="56779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074479" y="5298698"/>
            <a:ext cx="454720" cy="567792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85728" y="5446923"/>
            <a:ext cx="312405" cy="28173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341168" y="2437478"/>
            <a:ext cx="454720" cy="567792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674491" y="2427652"/>
            <a:ext cx="454720" cy="5677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78962" y="2351604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4460" y="2361071"/>
            <a:ext cx="389596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75542" y="2418822"/>
            <a:ext cx="454720" cy="567792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5387211" y="3034141"/>
            <a:ext cx="389596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70974" y="3142662"/>
            <a:ext cx="454720" cy="567792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353139" y="3139445"/>
            <a:ext cx="454720" cy="567792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6818635" y="3077632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32293" y="3140613"/>
            <a:ext cx="454720" cy="567792"/>
          </a:xfrm>
          <a:prstGeom prst="rect">
            <a:avLst/>
          </a:prstGeom>
        </p:spPr>
      </p:pic>
      <p:sp>
        <p:nvSpPr>
          <p:cNvPr id="19" name="Прямокутник 18"/>
          <p:cNvSpPr/>
          <p:nvPr/>
        </p:nvSpPr>
        <p:spPr>
          <a:xfrm>
            <a:off x="5372983" y="3768344"/>
            <a:ext cx="304443" cy="646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737332" y="3991713"/>
            <a:ext cx="312405" cy="281731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322867" y="4575560"/>
            <a:ext cx="454720" cy="56779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674491" y="4575559"/>
            <a:ext cx="454720" cy="567792"/>
          </a:xfrm>
          <a:prstGeom prst="rect">
            <a:avLst/>
          </a:prstGeom>
        </p:spPr>
      </p:pic>
      <p:sp>
        <p:nvSpPr>
          <p:cNvPr id="20" name="Прямокутник 19"/>
          <p:cNvSpPr/>
          <p:nvPr/>
        </p:nvSpPr>
        <p:spPr>
          <a:xfrm>
            <a:off x="6106562" y="4474126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425763" y="4604853"/>
            <a:ext cx="420547" cy="534723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817700" y="4718588"/>
            <a:ext cx="312405" cy="281731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79456" y="4606223"/>
            <a:ext cx="454720" cy="567792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115604" y="5287352"/>
            <a:ext cx="454720" cy="567792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370732" y="5308548"/>
            <a:ext cx="454720" cy="567792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20491" y="5427662"/>
            <a:ext cx="312405" cy="2817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584689" y="2351604"/>
            <a:ext cx="415228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pic>
        <p:nvPicPr>
          <p:cNvPr id="180" name="Рисунок 179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384359" y="5417262"/>
            <a:ext cx="312405" cy="281731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981820" y="3291398"/>
            <a:ext cx="312405" cy="281731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708226" y="2559340"/>
            <a:ext cx="312405" cy="2817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84889" y="2376966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pic>
        <p:nvPicPr>
          <p:cNvPr id="183" name="Рисунок 18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316703" y="2455654"/>
            <a:ext cx="454720" cy="567792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444225" y="2437477"/>
            <a:ext cx="454720" cy="567792"/>
          </a:xfrm>
          <a:prstGeom prst="rect">
            <a:avLst/>
          </a:prstGeom>
        </p:spPr>
      </p:pic>
      <p:sp>
        <p:nvSpPr>
          <p:cNvPr id="23" name="Прямокутник 22"/>
          <p:cNvSpPr/>
          <p:nvPr/>
        </p:nvSpPr>
        <p:spPr>
          <a:xfrm>
            <a:off x="8533474" y="3031709"/>
            <a:ext cx="4152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pic>
        <p:nvPicPr>
          <p:cNvPr id="185" name="Рисунок 18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296102" y="3154652"/>
            <a:ext cx="454720" cy="567792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726613" y="3128260"/>
            <a:ext cx="454720" cy="567792"/>
          </a:xfrm>
          <a:prstGeom prst="rect">
            <a:avLst/>
          </a:prstGeom>
        </p:spPr>
      </p:pic>
      <p:sp>
        <p:nvSpPr>
          <p:cNvPr id="24" name="Прямокутник 23"/>
          <p:cNvSpPr/>
          <p:nvPr/>
        </p:nvSpPr>
        <p:spPr>
          <a:xfrm>
            <a:off x="10071808" y="3093628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88" name="Рисунок 18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0342114" y="3178177"/>
            <a:ext cx="454720" cy="567792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8540142" y="3732819"/>
            <a:ext cx="4152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pic>
        <p:nvPicPr>
          <p:cNvPr id="189" name="Рисунок 188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953407" y="3984025"/>
            <a:ext cx="312405" cy="281731"/>
          </a:xfrm>
          <a:prstGeom prst="rect">
            <a:avLst/>
          </a:prstGeom>
        </p:spPr>
      </p:pic>
      <p:sp>
        <p:nvSpPr>
          <p:cNvPr id="26" name="Прямокутник 25"/>
          <p:cNvSpPr/>
          <p:nvPr/>
        </p:nvSpPr>
        <p:spPr>
          <a:xfrm>
            <a:off x="9026680" y="4516963"/>
            <a:ext cx="301490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·</a:t>
            </a:r>
          </a:p>
        </p:txBody>
      </p:sp>
      <p:pic>
        <p:nvPicPr>
          <p:cNvPr id="190" name="Рисунок 18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274063" y="4588318"/>
            <a:ext cx="454720" cy="567792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721305" y="4706254"/>
            <a:ext cx="312405" cy="281731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102221" y="5320111"/>
            <a:ext cx="454720" cy="567792"/>
          </a:xfrm>
          <a:prstGeom prst="rect">
            <a:avLst/>
          </a:prstGeom>
        </p:spPr>
      </p:pic>
      <p:pic>
        <p:nvPicPr>
          <p:cNvPr id="193" name="Рисунок 19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998759" y="5320112"/>
            <a:ext cx="454720" cy="567792"/>
          </a:xfrm>
          <a:prstGeom prst="rect">
            <a:avLst/>
          </a:prstGeom>
        </p:spPr>
      </p:pic>
      <p:pic>
        <p:nvPicPr>
          <p:cNvPr id="194" name="Рисунок 193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0421370" y="4588318"/>
            <a:ext cx="454720" cy="567792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696763" y="5303893"/>
            <a:ext cx="454720" cy="567792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601257" y="5303892"/>
            <a:ext cx="454720" cy="567792"/>
          </a:xfrm>
          <a:prstGeom prst="rect">
            <a:avLst/>
          </a:prstGeom>
        </p:spPr>
      </p:pic>
      <p:sp>
        <p:nvSpPr>
          <p:cNvPr id="10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Ст.93 №519</a:t>
            </a:r>
            <a:endParaRPr lang="ru-RU" sz="2900" b="1" dirty="0">
              <a:solidFill>
                <a:schemeClr val="bg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754654" y="4365898"/>
            <a:ext cx="25086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5289819" y="4344094"/>
            <a:ext cx="22423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8601257" y="4322290"/>
            <a:ext cx="22423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009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5332" y="4910261"/>
            <a:ext cx="8726381" cy="52764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Знайди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виразу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с = 40, а х = 25.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26979" y="10183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96955" y="5293291"/>
            <a:ext cx="6026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днів 2 кроликам 30 морквин .  </a:t>
            </a:r>
            <a:endParaRPr lang="uk-U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9973" y="2072125"/>
            <a:ext cx="30038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1 д. – 2 м. і 3 м.  </a:t>
            </a:r>
          </a:p>
          <a:p>
            <a:r>
              <a:rPr lang="uk-UA" sz="1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? д. – 30 м.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79924" y="1118018"/>
            <a:ext cx="4938756" cy="2246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Одному кролику на день дають 3 </a:t>
            </a:r>
            <a:r>
              <a:rPr lang="ru-RU" sz="2800" b="1" dirty="0" err="1">
                <a:solidFill>
                  <a:schemeClr val="bg1"/>
                </a:solidFill>
              </a:rPr>
              <a:t>морквини</a:t>
            </a:r>
            <a:r>
              <a:rPr lang="ru-RU" sz="2800" b="1" dirty="0">
                <a:solidFill>
                  <a:schemeClr val="bg1"/>
                </a:solidFill>
              </a:rPr>
              <a:t>, а </a:t>
            </a:r>
            <a:r>
              <a:rPr lang="ru-RU" sz="2800" b="1" dirty="0" err="1">
                <a:solidFill>
                  <a:schemeClr val="bg1"/>
                </a:solidFill>
              </a:rPr>
              <a:t>іншому</a:t>
            </a:r>
            <a:r>
              <a:rPr lang="ru-RU" sz="2800" b="1" dirty="0">
                <a:solidFill>
                  <a:schemeClr val="bg1"/>
                </a:solidFill>
              </a:rPr>
              <a:t> — 2 </a:t>
            </a:r>
            <a:r>
              <a:rPr lang="ru-RU" sz="2800" b="1" dirty="0" err="1">
                <a:solidFill>
                  <a:schemeClr val="bg1"/>
                </a:solidFill>
              </a:rPr>
              <a:t>морквини</a:t>
            </a:r>
            <a:r>
              <a:rPr lang="ru-RU" sz="2800" b="1" dirty="0">
                <a:solidFill>
                  <a:schemeClr val="bg1"/>
                </a:solidFill>
              </a:rPr>
              <a:t>. На </a:t>
            </a: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днів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цим</a:t>
            </a:r>
            <a:r>
              <a:rPr lang="ru-RU" sz="2800" b="1" dirty="0">
                <a:solidFill>
                  <a:schemeClr val="bg1"/>
                </a:solidFill>
              </a:rPr>
              <a:t> кроликам </a:t>
            </a:r>
            <a:r>
              <a:rPr lang="ru-RU" sz="2800" b="1" dirty="0" err="1">
                <a:solidFill>
                  <a:schemeClr val="bg1"/>
                </a:solidFill>
              </a:rPr>
              <a:t>вистачить</a:t>
            </a:r>
            <a:r>
              <a:rPr lang="ru-RU" sz="2800" b="1" dirty="0">
                <a:solidFill>
                  <a:schemeClr val="bg1"/>
                </a:solidFill>
              </a:rPr>
              <a:t> 30 </a:t>
            </a:r>
            <a:r>
              <a:rPr lang="ru-RU" sz="2800" b="1" dirty="0" err="1">
                <a:solidFill>
                  <a:schemeClr val="bg1"/>
                </a:solidFill>
              </a:rPr>
              <a:t>морквин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Ст.93 №520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"/>
          <p:cNvSpPr/>
          <p:nvPr/>
        </p:nvSpPr>
        <p:spPr>
          <a:xfrm>
            <a:off x="902410" y="333452"/>
            <a:ext cx="10417298" cy="7912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9973" y="3406602"/>
            <a:ext cx="18043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1) 3 + 2 =</a:t>
            </a:r>
            <a:endParaRPr lang="ru-RU" sz="3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124127" y="3419016"/>
            <a:ext cx="14526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5 (м.) -</a:t>
            </a:r>
            <a:endParaRPr lang="ru-RU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420021" y="4009466"/>
            <a:ext cx="19357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2) 30 : 5 =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274778" y="4046492"/>
            <a:ext cx="14155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6 (</a:t>
            </a:r>
            <a:r>
              <a:rPr lang="ru-RU" sz="3200" b="1" dirty="0" err="1" smtClean="0"/>
              <a:t>дн</a:t>
            </a:r>
            <a:r>
              <a:rPr lang="ru-RU" sz="3200" b="1" dirty="0" smtClean="0"/>
              <a:t>.)</a:t>
            </a: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07" y="1124671"/>
            <a:ext cx="2120600" cy="112918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14245" r="15627" b="26741"/>
          <a:stretch/>
        </p:blipFill>
        <p:spPr>
          <a:xfrm>
            <a:off x="8427099" y="3554141"/>
            <a:ext cx="2892609" cy="189499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420021" y="4631267"/>
            <a:ext cx="24319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30 : (3 + 2) =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851941" y="4668293"/>
            <a:ext cx="14155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6 (</a:t>
            </a:r>
            <a:r>
              <a:rPr lang="ru-RU" sz="3200" b="1" dirty="0" err="1" smtClean="0"/>
              <a:t>дн</a:t>
            </a:r>
            <a:r>
              <a:rPr lang="ru-RU" sz="3200" b="1" dirty="0" smtClean="0"/>
              <a:t>.)</a:t>
            </a:r>
            <a:endParaRPr lang="ru-RU" sz="3200" b="1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974" y="4960680"/>
            <a:ext cx="2657105" cy="1170804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4463097" y="3432035"/>
            <a:ext cx="38611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на день 2 кроликам.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62446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" grpId="0"/>
      <p:bldP spid="10" grpId="0" animBg="1"/>
      <p:bldP spid="48" grpId="0" animBg="1"/>
      <p:bldP spid="38" grpId="0" animBg="1"/>
      <p:bldP spid="40" grpId="0" animBg="1"/>
      <p:bldP spid="52" grpId="0" animBg="1"/>
      <p:bldP spid="53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5332" y="4910261"/>
            <a:ext cx="8726381" cy="52764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Знайди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значення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виразу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якщо</a:t>
            </a:r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с = 40, а х = 25.</a:t>
            </a:r>
            <a:endParaRPr lang="uk-UA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26979" y="10183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796417" y="5918132"/>
            <a:ext cx="719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3 дні 2 ведмедикам вистачить меду.  </a:t>
            </a:r>
            <a:endParaRPr lang="uk-U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9973" y="2072125"/>
            <a:ext cx="28805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1 д. – 2л і 1л  </a:t>
            </a:r>
          </a:p>
          <a:p>
            <a:r>
              <a:rPr lang="uk-UA" sz="1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? д. – 5л і 4л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656339" y="957785"/>
            <a:ext cx="5680940" cy="26776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Гноми</a:t>
            </a:r>
            <a:r>
              <a:rPr lang="ru-RU" sz="2800" b="1" dirty="0">
                <a:solidFill>
                  <a:schemeClr val="bg1"/>
                </a:solidFill>
              </a:rPr>
              <a:t> привезли </a:t>
            </a:r>
            <a:r>
              <a:rPr lang="ru-RU" sz="2800" b="1" dirty="0" err="1">
                <a:solidFill>
                  <a:schemeClr val="bg1"/>
                </a:solidFill>
              </a:rPr>
              <a:t>двом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ведмедям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дві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діжечки</a:t>
            </a:r>
            <a:r>
              <a:rPr lang="ru-RU" sz="2800" b="1" dirty="0">
                <a:solidFill>
                  <a:schemeClr val="bg1"/>
                </a:solidFill>
              </a:rPr>
              <a:t> меду </a:t>
            </a:r>
            <a:r>
              <a:rPr lang="ru-RU" sz="2800" b="1" dirty="0" err="1">
                <a:solidFill>
                  <a:schemeClr val="bg1"/>
                </a:solidFill>
              </a:rPr>
              <a:t>місткістю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5л </a:t>
            </a:r>
            <a:r>
              <a:rPr lang="ru-RU" sz="2800" b="1" dirty="0">
                <a:solidFill>
                  <a:srgbClr val="FFFF00"/>
                </a:solidFill>
              </a:rPr>
              <a:t>і </a:t>
            </a:r>
            <a:r>
              <a:rPr lang="ru-RU" sz="2800" b="1" dirty="0" smtClean="0">
                <a:solidFill>
                  <a:schemeClr val="bg1"/>
                </a:solidFill>
              </a:rPr>
              <a:t>4л</a:t>
            </a:r>
            <a:r>
              <a:rPr lang="ru-RU" sz="2800" b="1" dirty="0">
                <a:solidFill>
                  <a:schemeClr val="bg1"/>
                </a:solidFill>
              </a:rPr>
              <a:t>. На </a:t>
            </a: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днів</a:t>
            </a:r>
            <a:r>
              <a:rPr lang="ru-RU" sz="2800" b="1" dirty="0">
                <a:solidFill>
                  <a:schemeClr val="bg1"/>
                </a:solidFill>
              </a:rPr>
              <a:t> їм </a:t>
            </a:r>
            <a:r>
              <a:rPr lang="ru-RU" sz="2800" b="1" dirty="0" err="1">
                <a:solidFill>
                  <a:schemeClr val="bg1"/>
                </a:solidFill>
              </a:rPr>
              <a:t>вистачить</a:t>
            </a:r>
            <a:r>
              <a:rPr lang="ru-RU" sz="2800" b="1" dirty="0">
                <a:solidFill>
                  <a:schemeClr val="bg1"/>
                </a:solidFill>
              </a:rPr>
              <a:t> цього меду, </a:t>
            </a:r>
            <a:r>
              <a:rPr lang="ru-RU" sz="2800" b="1" dirty="0" err="1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відомо</a:t>
            </a:r>
            <a:r>
              <a:rPr lang="ru-RU" sz="2800" b="1" dirty="0">
                <a:solidFill>
                  <a:schemeClr val="bg1"/>
                </a:solidFill>
              </a:rPr>
              <a:t>, що </a:t>
            </a:r>
            <a:r>
              <a:rPr lang="ru-RU" sz="2800" b="1" dirty="0" err="1">
                <a:solidFill>
                  <a:schemeClr val="bg1"/>
                </a:solidFill>
              </a:rPr>
              <a:t>більший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ведмідь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з’їдає</a:t>
            </a:r>
            <a:r>
              <a:rPr lang="ru-RU" sz="2800" b="1" dirty="0">
                <a:solidFill>
                  <a:schemeClr val="bg1"/>
                </a:solidFill>
              </a:rPr>
              <a:t> за день 2 л меду, а </a:t>
            </a:r>
            <a:r>
              <a:rPr lang="ru-RU" sz="2800" b="1" dirty="0" err="1">
                <a:solidFill>
                  <a:schemeClr val="bg1"/>
                </a:solidFill>
              </a:rPr>
              <a:t>менший</a:t>
            </a:r>
            <a:r>
              <a:rPr lang="ru-RU" sz="2800" b="1" dirty="0">
                <a:solidFill>
                  <a:schemeClr val="bg1"/>
                </a:solidFill>
              </a:rPr>
              <a:t> — 1 л?</a:t>
            </a:r>
          </a:p>
        </p:txBody>
      </p:sp>
      <p:sp>
        <p:nvSpPr>
          <p:cNvPr id="4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Ст.93 №521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"/>
          <p:cNvSpPr/>
          <p:nvPr/>
        </p:nvSpPr>
        <p:spPr>
          <a:xfrm>
            <a:off x="902410" y="333451"/>
            <a:ext cx="10417298" cy="57606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Розв’яжіть</a:t>
            </a:r>
            <a:r>
              <a:rPr lang="ru-RU" sz="4000" b="1" dirty="0" smtClean="0">
                <a:solidFill>
                  <a:schemeClr val="bg1"/>
                </a:solidFill>
              </a:rPr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9973" y="3406602"/>
            <a:ext cx="18043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1) 2 + 1 =</a:t>
            </a:r>
            <a:endParaRPr lang="ru-RU" sz="3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124128" y="3419016"/>
            <a:ext cx="12397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3 (л) -</a:t>
            </a:r>
            <a:endParaRPr lang="ru-RU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377043" y="4509914"/>
            <a:ext cx="177249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3) 9 : 3 =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142695" y="4518566"/>
            <a:ext cx="14155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3 (</a:t>
            </a:r>
            <a:r>
              <a:rPr lang="ru-RU" sz="3200" b="1" dirty="0" err="1" smtClean="0"/>
              <a:t>дн</a:t>
            </a:r>
            <a:r>
              <a:rPr lang="ru-RU" sz="3200" b="1" dirty="0" smtClean="0"/>
              <a:t>.)</a:t>
            </a:r>
            <a:endParaRPr lang="ru-RU" sz="3200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307" y="1124671"/>
            <a:ext cx="2120600" cy="112918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377042" y="5093918"/>
            <a:ext cx="25672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(5+4) : (2+1)=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920034" y="5093917"/>
            <a:ext cx="14155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3 (</a:t>
            </a:r>
            <a:r>
              <a:rPr lang="ru-RU" sz="3200" b="1" dirty="0" err="1" smtClean="0"/>
              <a:t>дн</a:t>
            </a:r>
            <a:r>
              <a:rPr lang="ru-RU" sz="3200" b="1" dirty="0" smtClean="0"/>
              <a:t>.)</a:t>
            </a:r>
            <a:endParaRPr lang="ru-RU" sz="3200" b="1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3349" y="5554733"/>
            <a:ext cx="2657105" cy="1170804"/>
          </a:xfrm>
          <a:prstGeom prst="rect">
            <a:avLst/>
          </a:prstGeom>
        </p:spPr>
      </p:pic>
      <p:pic>
        <p:nvPicPr>
          <p:cNvPr id="1026" name="Picture 2" descr="D:\3 клас\03 МАТЕМ\1 Листопад\4 Трицифрові числа\№060- Грошові одиниці. Дії з іменов числами\2025-11-25_16430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28" y="3660566"/>
            <a:ext cx="4031812" cy="22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1377043" y="3943646"/>
            <a:ext cx="18043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2) 5 + 4 =</a:t>
            </a:r>
            <a:endParaRPr lang="ru-RU" sz="32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141197" y="3956060"/>
            <a:ext cx="12226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9 (л) -</a:t>
            </a:r>
            <a:endParaRPr lang="ru-RU" sz="32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351353" y="3956060"/>
            <a:ext cx="26014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меду всього.</a:t>
            </a:r>
            <a:endParaRPr lang="ru-RU" sz="3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296894" y="3409585"/>
            <a:ext cx="35327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за день 2 </a:t>
            </a:r>
            <a:r>
              <a:rPr lang="ru-RU" sz="3200" b="1" dirty="0" err="1" smtClean="0"/>
              <a:t>ведмеді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51548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" grpId="0"/>
      <p:bldP spid="10" grpId="0" animBg="1"/>
      <p:bldP spid="48" grpId="0" animBg="1"/>
      <p:bldP spid="38" grpId="0" animBg="1"/>
      <p:bldP spid="40" grpId="0" animBg="1"/>
      <p:bldP spid="52" grpId="0" animBg="1"/>
      <p:bldP spid="53" grpId="0" animBg="1"/>
      <p:bldP spid="39" grpId="0" animBg="1"/>
      <p:bldP spid="41" grpId="0" animBg="1"/>
      <p:bldP spid="42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4 Трицифрові числа\№060- Грошові одиниці. Дії з іменов числами\2025-11-23_230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14" y="1269554"/>
            <a:ext cx="1055067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66827" y="477466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Ст.94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407" y="3573810"/>
            <a:ext cx="1981686" cy="2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5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19922" y="1315633"/>
            <a:ext cx="5383324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З яких розрядів складається трицифрове число?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23" y="3069162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998892" y="2864437"/>
            <a:ext cx="6773659" cy="15014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Яку цифру ставимо в записі числа, якщо </a:t>
            </a:r>
            <a:r>
              <a:rPr lang="ru-RU" sz="3200" b="1" dirty="0"/>
              <a:t>в </a:t>
            </a:r>
            <a:r>
              <a:rPr lang="ru-RU" sz="3200" b="1" dirty="0" err="1"/>
              <a:t>числі</a:t>
            </a:r>
            <a:r>
              <a:rPr lang="ru-RU" sz="3200" b="1" dirty="0"/>
              <a:t> </a:t>
            </a:r>
            <a:r>
              <a:rPr lang="ru-RU" sz="3200" b="1" dirty="0" err="1"/>
              <a:t>одиниці</a:t>
            </a:r>
            <a:r>
              <a:rPr lang="ru-RU" sz="3200" b="1" dirty="0"/>
              <a:t> </a:t>
            </a:r>
            <a:r>
              <a:rPr lang="ru-RU" sz="3200" b="1" dirty="0" err="1"/>
              <a:t>певного</a:t>
            </a:r>
            <a:r>
              <a:rPr lang="ru-RU" sz="3200" b="1" dirty="0"/>
              <a:t> </a:t>
            </a:r>
            <a:r>
              <a:rPr lang="ru-RU" sz="3200" b="1" dirty="0" err="1"/>
              <a:t>розряду</a:t>
            </a:r>
            <a:r>
              <a:rPr lang="ru-RU" sz="3200" b="1" dirty="0"/>
              <a:t> </a:t>
            </a:r>
            <a:r>
              <a:rPr lang="ru-RU" sz="3200" b="1" dirty="0" err="1"/>
              <a:t>відсутні</a:t>
            </a:r>
            <a:r>
              <a:rPr lang="ru-RU" sz="3200" b="1" dirty="0"/>
              <a:t>?</a:t>
            </a: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6" y="4650447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2" y="4685806"/>
            <a:ext cx="5042637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</a:t>
            </a:r>
            <a:r>
              <a:rPr lang="uk-UA" sz="3200" b="1"/>
              <a:t>було </a:t>
            </a:r>
            <a:r>
              <a:rPr lang="uk-UA" sz="3200" b="1" smtClean="0"/>
              <a:t>найцікавішим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5485" y="496382"/>
            <a:ext cx="9207245" cy="7666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36" y="1766798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61998" y="3132260"/>
            <a:ext cx="3714172" cy="37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335516" y="749579"/>
            <a:ext cx="3567135" cy="36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4900" y="741684"/>
            <a:ext cx="3348954" cy="341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000442" y="3153457"/>
            <a:ext cx="3513412" cy="35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849021" y="4589316"/>
            <a:ext cx="2540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уроці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я навчився/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навчилася…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1195487" y="2061642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Найкраще 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мені вдалося…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8508578" y="4485304"/>
            <a:ext cx="2357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Урок 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завершую з настроєм…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865201" y="2061642"/>
            <a:ext cx="2001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Я хотів би дізнатися про…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79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2520750" y="1295699"/>
            <a:ext cx="7940678" cy="83118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rgbClr val="7030A0"/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0573" y="529046"/>
            <a:ext cx="10020320" cy="7666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2447" y="2153235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619423" y="3454622"/>
            <a:ext cx="3317200" cy="33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34996" y="693490"/>
            <a:ext cx="3610808" cy="36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692065" y="1461032"/>
            <a:ext cx="3307435" cy="33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4658" y="3454692"/>
            <a:ext cx="3457007" cy="35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377923" y="4637087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Я легко розв’яжу задачі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35447" y="1860652"/>
            <a:ext cx="1811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 Мені вдасться швидко рахувати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964588" y="4831575"/>
            <a:ext cx="1735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Красиво напишу в зошиті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442344" y="2660636"/>
            <a:ext cx="1834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Відкрию нові знання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7456" y="591946"/>
            <a:ext cx="10195068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12347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Ст.91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3 клас\03 МАТЕМ\1 Листопад\4 Трицифрові числа\№059 - Порівняння чисел в межах тисячі\2025-11-22_230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7" y="1413570"/>
            <a:ext cx="10274453" cy="258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91" y="3435458"/>
            <a:ext cx="1849929" cy="282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34822518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4"/>
          <p:cNvSpPr/>
          <p:nvPr/>
        </p:nvSpPr>
        <p:spPr>
          <a:xfrm>
            <a:off x="916978" y="444840"/>
            <a:ext cx="10359629" cy="63684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4000" b="1" dirty="0">
                <a:solidFill>
                  <a:schemeClr val="bg1"/>
                </a:solidFill>
              </a:rPr>
              <a:t>числа, </a:t>
            </a:r>
            <a:r>
              <a:rPr lang="ru-RU" sz="4000" b="1" dirty="0" err="1">
                <a:solidFill>
                  <a:schemeClr val="bg1"/>
                </a:solidFill>
              </a:rPr>
              <a:t>записані</a:t>
            </a:r>
            <a:r>
              <a:rPr lang="ru-RU" sz="4000" b="1" dirty="0">
                <a:solidFill>
                  <a:schemeClr val="bg1"/>
                </a:solidFill>
              </a:rPr>
              <a:t> в </a:t>
            </a:r>
            <a:r>
              <a:rPr lang="ru-RU" sz="4000" b="1" dirty="0" err="1">
                <a:solidFill>
                  <a:schemeClr val="bg1"/>
                </a:solidFill>
              </a:rPr>
              <a:t>таблиці</a:t>
            </a:r>
            <a:r>
              <a:rPr lang="ru-RU" sz="40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62847" y="-760023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72324"/>
            <a:ext cx="454720" cy="54418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435" y="3263482"/>
            <a:ext cx="4012702" cy="24066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Ст.92 №515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"/>
          <p:cNvSpPr/>
          <p:nvPr/>
        </p:nvSpPr>
        <p:spPr>
          <a:xfrm>
            <a:off x="4105687" y="1341562"/>
            <a:ext cx="7170920" cy="68883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Що </a:t>
            </a:r>
            <a:r>
              <a:rPr lang="ru-RU" sz="2800" b="1" dirty="0">
                <a:solidFill>
                  <a:srgbClr val="7030A0"/>
                </a:solidFill>
              </a:rPr>
              <a:t>спільного і що </a:t>
            </a:r>
            <a:r>
              <a:rPr lang="ru-RU" sz="2800" b="1" dirty="0" err="1">
                <a:solidFill>
                  <a:srgbClr val="7030A0"/>
                </a:solidFill>
              </a:rPr>
              <a:t>відмінного</a:t>
            </a:r>
            <a:r>
              <a:rPr lang="ru-RU" sz="2800" b="1" dirty="0">
                <a:solidFill>
                  <a:srgbClr val="7030A0"/>
                </a:solidFill>
              </a:rPr>
              <a:t> в </a:t>
            </a:r>
            <a:r>
              <a:rPr lang="ru-RU" sz="2800" b="1" dirty="0" err="1">
                <a:solidFill>
                  <a:srgbClr val="7030A0"/>
                </a:solidFill>
              </a:rPr>
              <a:t>цих</a:t>
            </a:r>
            <a:r>
              <a:rPr lang="ru-RU" sz="2800" b="1" dirty="0">
                <a:solidFill>
                  <a:srgbClr val="7030A0"/>
                </a:solidFill>
              </a:rPr>
              <a:t> числах?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4" y="1228788"/>
            <a:ext cx="3023230" cy="2678665"/>
          </a:xfrm>
          <a:prstGeom prst="rect">
            <a:avLst/>
          </a:prstGeom>
        </p:spPr>
      </p:pic>
      <p:sp>
        <p:nvSpPr>
          <p:cNvPr id="37" name="Прямоугольник 4"/>
          <p:cNvSpPr/>
          <p:nvPr/>
        </p:nvSpPr>
        <p:spPr>
          <a:xfrm>
            <a:off x="4105687" y="2175292"/>
            <a:ext cx="7170920" cy="89446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Назви до кожного числа </a:t>
            </a:r>
            <a:r>
              <a:rPr lang="ru-RU" sz="2800" b="1" dirty="0" err="1" smtClean="0">
                <a:solidFill>
                  <a:srgbClr val="7030A0"/>
                </a:solidFill>
              </a:rPr>
              <a:t>попереднє</a:t>
            </a:r>
            <a:r>
              <a:rPr lang="ru-RU" sz="2800" b="1" dirty="0" smtClean="0">
                <a:solidFill>
                  <a:srgbClr val="7030A0"/>
                </a:solidFill>
              </a:rPr>
              <a:t> і </a:t>
            </a:r>
            <a:r>
              <a:rPr lang="ru-RU" sz="2800" b="1" dirty="0" err="1" smtClean="0">
                <a:solidFill>
                  <a:srgbClr val="7030A0"/>
                </a:solidFill>
              </a:rPr>
              <a:t>наступне</a:t>
            </a:r>
            <a:r>
              <a:rPr lang="ru-RU" sz="2800" b="1" dirty="0" smtClean="0">
                <a:solidFill>
                  <a:srgbClr val="7030A0"/>
                </a:solidFill>
              </a:rPr>
              <a:t> числа.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12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1233" y="853946"/>
            <a:ext cx="11756374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57630" y="-66796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88652" y="-667961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15792" y="270564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57377" y="-596985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655756" y="2723339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426785" y="1225648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73467" y="2706931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0052" y="-67341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967167" y="2734088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91432" y="333451"/>
            <a:ext cx="9360254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err="1" smtClean="0"/>
              <a:t>Хвилинка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каліграфії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3136676" y="1628733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80" y="333451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3" y="-1000516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72065" y="1209114"/>
            <a:ext cx="454720" cy="5677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924314" y="1298824"/>
            <a:ext cx="2988000" cy="79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1187" y="3410630"/>
            <a:ext cx="833714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Прочитайте </a:t>
            </a:r>
            <a:r>
              <a:rPr lang="ru-RU" sz="2800" b="1" dirty="0"/>
              <a:t>числа. </a:t>
            </a:r>
            <a:r>
              <a:rPr lang="ru-RU" sz="2800" b="1" dirty="0" err="1" smtClean="0"/>
              <a:t>Запишіть</a:t>
            </a:r>
            <a:r>
              <a:rPr lang="ru-RU" sz="2800" b="1" dirty="0" smtClean="0"/>
              <a:t> їх в порядку </a:t>
            </a:r>
            <a:r>
              <a:rPr lang="ru-RU" sz="2800" b="1" dirty="0" err="1" smtClean="0"/>
              <a:t>спадання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124631" y="2714954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559870" y="2755961"/>
            <a:ext cx="389779" cy="4951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5072" y="2684148"/>
            <a:ext cx="457240" cy="5669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08403" y="2696916"/>
            <a:ext cx="457240" cy="56697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662" y="2671930"/>
            <a:ext cx="457240" cy="56697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06581" y="2725628"/>
            <a:ext cx="426757" cy="53039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8140" y="-676114"/>
            <a:ext cx="457240" cy="56697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3077" y="2720054"/>
            <a:ext cx="457240" cy="56697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05914" y="2679773"/>
            <a:ext cx="500849" cy="6221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0332" y="-605270"/>
            <a:ext cx="457240" cy="56697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71821" y="2653019"/>
            <a:ext cx="500849" cy="62210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49444" y="2696917"/>
            <a:ext cx="457240" cy="5669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218200" y="-632369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09462" y="2721901"/>
            <a:ext cx="454720" cy="56779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21917" y="-576941"/>
            <a:ext cx="426757" cy="530398"/>
          </a:xfrm>
          <a:prstGeom prst="rect">
            <a:avLst/>
          </a:prstGeom>
        </p:spPr>
      </p:pic>
      <p:pic>
        <p:nvPicPr>
          <p:cNvPr id="3074" name="Picture 2" descr="D:\3 клас\03 МАТЕМ\1 Листопад\4 Трицифрові числа\№059 - Порівняння чисел в межах тисячі\2025-11-22_231054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7" y="5265998"/>
            <a:ext cx="1089121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512447" y="-673412"/>
            <a:ext cx="454720" cy="56779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533943" y="4626660"/>
            <a:ext cx="491161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Назвіть</a:t>
            </a:r>
            <a:r>
              <a:rPr lang="ru-RU" sz="2800" b="1" dirty="0" smtClean="0"/>
              <a:t> числа </a:t>
            </a:r>
            <a:r>
              <a:rPr lang="ru-RU" sz="2800" b="1" dirty="0"/>
              <a:t>від </a:t>
            </a:r>
            <a:r>
              <a:rPr lang="ru-RU" sz="2800" b="1" dirty="0" smtClean="0"/>
              <a:t>207 </a:t>
            </a:r>
            <a:r>
              <a:rPr lang="ru-RU" sz="2800" b="1" dirty="0"/>
              <a:t>до </a:t>
            </a:r>
            <a:r>
              <a:rPr lang="ru-RU" sz="2800" b="1" dirty="0" smtClean="0"/>
              <a:t>198.</a:t>
            </a:r>
            <a:endParaRPr lang="ru-RU" sz="28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70626" y="3953452"/>
            <a:ext cx="68249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В якому </a:t>
            </a:r>
            <a:r>
              <a:rPr lang="ru-RU" sz="2800" b="1" dirty="0" err="1" smtClean="0"/>
              <a:t>числі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відсутні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одиниці</a:t>
            </a:r>
            <a:r>
              <a:rPr lang="ru-RU" sz="2800" b="1" dirty="0" smtClean="0"/>
              <a:t>? Десятки?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70" y="2129053"/>
            <a:ext cx="2713485" cy="14443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55" y="2089053"/>
            <a:ext cx="2763457" cy="14843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73" y="2089053"/>
            <a:ext cx="2776390" cy="14843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70" y="3573417"/>
            <a:ext cx="2731915" cy="14413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70" y="3573418"/>
            <a:ext cx="2864893" cy="144138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533" y="5014800"/>
            <a:ext cx="2750388" cy="14393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19" y="5074186"/>
            <a:ext cx="2686569" cy="13513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88" y="5022023"/>
            <a:ext cx="2881526" cy="13789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43" y="3555333"/>
            <a:ext cx="2791763" cy="1489658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Ст.91 №512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1541" y="492999"/>
            <a:ext cx="10139041" cy="156864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На </a:t>
            </a:r>
            <a:r>
              <a:rPr lang="ru-RU" sz="3200" b="1" dirty="0" err="1">
                <a:solidFill>
                  <a:schemeClr val="bg1"/>
                </a:solidFill>
              </a:rPr>
              <a:t>яких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грошових</a:t>
            </a:r>
            <a:r>
              <a:rPr lang="ru-RU" sz="3200" b="1" dirty="0">
                <a:solidFill>
                  <a:schemeClr val="bg1"/>
                </a:solidFill>
              </a:rPr>
              <a:t> купюрах </a:t>
            </a:r>
            <a:r>
              <a:rPr lang="ru-RU" sz="3200" b="1" dirty="0" err="1">
                <a:solidFill>
                  <a:schemeClr val="bg1"/>
                </a:solidFill>
              </a:rPr>
              <a:t>їх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вартість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позначена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одноцифровим</a:t>
            </a:r>
            <a:r>
              <a:rPr lang="ru-RU" sz="3200" b="1" dirty="0">
                <a:solidFill>
                  <a:schemeClr val="bg1"/>
                </a:solidFill>
              </a:rPr>
              <a:t> числом? </a:t>
            </a:r>
            <a:r>
              <a:rPr lang="ru-RU" sz="3200" b="1" dirty="0" err="1">
                <a:solidFill>
                  <a:schemeClr val="bg1"/>
                </a:solidFill>
              </a:rPr>
              <a:t>двоцифровим</a:t>
            </a:r>
            <a:r>
              <a:rPr lang="ru-RU" sz="3200" b="1" dirty="0">
                <a:solidFill>
                  <a:schemeClr val="bg1"/>
                </a:solidFill>
              </a:rPr>
              <a:t> числом? </a:t>
            </a:r>
            <a:r>
              <a:rPr lang="ru-RU" sz="3200" b="1" dirty="0" err="1">
                <a:solidFill>
                  <a:schemeClr val="bg1"/>
                </a:solidFill>
              </a:rPr>
              <a:t>трицифровим</a:t>
            </a:r>
            <a:r>
              <a:rPr lang="ru-RU" sz="3200" b="1" dirty="0">
                <a:solidFill>
                  <a:schemeClr val="bg1"/>
                </a:solidFill>
              </a:rPr>
              <a:t> числом?</a:t>
            </a:r>
          </a:p>
        </p:txBody>
      </p:sp>
    </p:spTree>
    <p:extLst>
      <p:ext uri="{BB962C8B-B14F-4D97-AF65-F5344CB8AC3E}">
        <p14:creationId xmlns:p14="http://schemas.microsoft.com/office/powerpoint/2010/main" val="1070233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49" y="1400121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угольник 4"/>
          <p:cNvSpPr/>
          <p:nvPr/>
        </p:nvSpPr>
        <p:spPr>
          <a:xfrm>
            <a:off x="949253" y="477467"/>
            <a:ext cx="1018333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Виконайте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дії з іменованими </a:t>
            </a:r>
            <a:r>
              <a:rPr lang="ru-RU" sz="4000" b="1" dirty="0" smtClean="0">
                <a:solidFill>
                  <a:schemeClr val="bg1"/>
                </a:solidFill>
              </a:rPr>
              <a:t>числами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67146" y="2457605"/>
            <a:ext cx="454720" cy="56779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51631" y="3198721"/>
            <a:ext cx="454720" cy="56779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74250" y="3193259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72279" y="3175913"/>
            <a:ext cx="454720" cy="5677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35177" y="2403064"/>
            <a:ext cx="85096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6332" y="2418814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38701" y="3921305"/>
            <a:ext cx="454720" cy="5677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0868" y="3154666"/>
            <a:ext cx="450849" cy="56710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12024" y="2458481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4849" y="2414990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53097" y="3921305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650726" y="2426957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90066" y="2456404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67146" y="319481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1470" y="3153982"/>
            <a:ext cx="454720" cy="56779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136763" y="2649296"/>
            <a:ext cx="420932" cy="27656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4212687" y="2403063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000039" y="2610579"/>
            <a:ext cx="312405" cy="28173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390067" y="3307586"/>
            <a:ext cx="312405" cy="281731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6037622" y="2417059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6818444" y="3153913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4646580" y="3105220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2771549" y="3106555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495553" y="3377404"/>
            <a:ext cx="420932" cy="27656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11785" y="3170800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371417" y="3174636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13851" y="3846965"/>
            <a:ext cx="454720" cy="56779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36986" y="3850163"/>
            <a:ext cx="454720" cy="567792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2764413" y="3858156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488978" y="4070950"/>
            <a:ext cx="420932" cy="276565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22134" y="3893361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352740" y="4061402"/>
            <a:ext cx="312405" cy="28173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126435" y="3916397"/>
            <a:ext cx="454720" cy="56779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50858" y="3918987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378811" y="3872147"/>
            <a:ext cx="454720" cy="567792"/>
          </a:xfrm>
          <a:prstGeom prst="rect">
            <a:avLst/>
          </a:prstGeom>
        </p:spPr>
      </p:pic>
      <p:sp>
        <p:nvSpPr>
          <p:cNvPr id="23" name="Прямокутник 22"/>
          <p:cNvSpPr/>
          <p:nvPr/>
        </p:nvSpPr>
        <p:spPr>
          <a:xfrm>
            <a:off x="6783499" y="3881959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56194" y="4628726"/>
            <a:ext cx="454720" cy="56779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05937" y="4596172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1470" y="4599369"/>
            <a:ext cx="454720" cy="567792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4575533" y="3856959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sp>
        <p:nvSpPr>
          <p:cNvPr id="26" name="Прямокутник 25"/>
          <p:cNvSpPr/>
          <p:nvPr/>
        </p:nvSpPr>
        <p:spPr>
          <a:xfrm>
            <a:off x="2775665" y="4561415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3512024" y="4790287"/>
            <a:ext cx="302667" cy="27294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29122" y="4619388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24677" y="4582410"/>
            <a:ext cx="454720" cy="567792"/>
          </a:xfrm>
          <a:prstGeom prst="rect">
            <a:avLst/>
          </a:prstGeom>
        </p:spPr>
      </p:pic>
      <p:sp>
        <p:nvSpPr>
          <p:cNvPr id="27" name="Прямокутник 26"/>
          <p:cNvSpPr/>
          <p:nvPr/>
        </p:nvSpPr>
        <p:spPr>
          <a:xfrm>
            <a:off x="4597263" y="4593876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373277" y="4723170"/>
            <a:ext cx="312405" cy="28173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5295" y="4628726"/>
            <a:ext cx="454720" cy="567792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38761" y="4569659"/>
            <a:ext cx="454720" cy="567792"/>
          </a:xfrm>
          <a:prstGeom prst="rect">
            <a:avLst/>
          </a:prstGeom>
        </p:spPr>
      </p:pic>
      <p:sp>
        <p:nvSpPr>
          <p:cNvPr id="28" name="Прямокутник 27"/>
          <p:cNvSpPr/>
          <p:nvPr/>
        </p:nvSpPr>
        <p:spPr>
          <a:xfrm>
            <a:off x="6414273" y="4556826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19841" y="5348576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51470" y="6018201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84966" y="5331707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66662" y="5319284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3209357" y="5463331"/>
            <a:ext cx="302667" cy="272949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34472" y="5346056"/>
            <a:ext cx="454720" cy="567792"/>
          </a:xfrm>
          <a:prstGeom prst="rect">
            <a:avLst/>
          </a:prstGeom>
        </p:spPr>
      </p:pic>
      <p:sp>
        <p:nvSpPr>
          <p:cNvPr id="29" name="Прямокутник 28"/>
          <p:cNvSpPr/>
          <p:nvPr/>
        </p:nvSpPr>
        <p:spPr>
          <a:xfrm>
            <a:off x="2416833" y="5289808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sp>
        <p:nvSpPr>
          <p:cNvPr id="30" name="Прямокутник 29"/>
          <p:cNvSpPr/>
          <p:nvPr/>
        </p:nvSpPr>
        <p:spPr>
          <a:xfrm>
            <a:off x="4210218" y="5306711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025138" y="5531609"/>
            <a:ext cx="312405" cy="28173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99261" y="5346056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665144" y="5322737"/>
            <a:ext cx="454720" cy="567792"/>
          </a:xfrm>
          <a:prstGeom prst="rect">
            <a:avLst/>
          </a:prstGeom>
        </p:spPr>
      </p:pic>
      <p:sp>
        <p:nvSpPr>
          <p:cNvPr id="31" name="Прямокутник 30"/>
          <p:cNvSpPr/>
          <p:nvPr/>
        </p:nvSpPr>
        <p:spPr>
          <a:xfrm>
            <a:off x="6009803" y="5329525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69029" y="607425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13851" y="6018201"/>
            <a:ext cx="454720" cy="567792"/>
          </a:xfrm>
          <a:prstGeom prst="rect">
            <a:avLst/>
          </a:prstGeom>
        </p:spPr>
      </p:pic>
      <p:sp>
        <p:nvSpPr>
          <p:cNvPr id="32" name="Прямокутник 31"/>
          <p:cNvSpPr/>
          <p:nvPr/>
        </p:nvSpPr>
        <p:spPr>
          <a:xfrm>
            <a:off x="2764412" y="5998672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466441" y="6238919"/>
            <a:ext cx="420932" cy="276565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29122" y="6062736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764282" y="6023677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385899" y="6019113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586642" y="6035741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57882" y="6020128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733476" y="6226856"/>
            <a:ext cx="312405" cy="281731"/>
          </a:xfrm>
          <a:prstGeom prst="rect">
            <a:avLst/>
          </a:prstGeom>
        </p:spPr>
      </p:pic>
      <p:sp>
        <p:nvSpPr>
          <p:cNvPr id="37" name="Прямокутник 36"/>
          <p:cNvSpPr/>
          <p:nvPr/>
        </p:nvSpPr>
        <p:spPr>
          <a:xfrm>
            <a:off x="4917567" y="6024954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70075" y="6039555"/>
            <a:ext cx="454720" cy="567792"/>
          </a:xfrm>
          <a:prstGeom prst="rect">
            <a:avLst/>
          </a:prstGeom>
        </p:spPr>
      </p:pic>
      <p:sp>
        <p:nvSpPr>
          <p:cNvPr id="39" name="Прямокутник 38"/>
          <p:cNvSpPr/>
          <p:nvPr/>
        </p:nvSpPr>
        <p:spPr>
          <a:xfrm>
            <a:off x="7077661" y="6017525"/>
            <a:ext cx="823728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23" y="1917900"/>
            <a:ext cx="3442968" cy="3232302"/>
          </a:xfrm>
          <a:prstGeom prst="rect">
            <a:avLst/>
          </a:prstGeom>
        </p:spPr>
      </p:pic>
      <p:sp>
        <p:nvSpPr>
          <p:cNvPr id="12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Ст.92 №513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14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3" grpId="0"/>
      <p:bldP spid="28" grpId="0"/>
      <p:bldP spid="31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7" y="465639"/>
            <a:ext cx="10363455" cy="1120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Розгляньте </a:t>
            </a:r>
            <a:r>
              <a:rPr lang="ru-RU" sz="3600" b="1" dirty="0" err="1">
                <a:solidFill>
                  <a:schemeClr val="bg1"/>
                </a:solidFill>
              </a:rPr>
              <a:t>рівності</a:t>
            </a:r>
            <a:r>
              <a:rPr lang="ru-RU" sz="3600" b="1" dirty="0">
                <a:solidFill>
                  <a:schemeClr val="bg1"/>
                </a:solidFill>
              </a:rPr>
              <a:t> та </a:t>
            </a:r>
            <a:r>
              <a:rPr lang="ru-RU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3600" b="1" dirty="0">
                <a:solidFill>
                  <a:schemeClr val="bg1"/>
                </a:solidFill>
              </a:rPr>
              <a:t>числа </a:t>
            </a:r>
            <a:r>
              <a:rPr lang="ru-RU" sz="3600" b="1" dirty="0" err="1">
                <a:solidFill>
                  <a:schemeClr val="bg1"/>
                </a:solidFill>
              </a:rPr>
              <a:t>третього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розряду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5" y="1585950"/>
            <a:ext cx="10348121" cy="4409391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Ст.92 №514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17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5342</TotalTime>
  <Words>758</Words>
  <Application>Microsoft Office PowerPoint</Application>
  <PresentationFormat>Произвольный</PresentationFormat>
  <Paragraphs>184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469</cp:revision>
  <dcterms:created xsi:type="dcterms:W3CDTF">2025-08-27T14:01:18Z</dcterms:created>
  <dcterms:modified xsi:type="dcterms:W3CDTF">2025-11-27T09:41:05Z</dcterms:modified>
</cp:coreProperties>
</file>