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681" r:id="rId3"/>
    <p:sldId id="680" r:id="rId4"/>
    <p:sldId id="661" r:id="rId5"/>
    <p:sldId id="501" r:id="rId6"/>
    <p:sldId id="662" r:id="rId7"/>
    <p:sldId id="664" r:id="rId8"/>
    <p:sldId id="677" r:id="rId9"/>
    <p:sldId id="665" r:id="rId10"/>
    <p:sldId id="668" r:id="rId11"/>
    <p:sldId id="671" r:id="rId12"/>
    <p:sldId id="670" r:id="rId13"/>
    <p:sldId id="673" r:id="rId14"/>
    <p:sldId id="678" r:id="rId15"/>
    <p:sldId id="674" r:id="rId16"/>
    <p:sldId id="320" r:id="rId17"/>
    <p:sldId id="637" r:id="rId18"/>
    <p:sldId id="599" r:id="rId19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89029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Із чого складається тверда оболонка </a:t>
            </a:r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</a:rPr>
              <a:t>Землі?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4237" y="3976140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37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3.3: Скельний цикл - LibreTexts - Ukrayin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13" y="3573810"/>
            <a:ext cx="3286282" cy="22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48215" y="3787626"/>
            <a:ext cx="1728192" cy="54413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Нафта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73" y="1224816"/>
            <a:ext cx="4014185" cy="253247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9463" y="477466"/>
            <a:ext cx="10153128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Мінерали в </a:t>
            </a:r>
            <a:r>
              <a:rPr lang="uk-UA" sz="4000" b="1" dirty="0" smtClean="0">
                <a:solidFill>
                  <a:srgbClr val="FFFF00"/>
                </a:solidFill>
              </a:rPr>
              <a:t>рідкому</a:t>
            </a:r>
            <a:r>
              <a:rPr lang="uk-UA" sz="4000" b="1" dirty="0" smtClean="0">
                <a:solidFill>
                  <a:schemeClr val="bg1"/>
                </a:solidFill>
              </a:rPr>
              <a:t> стані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7" descr="нефть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6328" y="1193554"/>
            <a:ext cx="2592288" cy="25922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4" name="Picture 2" descr="Мінеральні і термальні води – &quot;Український науково-дослідний інститут  реабілітації та курортології Міністерства охорони здоров'я Україн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272987"/>
            <a:ext cx="3465053" cy="251463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52841" y="3795892"/>
            <a:ext cx="1368151" cy="4680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Вода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11910" y="4774547"/>
            <a:ext cx="633670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err="1" smtClean="0"/>
              <a:t>Природний</a:t>
            </a:r>
            <a:r>
              <a:rPr lang="ru-RU" sz="4000" b="1" dirty="0" smtClean="0"/>
              <a:t> газ – </a:t>
            </a:r>
            <a:r>
              <a:rPr lang="ru-RU" sz="4000" b="1" dirty="0" err="1" smtClean="0"/>
              <a:t>мінерал</a:t>
            </a:r>
            <a:r>
              <a:rPr lang="ru-RU" sz="4000" b="1" dirty="0" smtClean="0"/>
              <a:t> </a:t>
            </a:r>
            <a:r>
              <a:rPr lang="ru-RU" sz="4000" b="1" dirty="0"/>
              <a:t>у </a:t>
            </a:r>
            <a:r>
              <a:rPr lang="ru-RU" sz="4000" b="1" dirty="0" err="1">
                <a:solidFill>
                  <a:srgbClr val="FFFF00"/>
                </a:solidFill>
              </a:rPr>
              <a:t>газоподібному</a:t>
            </a:r>
            <a:r>
              <a:rPr lang="ru-RU" sz="4000" b="1" dirty="0"/>
              <a:t> </a:t>
            </a:r>
            <a:r>
              <a:rPr lang="ru-RU" sz="4000" b="1" dirty="0" err="1" smtClean="0"/>
              <a:t>стані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41" y="4437906"/>
            <a:ext cx="3243046" cy="20339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30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405458"/>
            <a:ext cx="9721080" cy="7517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 виникають гірські </a:t>
            </a:r>
            <a:r>
              <a:rPr lang="uk-UA" sz="4000" b="1" dirty="0" smtClean="0">
                <a:solidFill>
                  <a:schemeClr val="bg1"/>
                </a:solidFill>
              </a:rPr>
              <a:t>породи?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63754" y="1183112"/>
            <a:ext cx="9721080" cy="31107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/>
              <a:t>Їх створила сама природа за багато </a:t>
            </a:r>
            <a:r>
              <a:rPr lang="ru-RU" sz="2800" b="1" dirty="0" err="1" smtClean="0"/>
              <a:t>мільйонів</a:t>
            </a:r>
            <a:r>
              <a:rPr lang="ru-RU" sz="2800" b="1" dirty="0" smtClean="0"/>
              <a:t> років у різних умовах. Тому вони відрізняються між собою за </a:t>
            </a:r>
            <a:r>
              <a:rPr lang="ru-RU" sz="2800" b="1" dirty="0" err="1" smtClean="0"/>
              <a:t>будовою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твердістю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кольором</a:t>
            </a:r>
            <a:r>
              <a:rPr lang="ru-RU" sz="2800" b="1" dirty="0" smtClean="0"/>
              <a:t> і багатьма </a:t>
            </a:r>
            <a:r>
              <a:rPr lang="ru-RU" sz="2800" b="1" dirty="0" err="1" smtClean="0"/>
              <a:t>іншими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властивостями</a:t>
            </a:r>
            <a:r>
              <a:rPr lang="ru-RU" sz="2800" b="1" dirty="0" smtClean="0"/>
              <a:t>. </a:t>
            </a:r>
            <a:r>
              <a:rPr lang="ru-RU" sz="2800" b="1" dirty="0" err="1"/>
              <a:t>Одні</a:t>
            </a:r>
            <a:r>
              <a:rPr lang="ru-RU" sz="2800" b="1" dirty="0"/>
              <a:t> з них </a:t>
            </a:r>
            <a:r>
              <a:rPr lang="ru-RU" sz="2800" b="1" dirty="0" err="1"/>
              <a:t>зустрічаються</a:t>
            </a:r>
            <a:r>
              <a:rPr lang="ru-RU" sz="2800" b="1" dirty="0"/>
              <a:t> в природі у твердому </a:t>
            </a:r>
            <a:r>
              <a:rPr lang="ru-RU" sz="2800" b="1" dirty="0" err="1"/>
              <a:t>стані</a:t>
            </a:r>
            <a:r>
              <a:rPr lang="ru-RU" sz="2800" b="1" dirty="0"/>
              <a:t>, інші — у </a:t>
            </a:r>
            <a:r>
              <a:rPr lang="ru-RU" sz="2800" b="1" dirty="0" err="1"/>
              <a:t>рідкому</a:t>
            </a:r>
            <a:r>
              <a:rPr lang="ru-RU" sz="2800" b="1" dirty="0"/>
              <a:t> та </a:t>
            </a:r>
            <a:r>
              <a:rPr lang="ru-RU" sz="2800" b="1" dirty="0" err="1"/>
              <a:t>газоподібному</a:t>
            </a:r>
            <a:r>
              <a:rPr lang="ru-RU" sz="2800" b="1" dirty="0"/>
              <a:t>.  </a:t>
            </a:r>
            <a:r>
              <a:rPr lang="ru-RU" sz="2800" b="1" dirty="0" smtClean="0"/>
              <a:t>Наприклад, </a:t>
            </a:r>
            <a:r>
              <a:rPr lang="ru-RU" sz="2800" b="1" dirty="0" err="1" smtClean="0"/>
              <a:t>нафта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міститься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глибоко</a:t>
            </a:r>
            <a:r>
              <a:rPr lang="ru-RU" sz="2800" b="1" dirty="0" smtClean="0"/>
              <a:t> під землею, а </a:t>
            </a:r>
            <a:r>
              <a:rPr lang="ru-RU" sz="2800" b="1" dirty="0" err="1" smtClean="0"/>
              <a:t>пісок</a:t>
            </a:r>
            <a:r>
              <a:rPr lang="ru-RU" sz="2800" b="1" dirty="0" smtClean="0"/>
              <a:t> і глина — близько до </a:t>
            </a:r>
            <a:r>
              <a:rPr lang="ru-RU" sz="2800" b="1" dirty="0" err="1" smtClean="0"/>
              <a:t>поверхні</a:t>
            </a:r>
            <a:r>
              <a:rPr lang="ru-RU" sz="2800" b="1" dirty="0" smtClean="0"/>
              <a:t> Землі.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15" y="4293889"/>
            <a:ext cx="3195780" cy="216767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05" y="4309603"/>
            <a:ext cx="3272928" cy="215196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10" y="4309604"/>
            <a:ext cx="3600400" cy="215196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8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94643"/>
            <a:ext cx="10339887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Роздивіться </a:t>
            </a:r>
            <a:r>
              <a:rPr lang="ru-RU" sz="3600" b="1" dirty="0"/>
              <a:t>зображення </a:t>
            </a:r>
            <a:r>
              <a:rPr lang="ru-RU" sz="3600" b="1" dirty="0" err="1"/>
              <a:t>гірських</a:t>
            </a:r>
            <a:r>
              <a:rPr lang="ru-RU" sz="3600" b="1" dirty="0"/>
              <a:t> </a:t>
            </a:r>
            <a:r>
              <a:rPr lang="ru-RU" sz="3600" b="1" dirty="0" err="1"/>
              <a:t>порід</a:t>
            </a:r>
            <a:r>
              <a:rPr lang="ru-RU" sz="3600" b="1" dirty="0"/>
              <a:t> і </a:t>
            </a:r>
            <a:r>
              <a:rPr lang="ru-RU" sz="3600" b="1" dirty="0" err="1" smtClean="0"/>
              <a:t>мінералів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3 клас\04 ЯДС\Грущинська\3 Корисні копалини\№037 Із чого складається тверда оболонка Землі\2025-11-28_164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2" y="1341562"/>
            <a:ext cx="7374258" cy="43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192930" y="1485578"/>
            <a:ext cx="3067078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Вапняк-черепашник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складається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переважно з </a:t>
            </a:r>
            <a:r>
              <a:rPr lang="ru-RU" sz="2800" b="1" dirty="0" err="1">
                <a:solidFill>
                  <a:srgbClr val="002060"/>
                </a:solidFill>
              </a:rPr>
              <a:t>черепашок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морських</a:t>
            </a:r>
            <a:r>
              <a:rPr lang="ru-RU" sz="2800" b="1" dirty="0">
                <a:solidFill>
                  <a:srgbClr val="002060"/>
                </a:solidFill>
              </a:rPr>
              <a:t> тварин і їх </a:t>
            </a:r>
            <a:r>
              <a:rPr lang="ru-RU" sz="2800" b="1" dirty="0" err="1">
                <a:solidFill>
                  <a:srgbClr val="002060"/>
                </a:solidFill>
              </a:rPr>
              <a:t>уламків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1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546822"/>
            <a:ext cx="10153128" cy="10107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Для виготовлення прикрас, використовують коштовне каміння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7" y="2011635"/>
            <a:ext cx="2750283" cy="1749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494" y="3512078"/>
            <a:ext cx="1723129" cy="7696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Рубін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75" y="2925488"/>
            <a:ext cx="4347896" cy="30317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33" b="89771" l="5644" r="970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01" y="1427920"/>
            <a:ext cx="3190231" cy="31930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49" y="2752545"/>
            <a:ext cx="4873625" cy="26390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37897" y="5422433"/>
            <a:ext cx="2265206" cy="7696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Сапфір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7014" y="3870762"/>
            <a:ext cx="2265206" cy="76961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Смарагд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1458" y="5187578"/>
            <a:ext cx="2265206" cy="7696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Діамант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9464" y="3789834"/>
            <a:ext cx="3420000" cy="1800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b="1" dirty="0"/>
              <a:t>Слід від простого </a:t>
            </a:r>
            <a:r>
              <a:rPr lang="ru-RU" sz="2800" b="1" dirty="0" err="1"/>
              <a:t>олівця</a:t>
            </a:r>
            <a:r>
              <a:rPr lang="ru-RU" sz="2800" b="1" dirty="0"/>
              <a:t> – слід </a:t>
            </a:r>
            <a:r>
              <a:rPr lang="ru-RU" sz="2800" b="1" dirty="0" err="1"/>
              <a:t>гірської</a:t>
            </a:r>
            <a:r>
              <a:rPr lang="ru-RU" sz="2800" b="1" dirty="0"/>
              <a:t> породи </a:t>
            </a:r>
            <a:r>
              <a:rPr lang="ru-RU" sz="2800" b="1" dirty="0" err="1"/>
              <a:t>графіту</a:t>
            </a:r>
            <a:r>
              <a:rPr lang="ru-RU" sz="2800" b="1" dirty="0"/>
              <a:t>.</a:t>
            </a:r>
          </a:p>
        </p:txBody>
      </p:sp>
      <p:pic>
        <p:nvPicPr>
          <p:cNvPr id="16388" name="Picture 4" descr="j0399251"/>
          <p:cNvPicPr>
            <a:picLocks noChangeAspect="1" noChangeArrowheads="1"/>
          </p:cNvPicPr>
          <p:nvPr/>
        </p:nvPicPr>
        <p:blipFill rotWithShape="1">
          <a:blip r:embed="rId2" cstate="print"/>
          <a:srcRect l="3016" t="3923" r="3181" b="1821"/>
          <a:stretch/>
        </p:blipFill>
        <p:spPr bwMode="auto">
          <a:xfrm>
            <a:off x="979463" y="1269554"/>
            <a:ext cx="3420000" cy="2376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79463" y="461340"/>
            <a:ext cx="10153128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«Домашні» гірські породи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MPj040943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9903" y="1269554"/>
            <a:ext cx="1908212" cy="280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мрамор ме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8203" y="1314232"/>
            <a:ext cx="3731219" cy="218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H0160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9143" y="3649169"/>
            <a:ext cx="2873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N00446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0195" y="3861842"/>
            <a:ext cx="2771664" cy="271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63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79869" y="1697519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981909" y="4722950"/>
            <a:ext cx="4714066" cy="12690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Які гірські породи ти можеш бачити дорогою до школи?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30793" y="4763008"/>
            <a:ext cx="4714066" cy="9885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Що таке гірські породи й мінерали?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68095" y="4910565"/>
            <a:ext cx="5062829" cy="9885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Із чого складається зовнішня тверда оболонка Землі?</a:t>
            </a:r>
            <a:endParaRPr lang="ru-RU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253918" y="3094797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0" y="997624"/>
            <a:ext cx="2439047" cy="2662183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23 C 0.00026 -0.00764 0.00052 -0.01527 0.00104 -0.02268 C 0.00117 -0.02523 0.00195 -0.02754 0.00208 -0.03009 C 0.00261 -0.04259 0.00247 -0.05532 0.00313 -0.06759 C 0.00365 -0.07777 0.0043 -0.08773 0.00521 -0.09768 C 0.0056 -0.10139 0.00586 -0.10532 0.00625 -0.10902 C 0.0069 -0.11342 0.00768 -0.11782 0.00833 -0.12222 C 0.00768 -0.13727 0.00742 -0.15231 0.00625 -0.16713 C 0.00599 -0.1706 0.00469 -0.17338 0.00417 -0.17662 C 0.00065 -0.19907 0.00625 -0.17662 -8.33333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5 -0.3074 -0.03073 -0.31365 C -0.03242 -0.31805 -0.03463 -0.32199 -0.03594 -0.32685 C -0.03698 -0.33055 -0.03815 -0.33426 -0.03919 -0.33796 C -0.04023 -0.34236 -0.04075 -0.34722 -0.04232 -0.35115 C -0.05143 -0.37546 -0.04401 -0.34629 -0.05182 -0.3699 C -0.05312 -0.37407 -0.05364 -0.37893 -0.05495 -0.3831 C -0.05612 -0.38657 -0.05794 -0.38912 -0.05924 -0.39259 C -0.06211 -0.39977 -0.06536 -0.40694 -0.06771 -0.41504 C -0.07031 -0.42453 -0.0737 -0.43703 -0.07721 -0.44514 C -0.07969 -0.45069 -0.08255 -0.45578 -0.0845 -0.46203 C -0.08568 -0.46504 -0.08672 -0.46805 -0.08776 -0.47129 C -0.09154 -0.48356 -0.0918 -0.48842 -0.09726 -0.50139 C -0.10417 -0.51782 -0.09583 -0.49884 -0.10573 -0.51828 C -0.10716 -0.52129 -0.10833 -0.52477 -0.10989 -0.52777 C -0.11146 -0.53055 -0.11354 -0.5324 -0.11523 -0.53518 C -0.11667 -0.5375 -0.11784 -0.54051 -0.1194 -0.54259 C -0.12109 -0.5449 -0.12669 -0.55046 -0.12891 -0.55208 C -0.13437 -0.55625 -0.1401 -0.56018 -0.14583 -0.56342 C -0.14726 -0.56412 -0.1487 -0.56435 -0.15 -0.56527 C -0.1543 -0.56759 -0.15833 -0.57106 -0.16276 -0.57268 L -0.17747 -0.57824 C -0.18737 -0.57777 -0.19726 -0.57801 -0.20716 -0.57639 C -0.20898 -0.57615 -0.21055 -0.57361 -0.21237 -0.57268 C -0.21406 -0.57176 -0.21588 -0.57176 -0.21771 -0.57083 C -0.22825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6 -0.53449 -0.29974 -0.53426 -0.30221 -0.53333 C -0.31614 -0.52801 -0.30325 -0.53148 -0.31588 -0.52569 C -0.32083 -0.52361 -0.32578 -0.52222 -0.33073 -0.52014 C -0.33815 -0.51713 -0.34557 -0.51412 -0.35286 -0.51088 C -0.37357 -0.50092 -0.35937 -0.50555 -0.37825 -0.49768 C -0.38177 -0.49606 -0.38529 -0.49537 -0.3888 -0.49398 C -0.40638 -0.48611 -0.3862 -0.49421 -0.39935 -0.48634 C -0.4013 -0.48518 -0.40937 -0.48333 -0.41094 -0.48264 C -0.42318 -0.47777 -0.40117 -0.48426 -0.4194 -0.47893 C -0.42187 -0.47824 -0.42435 -0.47777 -0.42682 -0.47708 C -0.42969 -0.47592 -0.43242 -0.47407 -0.43529 -0.47315 C -0.4401 -0.47152 -0.44518 -0.47106 -0.45 -0.46944 C -0.45325 -0.46852 -0.45638 -0.46666 -0.4595 -0.46574 C -0.46706 -0.46342 -0.48229 -0.46227 -0.48802 -0.46203 L -0.51979 -0.46018 C -0.52122 -0.45764 -0.52266 -0.45532 -0.52396 -0.45254 C -0.52604 -0.44838 -0.5263 -0.44629 -0.52721 -0.4412 C -0.5276 -0.43889 -0.52812 -0.43634 -0.52825 -0.43379 C -0.52838 -0.43009 -0.52825 -0.42639 -0.52825 -0.42245 L -0.52825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0.00532 L 0.02852 0.00555 C 0.02891 -0.00024 0.02917 -0.00579 0.02956 -0.01158 C 0.02982 -0.01413 0.03034 -0.01644 0.03073 -0.01899 C 0.03164 -0.02639 0.03229 -0.03403 0.03281 -0.04144 C 0.0332 -0.04908 0.0332 -0.05649 0.03385 -0.06413 C 0.03555 -0.08357 0.0388 -0.07871 0.04232 -0.10348 C 0.04271 -0.10602 0.04297 -0.10857 0.04336 -0.11088 C 0.04401 -0.11482 0.04492 -0.11829 0.04544 -0.12223 C 0.04714 -0.1345 0.04766 -0.14213 0.0487 -0.15417 C 0.04857 -0.15718 0.04844 -0.18519 0.04648 -0.19538 C 0.04596 -0.19815 0.04505 -0.20047 0.0444 -0.20301 C 0.04336 -0.2125 0.04245 -0.22315 0.03906 -0.23125 C 0.03802 -0.23357 0.03685 -0.23588 0.03594 -0.23866 C 0.03385 -0.24491 0.03229 -0.25348 0.02956 -0.25926 C 0.02773 -0.26343 0.02526 -0.26667 0.02331 -0.27061 C 0.01992 -0.27732 0.01693 -0.28426 0.0138 -0.29121 C 0.0138 -0.29098 0.00534 -0.30996 0.00534 -0.30973 C 0.00182 -0.31621 -0.00143 -0.32315 -0.00521 -0.32871 C -0.00951 -0.33496 -0.01341 -0.3419 -0.01797 -0.34746 C -0.02031 -0.3507 -0.02292 -0.35371 -0.02526 -0.35695 C -0.02786 -0.36042 -0.03008 -0.36482 -0.03268 -0.36829 C -0.0375 -0.37477 -0.04284 -0.3801 -0.04753 -0.38704 C -0.05169 -0.39329 -0.05534 -0.39931 -0.06016 -0.40394 C -0.0625 -0.40625 -0.06523 -0.40718 -0.06758 -0.4095 C -0.06979 -0.41158 -0.07161 -0.41482 -0.07383 -0.41713 C -0.0763 -0.41922 -0.07904 -0.42014 -0.08125 -0.42269 C -0.08359 -0.42524 -0.08516 -0.42987 -0.08763 -0.43195 C -0.09167 -0.43565 -0.09609 -0.43704 -0.10026 -0.43959 C -0.10247 -0.44075 -0.10456 -0.44213 -0.10664 -0.44329 C -0.10911 -0.44468 -0.11159 -0.44561 -0.11406 -0.447 C -0.11654 -0.44862 -0.11888 -0.45139 -0.12148 -0.45278 C -0.12422 -0.45394 -0.12708 -0.45394 -0.12982 -0.45463 C -0.13919 -0.46088 -0.13854 -0.46065 -0.14883 -0.46575 C -0.15169 -0.46713 -0.15443 -0.46875 -0.15729 -0.46968 C -0.16016 -0.47061 -0.16302 -0.47038 -0.16576 -0.47153 C -0.17826 -0.47616 -0.1819 -0.47963 -0.19323 -0.48264 C -0.19675 -0.4838 -0.20026 -0.48403 -0.20378 -0.48473 L -0.21328 -0.48843 C -0.21901 -0.49075 -0.22448 -0.49445 -0.23021 -0.49584 C -0.24349 -0.49931 -0.23516 -0.49746 -0.2556 -0.49954 C -0.2651 -0.49931 -0.30391 -0.49931 -0.32214 -0.49584 C -0.32708 -0.49491 -0.33203 -0.49352 -0.33685 -0.49213 C -0.34115 -0.49098 -0.34531 -0.48889 -0.34961 -0.48843 L -0.36328 -0.48658 L -0.36966 -0.48473 C -0.37214 -0.48403 -0.37461 -0.4838 -0.37708 -0.48264 C -0.39427 -0.4757 -0.36901 -0.48149 -0.39388 -0.47709 C -0.39531 -0.47639 -0.39675 -0.4757 -0.39818 -0.47524 C -0.39987 -0.47454 -0.40169 -0.47431 -0.40339 -0.47338 C -0.40664 -0.47176 -0.40977 -0.46945 -0.41289 -0.46783 C -0.42279 -0.46274 -0.41471 -0.47084 -0.42878 -0.45834 C -0.44518 -0.44375 -0.43815 -0.44723 -0.44883 -0.44329 C -0.45026 -0.44213 -0.45169 -0.44075 -0.45313 -0.43959 C -0.45482 -0.4382 -0.45664 -0.43727 -0.45833 -0.43588 C -0.46745 -0.42778 -0.45964 -0.43172 -0.46888 -0.42825 C -0.47318 -0.42338 -0.47708 -0.41737 -0.48164 -0.4132 C -0.48307 -0.41204 -0.48451 -0.41088 -0.48581 -0.4095 C -0.48802 -0.40718 -0.4901 -0.40463 -0.49219 -0.40209 C -0.49323 -0.4007 -0.49427 -0.39954 -0.49531 -0.39815 C -0.49675 -0.3963 -0.49818 -0.39445 -0.49961 -0.3926 C -0.51042 -0.37894 -0.4931 -0.40163 -0.5069 -0.38334 C -0.50872 -0.37825 -0.51042 -0.37315 -0.51224 -0.36829 C -0.51315 -0.36551 -0.51432 -0.3632 -0.51536 -0.36065 C -0.51758 -0.35533 -0.52031 -0.34723 -0.52175 -0.3419 C -0.52253 -0.33889 -0.52318 -0.33565 -0.52383 -0.33264 C -0.52461 -0.325 -0.52669 -0.3176 -0.52591 -0.30996 C -0.52448 -0.29445 -0.52487 -0.29584 -0.52175 -0.27616 C -0.52109 -0.27246 -0.52031 -0.26875 -0.51966 -0.26505 C -0.51927 -0.2625 -0.51927 -0.25973 -0.51862 -0.25741 C -0.51732 -0.25325 -0.51328 -0.24237 -0.5112 -0.23681 C -0.51042 -0.23496 -0.50951 -0.23334 -0.50911 -0.23125 C -0.50638 -0.21945 -0.50742 -0.225 -0.50586 -0.21436 C -0.50378 -0.17362 -0.50612 -0.20672 -0.50378 -0.18612 C -0.50339 -0.18241 -0.50339 -0.17848 -0.50273 -0.17477 C -0.50156 -0.16829 -0.50078 -0.16135 -0.49857 -0.15602 C -0.4974 -0.15348 -0.49648 -0.15093 -0.49531 -0.14862 C -0.49297 -0.14399 -0.49036 -0.13982 -0.48789 -0.13542 L -0.48789 -0.13519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2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2616 L 0.05547 -0.02593 C 0.05547 -0.02894 0.05716 -0.09352 0.05755 -0.09931 C 0.05794 -0.10509 0.05911 -0.11065 0.05963 -0.11621 C 0.06015 -0.12176 0.06015 -0.12755 0.06067 -0.1331 C 0.06211 -0.14815 0.06328 -0.15232 0.06601 -0.1669 C 0.06757 -0.18588 0.0681 -0.18727 0.06601 -0.21204 C 0.06536 -0.21898 0.05976 -0.2419 0.05859 -0.24769 C 0.05742 -0.25324 0.05651 -0.25903 0.05547 -0.26458 C 0.05442 -0.26968 0.05325 -0.27454 0.05221 -0.27963 C 0.05117 -0.28519 0.05013 -0.29074 0.04908 -0.29653 C 0.04804 -0.30278 0.04752 -0.30926 0.04596 -0.31528 C 0.04362 -0.32454 0.03958 -0.33218 0.0375 -0.34167 C 0.03672 -0.34468 0.03645 -0.34815 0.03541 -0.35093 C 0.03216 -0.35903 0.02838 -0.36597 0.02474 -0.37361 C 0.02265 -0.37801 0.02109 -0.3831 0.01849 -0.38658 C 0.00872 -0.39954 0.01992 -0.38426 0.01002 -0.39977 C 0.00833 -0.40255 0.00638 -0.40463 0.00468 -0.40741 C 0.00286 -0.41019 0.0013 -0.41366 -0.00052 -0.41667 C -0.00222 -0.41945 -0.00417 -0.42153 -0.00586 -0.42431 C -0.00769 -0.42708 -0.00912 -0.43102 -0.01107 -0.43357 C -0.01407 -0.43727 -0.01732 -0.44028 -0.02058 -0.44306 C -0.03855 -0.4581 -0.02852 -0.44699 -0.04805 -0.46181 C -0.05 -0.4632 -0.05144 -0.46621 -0.05339 -0.46736 C -0.05782 -0.47014 -0.06263 -0.47083 -0.06706 -0.47292 C -0.06927 -0.47408 -0.07123 -0.47593 -0.07344 -0.47685 C -0.07592 -0.47778 -0.07839 -0.47778 -0.08086 -0.47871 C -0.09493 -0.48403 -0.0819 -0.48056 -0.09453 -0.48611 C -0.09662 -0.48704 -0.09883 -0.4875 -0.10092 -0.48796 C -0.1086 -0.49491 -0.10157 -0.48958 -0.1125 -0.49375 C -0.12383 -0.49792 -0.12813 -0.50139 -0.13789 -0.50301 C -0.15183 -0.50533 -0.16641 -0.50579 -0.18021 -0.50671 C -0.18933 -0.50625 -0.19844 -0.50602 -0.20769 -0.50486 C -0.21641 -0.50394 -0.21875 -0.5 -0.22878 -0.49746 C -0.2336 -0.49607 -0.23868 -0.4963 -0.24349 -0.4956 C -0.24844 -0.49421 -0.25352 -0.49352 -0.25834 -0.4919 C -0.26407 -0.48982 -0.26953 -0.48565 -0.27526 -0.48426 C -0.278 -0.48357 -0.28086 -0.48333 -0.28373 -0.48241 C -0.2918 -0.48009 -0.29987 -0.47708 -0.30795 -0.475 C -0.31185 -0.47384 -0.31576 -0.47361 -0.31967 -0.47292 C -0.32461 -0.46945 -0.32578 -0.46852 -0.33125 -0.46551 C -0.33269 -0.46482 -0.33412 -0.46435 -0.33542 -0.46366 C -0.33763 -0.4625 -0.33959 -0.46088 -0.3418 -0.45996 C -0.34388 -0.45903 -0.3461 -0.45903 -0.34818 -0.4581 C -0.35352 -0.45533 -0.35873 -0.45162 -0.36394 -0.44861 C -0.37631 -0.44167 -0.36823 -0.44838 -0.38412 -0.43542 C -0.38868 -0.43171 -0.40131 -0.42037 -0.40521 -0.41482 C -0.4069 -0.41227 -0.4086 -0.40972 -0.41042 -0.40741 C -0.41394 -0.40278 -0.41771 -0.39908 -0.4211 -0.39421 C -0.42826 -0.38333 -0.4362 -0.37361 -0.44219 -0.36042 C -0.44558 -0.35278 -0.44662 -0.34977 -0.45065 -0.34352 C -0.46289 -0.32408 -0.44948 -0.34746 -0.46016 -0.32847 C -0.46315 -0.31574 -0.47097 -0.28357 -0.47175 -0.27778 C -0.4724 -0.27199 -0.47305 -0.26644 -0.47383 -0.26088 C -0.47526 -0.2507 -0.47657 -0.24074 -0.47813 -0.23079 C -0.47904 -0.225 -0.48021 -0.21945 -0.48125 -0.21389 L -0.4823 -0.20833 C -0.48269 -0.2044 -0.48321 -0.2007 -0.48334 -0.19699 C -0.48425 -0.18264 -0.48542 -0.15371 -0.48542 -0.15347 C -0.48451 -0.11644 -0.48542 -0.12338 -0.48334 -0.09931 C -0.48308 -0.0956 -0.48282 -0.09167 -0.4823 -0.08796 C -0.48112 -0.07847 -0.47904 -0.06898 -0.47709 -0.05996 C -0.475 -0.05116 -0.47305 -0.04213 -0.47071 -0.03357 C -0.46771 -0.02315 -0.46693 -0.01968 -0.46328 -0.00926 C -0.45977 0.00092 -0.4569 0.00717 -0.45274 0.01713 C -0.4517 0.01967 -0.45026 0.02176 -0.44961 0.02454 C -0.44883 0.02778 -0.44844 0.03125 -0.4474 0.03403 C -0.44636 0.03704 -0.4444 0.03866 -0.44323 0.04143 C -0.43789 0.05417 -0.44453 0.04491 -0.43789 0.05278 C -0.43659 0.05648 -0.43529 0.06042 -0.43373 0.06412 C -0.42982 0.07338 -0.43151 0.06898 -0.42839 0.07708 C -0.42605 0.09028 -0.42631 0.08449 -0.42631 0.09421 L -0.42631 0.0944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3 клас\04 ЯДС\Грущинська\3 Корисні копалини\№037 Із чого складається тверда оболонка Землі\2025-11-28_144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3593792"/>
            <a:ext cx="9289032" cy="199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51471" y="489659"/>
            <a:ext cx="10009112" cy="8643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smtClean="0">
                <a:solidFill>
                  <a:schemeClr val="bg1"/>
                </a:solidFill>
              </a:rPr>
              <a:t>46-47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4 ЯДС\Грущинська\3 Корисні копалини\№037 Із чого складається тверда оболонка Землі\2025-11-28_144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418726"/>
            <a:ext cx="9289032" cy="2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347789" y="1890659"/>
            <a:ext cx="1232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FF0000"/>
                </a:solidFill>
              </a:rPr>
              <a:t>тіла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39803" y="2183046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поверхню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43559" y="2959489"/>
            <a:ext cx="2394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мінералів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5767" y="4000418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мінеральна</a:t>
            </a:r>
            <a:r>
              <a:rPr lang="ru-RU" sz="2800" b="1" dirty="0" smtClean="0">
                <a:solidFill>
                  <a:srgbClr val="FF0000"/>
                </a:solidFill>
              </a:rPr>
              <a:t> вода </a:t>
            </a:r>
            <a:r>
              <a:rPr lang="ru-RU" sz="2800" b="1" dirty="0" err="1" smtClean="0">
                <a:solidFill>
                  <a:srgbClr val="FF0000"/>
                </a:solidFill>
              </a:rPr>
              <a:t>очищується</a:t>
            </a:r>
            <a:r>
              <a:rPr lang="ru-RU" sz="2800" b="1" dirty="0" smtClean="0">
                <a:solidFill>
                  <a:srgbClr val="FF0000"/>
                </a:solidFill>
              </a:rPr>
              <a:t> і </a:t>
            </a:r>
            <a:r>
              <a:rPr lang="ru-RU" sz="2800" b="1" dirty="0" err="1" smtClean="0">
                <a:solidFill>
                  <a:srgbClr val="FF0000"/>
                </a:solidFill>
              </a:rPr>
              <a:t>збагачується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проходячи</a:t>
            </a:r>
            <a:r>
              <a:rPr lang="ru-RU" sz="2800" b="1" dirty="0" smtClean="0">
                <a:solidFill>
                  <a:srgbClr val="FF0000"/>
                </a:solidFill>
              </a:rPr>
              <a:t> між пластами </a:t>
            </a:r>
            <a:r>
              <a:rPr lang="ru-RU" sz="2800" b="1" dirty="0" err="1">
                <a:solidFill>
                  <a:srgbClr val="FF0000"/>
                </a:solidFill>
              </a:rPr>
              <a:t>гірських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порід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5048" y="5590034"/>
            <a:ext cx="917545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Волога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, яка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випаровується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ґрунту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чи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водойм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, може бути чистою на шляху до хмари, але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випадає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на землю вже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забрудненою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D:\3 клас\04 ЯДС\Грущинська\3 Корисні копалини\№037 Із чого складається тверда оболонка Землі\2025-11-28_144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7" y="394190"/>
            <a:ext cx="68294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439617" y="416997"/>
            <a:ext cx="4234148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123478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81004" y="1269554"/>
            <a:ext cx="4210592" cy="2260003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59-60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37.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7495" y="3911723"/>
            <a:ext cx="1648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крейда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25313" y="3605747"/>
            <a:ext cx="421059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Складіть</a:t>
            </a:r>
            <a:r>
              <a:rPr lang="ru-RU" sz="2800" b="1" dirty="0" smtClean="0"/>
              <a:t> текст-</a:t>
            </a:r>
            <a:r>
              <a:rPr lang="ru-RU" sz="2800" b="1" dirty="0" err="1" smtClean="0"/>
              <a:t>розповідь</a:t>
            </a:r>
            <a:r>
              <a:rPr lang="ru-RU" sz="2800" b="1" dirty="0" smtClean="0"/>
              <a:t> </a:t>
            </a:r>
            <a:r>
              <a:rPr lang="ru-RU" sz="2800" b="1" dirty="0"/>
              <a:t>про «</a:t>
            </a:r>
            <a:r>
              <a:rPr lang="ru-RU" sz="2800" b="1" dirty="0" err="1"/>
              <a:t>домашні</a:t>
            </a:r>
            <a:r>
              <a:rPr lang="ru-RU" sz="2800" b="1" dirty="0"/>
              <a:t>» </a:t>
            </a:r>
            <a:r>
              <a:rPr lang="ru-RU" sz="2800" b="1" dirty="0" err="1"/>
              <a:t>гірські</a:t>
            </a:r>
            <a:r>
              <a:rPr lang="ru-RU" sz="2800" b="1" dirty="0"/>
              <a:t> породи.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03799" y="4005858"/>
            <a:ext cx="1648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кальцит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67495" y="4749337"/>
            <a:ext cx="1648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граніт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90119" y="4741175"/>
            <a:ext cx="299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польовий</a:t>
            </a:r>
            <a:r>
              <a:rPr lang="ru-RU" sz="3200" b="1" dirty="0" smtClean="0">
                <a:solidFill>
                  <a:srgbClr val="FF0000"/>
                </a:solidFill>
              </a:rPr>
              <a:t> шпат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6985" y="3905965"/>
            <a:ext cx="1648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слюда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09069" y="5518026"/>
            <a:ext cx="1648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кварц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65719" y="5467579"/>
            <a:ext cx="1648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пісок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50199" y="5518026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вода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 animBg="1"/>
      <p:bldP spid="11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accent3">
                      <a:lumMod val="75000"/>
                    </a:schemeClr>
                  </a:solidFill>
                </a:rPr>
                <a:t>Труднощі виникали…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63" y="549475"/>
            <a:ext cx="10153128" cy="7057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Налаштування на урок «Комікс»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689700A-427D-42E5-9BC7-A45EB75115C1}"/>
              </a:ext>
            </a:extLst>
          </p:cNvPr>
          <p:cNvSpPr txBox="1">
            <a:spLocks/>
          </p:cNvSpPr>
          <p:nvPr/>
        </p:nvSpPr>
        <p:spPr>
          <a:xfrm>
            <a:off x="3715767" y="1413571"/>
            <a:ext cx="4896544" cy="12241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altLang="ru-RU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Роздивіться ілюстрації. Яка з них відгукується з вашим серцем? Складіть коротку історію по ній</a:t>
            </a:r>
            <a:endParaRPr lang="ru-RU" altLang="ru-RU" sz="1200" b="1" dirty="0">
              <a:solidFill>
                <a:schemeClr val="accent3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Картинки Мудрість дня\photo_2025-06-18_17-39-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26" y="1376198"/>
            <a:ext cx="2317681" cy="229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Картинки Мудрість дня\photo_2025-07-20_11-52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03" y="3899865"/>
            <a:ext cx="2992764" cy="23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Мудрість дня\photo_2025-07-21_16-54-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20" y="2826550"/>
            <a:ext cx="2725302" cy="27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Мудрість дня\photo_2025-07-25_20-56-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342" y="3721425"/>
            <a:ext cx="2232927" cy="2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Картинки Мудрість дня\photo_2025-07-27_23-02-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4" y="1442776"/>
            <a:ext cx="2365595" cy="41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9" y="2964464"/>
            <a:ext cx="10501777" cy="37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8677" y="494644"/>
            <a:ext cx="10315922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Закінчи </a:t>
            </a:r>
            <a:r>
              <a:rPr lang="uk-UA" sz="4000" b="1" dirty="0" smtClean="0">
                <a:solidFill>
                  <a:schemeClr val="bg1"/>
                </a:solidFill>
              </a:rPr>
              <a:t>речення поданими словами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677" y="1413570"/>
            <a:ext cx="81649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Шафи </a:t>
            </a:r>
            <a:r>
              <a:rPr lang="uk-UA" sz="3200" b="1" dirty="0">
                <a:solidFill>
                  <a:schemeClr val="bg1"/>
                </a:solidFill>
              </a:rPr>
              <a:t>в нашому будинку зроблені </a:t>
            </a:r>
            <a:r>
              <a:rPr lang="uk-UA" sz="3200" b="1" dirty="0" smtClean="0">
                <a:solidFill>
                  <a:schemeClr val="bg1"/>
                </a:solidFill>
              </a:rPr>
              <a:t>з _______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676" y="2133650"/>
            <a:ext cx="81649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Своє житло ми </a:t>
            </a:r>
            <a:r>
              <a:rPr lang="uk-UA" sz="3200" b="1" dirty="0" smtClean="0">
                <a:solidFill>
                  <a:schemeClr val="bg1"/>
                </a:solidFill>
              </a:rPr>
              <a:t>обігріваємо _________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509" y="2861123"/>
            <a:ext cx="81649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Машину ми </a:t>
            </a:r>
            <a:r>
              <a:rPr lang="uk-UA" sz="3200" b="1" dirty="0" smtClean="0">
                <a:solidFill>
                  <a:schemeClr val="bg1"/>
                </a:solidFill>
              </a:rPr>
              <a:t>заправляємо _________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8969" y="3573810"/>
            <a:ext cx="81649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На шкільній дошці ми </a:t>
            </a:r>
            <a:r>
              <a:rPr lang="uk-UA" sz="3200" b="1" dirty="0" smtClean="0">
                <a:solidFill>
                  <a:schemeClr val="bg1"/>
                </a:solidFill>
              </a:rPr>
              <a:t>пишемо _________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01749" y="3541717"/>
            <a:ext cx="200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газом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53650" y="2861123"/>
            <a:ext cx="2150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дерева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02399" y="1351932"/>
            <a:ext cx="200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крейдою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53650" y="2072094"/>
            <a:ext cx="2150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бензином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8016" y="4365898"/>
            <a:ext cx="81649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Солимо їжу _________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54149" y="4365898"/>
            <a:ext cx="200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сіллю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6357E-6 -2.22222E-6 L -0.13627 -0.2219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3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5571E-6 2.22222E-6 L -0.27827 -0.20602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13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6357E-6 4.07407E-6 L -0.29572 0.10301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86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5571E-6 -4.81481E-6 L -0.22512 0.32338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6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81E-6 3.33333E-6 L -0.50938 -0.00047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6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774" y="40545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</a:t>
            </a:r>
            <a:r>
              <a:rPr lang="ru-RU" sz="4000" b="1" dirty="0" err="1"/>
              <a:t>фотографії</a:t>
            </a:r>
            <a:r>
              <a:rPr lang="ru-RU" sz="4000" b="1" dirty="0"/>
              <a:t> та </a:t>
            </a:r>
            <a:r>
              <a:rPr lang="ru-RU" sz="4000" b="1" dirty="0" err="1" smtClean="0"/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55" y="1214561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75774" y="1174859"/>
            <a:ext cx="3958497" cy="6607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Що </a:t>
            </a:r>
            <a:r>
              <a:rPr lang="ru-RU" sz="2800" b="1" dirty="0"/>
              <a:t>ви знаєте про гори? </a:t>
            </a: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18061" y="5524016"/>
            <a:ext cx="6186287" cy="99613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ви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про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різноманітність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гірських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порід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49525" y="1174859"/>
            <a:ext cx="3476088" cy="1616629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Яке значення для життя вони мають? Які гори є в Україні?</a:t>
            </a:r>
          </a:p>
        </p:txBody>
      </p:sp>
      <p:pic>
        <p:nvPicPr>
          <p:cNvPr id="4098" name="Picture 2" descr="Скельні гірські породи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1843802"/>
            <a:ext cx="2633032" cy="197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3.3: Скельний цикл - LibreTexts - Ukrayins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061" y="3264561"/>
            <a:ext cx="3286282" cy="22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5 цікавих фактів про гірські пород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2" y="3938696"/>
            <a:ext cx="2653631" cy="176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073249" y="2637706"/>
            <a:ext cx="4320480" cy="6268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З чого складаються гори?</a:t>
            </a:r>
          </a:p>
        </p:txBody>
      </p:sp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Гірські породи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3414" y="1240274"/>
            <a:ext cx="6663188" cy="42640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/>
              <a:t>Усе </a:t>
            </a:r>
            <a:r>
              <a:rPr lang="ru-RU" sz="3200" b="1" dirty="0" err="1"/>
              <a:t>життя</a:t>
            </a:r>
            <a:r>
              <a:rPr lang="ru-RU" sz="3200" b="1" dirty="0"/>
              <a:t> і </a:t>
            </a:r>
            <a:r>
              <a:rPr lang="ru-RU" sz="3200" b="1" dirty="0" err="1"/>
              <a:t>діяльність</a:t>
            </a:r>
            <a:r>
              <a:rPr lang="ru-RU" sz="3200" b="1" dirty="0"/>
              <a:t> людей </a:t>
            </a:r>
            <a:r>
              <a:rPr lang="ru-RU" sz="3200" b="1" dirty="0" err="1"/>
              <a:t>пов’язані</a:t>
            </a:r>
            <a:r>
              <a:rPr lang="ru-RU" sz="3200" b="1" dirty="0"/>
              <a:t> </a:t>
            </a:r>
            <a:r>
              <a:rPr lang="ru-RU" sz="3200" b="1" dirty="0" err="1"/>
              <a:t>із</a:t>
            </a:r>
            <a:r>
              <a:rPr lang="ru-RU" sz="3200" b="1" dirty="0"/>
              <a:t> земною </a:t>
            </a:r>
            <a:r>
              <a:rPr lang="ru-RU" sz="3200" b="1" dirty="0" err="1"/>
              <a:t>поверхнею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складається</a:t>
            </a:r>
            <a:r>
              <a:rPr lang="ru-RU" sz="3200" b="1" dirty="0"/>
              <a:t> з </a:t>
            </a:r>
            <a:r>
              <a:rPr lang="ru-RU" sz="3200" b="1" dirty="0" err="1">
                <a:solidFill>
                  <a:srgbClr val="FFFF00"/>
                </a:solidFill>
              </a:rPr>
              <a:t>гірських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порід</a:t>
            </a:r>
            <a:r>
              <a:rPr lang="ru-RU" sz="3200" b="1" dirty="0"/>
              <a:t>. </a:t>
            </a:r>
            <a:r>
              <a:rPr lang="ru-RU" sz="3200" b="1" dirty="0" err="1"/>
              <a:t>Їх</a:t>
            </a:r>
            <a:r>
              <a:rPr lang="ru-RU" sz="3200" b="1" dirty="0"/>
              <a:t> </a:t>
            </a:r>
            <a:r>
              <a:rPr lang="ru-RU" sz="3200" b="1" dirty="0" err="1"/>
              <a:t>можна</a:t>
            </a:r>
            <a:r>
              <a:rPr lang="ru-RU" sz="3200" b="1" dirty="0"/>
              <a:t> </a:t>
            </a:r>
            <a:r>
              <a:rPr lang="ru-RU" sz="3200" b="1" dirty="0" err="1"/>
              <a:t>віднайти</a:t>
            </a:r>
            <a:r>
              <a:rPr lang="ru-RU" sz="3200" b="1" dirty="0"/>
              <a:t> </a:t>
            </a:r>
            <a:r>
              <a:rPr lang="ru-RU" sz="3200" b="1" dirty="0" err="1"/>
              <a:t>скрізь</a:t>
            </a:r>
            <a:r>
              <a:rPr lang="ru-RU" sz="3200" b="1" dirty="0"/>
              <a:t>: у горах, на </a:t>
            </a:r>
            <a:r>
              <a:rPr lang="ru-RU" sz="3200" b="1" dirty="0" err="1"/>
              <a:t>рівнинах</a:t>
            </a:r>
            <a:r>
              <a:rPr lang="ru-RU" sz="3200" b="1" dirty="0"/>
              <a:t>, на </a:t>
            </a:r>
            <a:r>
              <a:rPr lang="ru-RU" sz="3200" b="1" dirty="0" err="1"/>
              <a:t>морському</a:t>
            </a:r>
            <a:r>
              <a:rPr lang="ru-RU" sz="3200" b="1" dirty="0"/>
              <a:t> </a:t>
            </a:r>
            <a:r>
              <a:rPr lang="ru-RU" sz="3200" b="1" dirty="0" err="1"/>
              <a:t>узбережжі</a:t>
            </a:r>
            <a:r>
              <a:rPr lang="ru-RU" sz="3200" b="1" dirty="0"/>
              <a:t>, </a:t>
            </a:r>
            <a:r>
              <a:rPr lang="ru-RU" sz="3200" b="1" dirty="0" err="1"/>
              <a:t>під</a:t>
            </a:r>
            <a:r>
              <a:rPr lang="ru-RU" sz="3200" b="1" dirty="0"/>
              <a:t> океанами, </a:t>
            </a:r>
            <a:r>
              <a:rPr lang="ru-RU" sz="3200" b="1" dirty="0" err="1"/>
              <a:t>річками</a:t>
            </a:r>
            <a:r>
              <a:rPr lang="ru-RU" sz="3200" b="1" dirty="0"/>
              <a:t>, озерами, </a:t>
            </a:r>
            <a:r>
              <a:rPr lang="ru-RU" sz="3200" b="1" dirty="0" err="1"/>
              <a:t>льодовиками</a:t>
            </a:r>
            <a:r>
              <a:rPr lang="ru-RU" sz="3200" b="1" dirty="0"/>
              <a:t>, </a:t>
            </a:r>
            <a:r>
              <a:rPr lang="ru-RU" sz="3200" b="1" dirty="0" err="1"/>
              <a:t>повсякчас</a:t>
            </a:r>
            <a:r>
              <a:rPr lang="ru-RU" sz="3200" b="1" dirty="0"/>
              <a:t> у нас </a:t>
            </a:r>
            <a:r>
              <a:rPr lang="ru-RU" sz="3200" b="1" dirty="0" err="1"/>
              <a:t>під</a:t>
            </a:r>
            <a:r>
              <a:rPr lang="ru-RU" sz="3200" b="1" dirty="0"/>
              <a:t> ногами та в </a:t>
            </a:r>
            <a:r>
              <a:rPr lang="ru-RU" sz="3200" b="1" dirty="0" err="1"/>
              <a:t>надрах</a:t>
            </a:r>
            <a:r>
              <a:rPr lang="ru-RU" sz="3200" b="1" dirty="0"/>
              <a:t> </a:t>
            </a:r>
            <a:r>
              <a:rPr lang="ru-RU" sz="3200" b="1" dirty="0" err="1"/>
              <a:t>Землі</a:t>
            </a:r>
            <a:r>
              <a:rPr lang="ru-RU" sz="3200" b="1" dirty="0"/>
              <a:t>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5" descr="H6QF9CCAHBYZ7UCA7K5JY5CAR3Z41VCA12YP6ICAOMJHRECAX8HZ0ICAZ40BEDCACNHKF5CA9103VSCA39VCNZCAJHSAIQCAXU5W00CAC3XYBJCA39DW1BCAXFIM3PCA1QCSJ9CAT5Q9N1CAEA74K2CAW32B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8961" y="1250084"/>
            <a:ext cx="2693720" cy="323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MPj040948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6797" y="4509914"/>
            <a:ext cx="2651738" cy="198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00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0308" y="500674"/>
            <a:ext cx="10244291" cy="749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uk-UA" sz="4000" b="1" dirty="0">
                <a:solidFill>
                  <a:schemeClr val="bg1"/>
                </a:solidFill>
              </a:rPr>
              <a:t>деякі гірські </a:t>
            </a:r>
            <a:r>
              <a:rPr lang="uk-UA" sz="4000" b="1" dirty="0" smtClean="0">
                <a:solidFill>
                  <a:schemeClr val="bg1"/>
                </a:solidFill>
              </a:rPr>
              <a:t>породи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0" y="1341562"/>
            <a:ext cx="2058793" cy="20606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11" y="1341562"/>
            <a:ext cx="2592288" cy="194593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90" y="3802874"/>
            <a:ext cx="3052258" cy="22912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60307" y="3197618"/>
            <a:ext cx="148943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Граніт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2471" y="3218100"/>
            <a:ext cx="129614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Глина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3366" y="3408179"/>
            <a:ext cx="1301883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Пісок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3351" y="4221882"/>
            <a:ext cx="318777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Кам’яне вугілля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7" y="1375244"/>
            <a:ext cx="2735084" cy="18432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Купити Мармур Emperador Dark в Одесі за низькою ціною. Склад мармуру в  Одесі KrimArt Sto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889" y="1375244"/>
            <a:ext cx="2088232" cy="20882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50729" y="3403459"/>
            <a:ext cx="175339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Мармур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8" name="Picture 4" descr="Вапняк — Київський столичний університет імені Бориса Грінчен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62" y="3921479"/>
            <a:ext cx="3096249" cy="226950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22579" y="5600800"/>
            <a:ext cx="148943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Вапняк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7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5447" y="477466"/>
            <a:ext cx="10246903" cy="836939"/>
          </a:xfrm>
          <a:prstGeom prst="roundRect">
            <a:avLst/>
          </a:prstGeom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000" b="1" dirty="0">
                <a:solidFill>
                  <a:schemeClr val="bg1"/>
                </a:solidFill>
              </a:rPr>
              <a:t>Гірські породи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907455" y="1469349"/>
            <a:ext cx="6264696" cy="213043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>
                <a:solidFill>
                  <a:srgbClr val="FF0000"/>
                </a:solidFill>
              </a:rPr>
              <a:t>Гірські породи </a:t>
            </a:r>
            <a:r>
              <a:rPr lang="uk-UA" sz="3200" dirty="0">
                <a:solidFill>
                  <a:srgbClr val="002060"/>
                </a:solidFill>
              </a:rPr>
              <a:t>– </a:t>
            </a:r>
            <a:r>
              <a:rPr lang="uk-UA" sz="3200" b="1" dirty="0">
                <a:solidFill>
                  <a:srgbClr val="002060"/>
                </a:solidFill>
              </a:rPr>
              <a:t>це природні тіла, які </a:t>
            </a:r>
            <a:r>
              <a:rPr lang="ru-RU" sz="3200" b="1" dirty="0" err="1">
                <a:solidFill>
                  <a:srgbClr val="002060"/>
                </a:solidFill>
              </a:rPr>
              <a:t>вкривають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поверхню</a:t>
            </a:r>
            <a:r>
              <a:rPr lang="ru-RU" sz="3200" b="1" dirty="0">
                <a:solidFill>
                  <a:srgbClr val="002060"/>
                </a:solidFill>
              </a:rPr>
              <a:t> Землі й </a:t>
            </a:r>
            <a:r>
              <a:rPr lang="ru-RU" sz="3200" b="1" dirty="0" err="1">
                <a:solidFill>
                  <a:srgbClr val="002060"/>
                </a:solidFill>
              </a:rPr>
              <a:t>залягають</a:t>
            </a:r>
            <a:r>
              <a:rPr lang="ru-RU" sz="3200" b="1" dirty="0">
                <a:solidFill>
                  <a:srgbClr val="002060"/>
                </a:solidFill>
              </a:rPr>
              <a:t> у її </a:t>
            </a:r>
            <a:r>
              <a:rPr lang="ru-RU" sz="3200" b="1" dirty="0" err="1" smtClean="0">
                <a:solidFill>
                  <a:srgbClr val="002060"/>
                </a:solidFill>
              </a:rPr>
              <a:t>глибинах</a:t>
            </a:r>
            <a:r>
              <a:rPr lang="uk-UA" sz="3200" b="1" dirty="0" smtClean="0">
                <a:solidFill>
                  <a:srgbClr val="002060"/>
                </a:solidFill>
              </a:rPr>
              <a:t>. </a:t>
            </a:r>
            <a:r>
              <a:rPr lang="ru-RU" sz="3200" b="1" dirty="0" smtClean="0">
                <a:solidFill>
                  <a:srgbClr val="002060"/>
                </a:solidFill>
              </a:rPr>
              <a:t>Вони </a:t>
            </a:r>
            <a:r>
              <a:rPr lang="ru-RU" sz="3200" b="1" dirty="0">
                <a:solidFill>
                  <a:srgbClr val="002060"/>
                </a:solidFill>
              </a:rPr>
              <a:t>складаються з </a:t>
            </a:r>
            <a:r>
              <a:rPr lang="ru-RU" sz="3200" b="1" dirty="0" err="1">
                <a:solidFill>
                  <a:srgbClr val="002060"/>
                </a:solidFill>
              </a:rPr>
              <a:t>мінералів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35172" name="Picture 5" descr="H6QF9CCAHBYZ7UCA7K5JY5CAR3Z41VCA12YP6ICAOMJHRECAX8HZ0ICAZ40BEDCACNHKF5CA9103VSCA39VCNZCAJHSAIQCAXU5W00CAC3XYBJCA39DW1BCAXFIM3PCA1QCSJ9CAT5Q9N1CAEA74K2CAW32B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6167" y="1439040"/>
            <a:ext cx="3878909" cy="43214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5173" name="Picture 4" descr="F4H7T7CATLTNMMCAFL1JABCA8HU6L5CANYTXWOCAN772RVCADU7D7CCAK8ACQQCA7H2G5HCAXUUFXMCAQ3B28WCABMD3MHCA1BH2DUCAPA0FVICAT1VZF6CA2S9P08CA8RCIYSCAN41NZGCA6NIZJFCAAY04R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559" y="3599780"/>
            <a:ext cx="4364937" cy="25922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77466"/>
            <a:ext cx="10153128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Мінерали в </a:t>
            </a:r>
            <a:r>
              <a:rPr lang="uk-UA" sz="4000" b="1" dirty="0" smtClean="0">
                <a:solidFill>
                  <a:srgbClr val="FFFF00"/>
                </a:solidFill>
              </a:rPr>
              <a:t>твердому</a:t>
            </a:r>
            <a:r>
              <a:rPr lang="uk-UA" sz="4000" b="1" dirty="0" smtClean="0">
                <a:solidFill>
                  <a:schemeClr val="bg1"/>
                </a:solidFill>
              </a:rPr>
              <a:t> стані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439" y="1269554"/>
            <a:ext cx="599569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Мінерали</a:t>
            </a:r>
            <a:r>
              <a:rPr lang="ru-RU" sz="3200" b="1" dirty="0">
                <a:solidFill>
                  <a:schemeClr val="bg1"/>
                </a:solidFill>
              </a:rPr>
              <a:t> — </a:t>
            </a:r>
            <a:r>
              <a:rPr lang="ru-RU" sz="3200" b="1" dirty="0" err="1">
                <a:solidFill>
                  <a:schemeClr val="bg1"/>
                </a:solidFill>
              </a:rPr>
              <a:t>однорідні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природні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тіла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складаються</a:t>
            </a:r>
            <a:r>
              <a:rPr lang="ru-RU" sz="3200" b="1" dirty="0">
                <a:solidFill>
                  <a:schemeClr val="bg1"/>
                </a:solidFill>
              </a:rPr>
              <a:t> з </a:t>
            </a:r>
            <a:r>
              <a:rPr lang="ru-RU" sz="3200" b="1" dirty="0" err="1">
                <a:solidFill>
                  <a:schemeClr val="bg1"/>
                </a:solidFill>
              </a:rPr>
              <a:t>однієї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речовини</a:t>
            </a:r>
            <a:r>
              <a:rPr lang="ru-RU" sz="3200" b="1" dirty="0">
                <a:solidFill>
                  <a:schemeClr val="bg1"/>
                </a:solidFill>
              </a:rPr>
              <a:t> й </a:t>
            </a:r>
            <a:r>
              <a:rPr lang="ru-RU" sz="3200" b="1" dirty="0" err="1">
                <a:solidFill>
                  <a:schemeClr val="bg1"/>
                </a:solidFill>
              </a:rPr>
              <a:t>перебувають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здебільшого</a:t>
            </a:r>
            <a:r>
              <a:rPr lang="ru-RU" sz="3200" b="1" dirty="0">
                <a:solidFill>
                  <a:schemeClr val="bg1"/>
                </a:solidFill>
              </a:rPr>
              <a:t> у твердому </a:t>
            </a:r>
            <a:r>
              <a:rPr lang="ru-RU" sz="3200" b="1" dirty="0" err="1">
                <a:solidFill>
                  <a:schemeClr val="bg1"/>
                </a:solidFill>
              </a:rPr>
              <a:t>стані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6" r="9362"/>
          <a:stretch/>
        </p:blipFill>
        <p:spPr>
          <a:xfrm>
            <a:off x="6889955" y="1305973"/>
            <a:ext cx="2226411" cy="19798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r="23166"/>
          <a:stretch/>
        </p:blipFill>
        <p:spPr>
          <a:xfrm>
            <a:off x="763439" y="3556129"/>
            <a:ext cx="2304000" cy="205407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83519" y="5701074"/>
            <a:ext cx="148943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Золото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3799" y="5709346"/>
            <a:ext cx="158423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Срібло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6464" y="3357786"/>
            <a:ext cx="175339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Алмаз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r="4376"/>
          <a:stretch/>
        </p:blipFill>
        <p:spPr>
          <a:xfrm>
            <a:off x="9260383" y="1269554"/>
            <a:ext cx="2202330" cy="20327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51" y="3528361"/>
            <a:ext cx="2617268" cy="201533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73" y="4013008"/>
            <a:ext cx="2604693" cy="18405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548415" y="3357786"/>
            <a:ext cx="148943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Графіт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60383" y="4823200"/>
            <a:ext cx="1777462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Кам’яна сіль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9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7602</TotalTime>
  <Words>576</Words>
  <Application>Microsoft Office PowerPoint</Application>
  <PresentationFormat>Произвольный</PresentationFormat>
  <Paragraphs>130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Налаштування на урок «Комікс»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Гірські породи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Слід від простого олівця – слід гірської породи графіту.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581</cp:revision>
  <dcterms:created xsi:type="dcterms:W3CDTF">2025-08-27T14:01:18Z</dcterms:created>
  <dcterms:modified xsi:type="dcterms:W3CDTF">2025-12-03T11:31:26Z</dcterms:modified>
</cp:coreProperties>
</file>