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7" r:id="rId2"/>
    <p:sldId id="705" r:id="rId3"/>
    <p:sldId id="706" r:id="rId4"/>
    <p:sldId id="709" r:id="rId5"/>
    <p:sldId id="710" r:id="rId6"/>
    <p:sldId id="690" r:id="rId7"/>
    <p:sldId id="711" r:id="rId8"/>
    <p:sldId id="501" r:id="rId9"/>
    <p:sldId id="712" r:id="rId10"/>
    <p:sldId id="707" r:id="rId11"/>
    <p:sldId id="714" r:id="rId12"/>
    <p:sldId id="685" r:id="rId13"/>
    <p:sldId id="686" r:id="rId14"/>
    <p:sldId id="684" r:id="rId15"/>
    <p:sldId id="715" r:id="rId16"/>
    <p:sldId id="689" r:id="rId17"/>
    <p:sldId id="692" r:id="rId18"/>
    <p:sldId id="716" r:id="rId19"/>
    <p:sldId id="687" r:id="rId20"/>
    <p:sldId id="674" r:id="rId21"/>
    <p:sldId id="320" r:id="rId22"/>
    <p:sldId id="637" r:id="rId23"/>
    <p:sldId id="599" r:id="rId24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8.png"/><Relationship Id="rId4" Type="http://schemas.openxmlformats.org/officeDocument/2006/relationships/image" Target="../media/image55.png"/><Relationship Id="rId9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1613" y="981522"/>
            <a:ext cx="8902906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3">
                    <a:lumMod val="75000"/>
                  </a:schemeClr>
                </a:solidFill>
              </a:rPr>
              <a:t>Що таке корисні копалини і як ти можеш їх досліджувати? </a:t>
            </a:r>
            <a:endParaRPr lang="ru-RU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4237" y="3976140"/>
            <a:ext cx="3930282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</a:rPr>
              <a:t>Людина і нежива природа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Урок 38-39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4" descr="22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613" y="3203393"/>
            <a:ext cx="2532366" cy="2532367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3439" y="494644"/>
            <a:ext cx="10513168" cy="774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4000" b="1" dirty="0">
                <a:solidFill>
                  <a:schemeClr val="bg1"/>
                </a:solidFill>
              </a:rPr>
              <a:t>текст про роботу геологів.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136" y="1269554"/>
            <a:ext cx="10658487" cy="35394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err="1" smtClean="0">
                <a:solidFill>
                  <a:srgbClr val="FF0000"/>
                </a:solidFill>
              </a:rPr>
              <a:t>Вчені</a:t>
            </a:r>
            <a:r>
              <a:rPr lang="ru-RU" sz="2800" b="1" dirty="0" smtClean="0">
                <a:solidFill>
                  <a:srgbClr val="FF0000"/>
                </a:solidFill>
              </a:rPr>
              <a:t>-геологи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багато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часу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подорожують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щоб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вивчати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ознаки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залягання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покладів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корисних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копалин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Досліджують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скельні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породи, їхні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уламки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мінеральні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джерела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та навіть склад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рослинності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яка «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підказує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», де розташовуються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корисні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копалини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. Потім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проводять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подальшу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геологічну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розвідку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їхніх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запасів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оцінюють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придатність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родовищ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для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промислової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розробки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та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визначають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способи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видобування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algn="just"/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" name="Picture 4" descr="https://geolog.at.ua/_nw/0/741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3444">
            <a:off x="5111384" y="4268420"/>
            <a:ext cx="3379710" cy="220095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forpost-sz.ru/sites/default/files/styles/wide169/public/doc/2019/04/06/geolog.jpg?h=f6346964&amp;itok=lrmC4b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59" y="4459190"/>
            <a:ext cx="3368188" cy="206620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i.campwaltblog.com/img/karera/275/geolog-kto-takoj-chto-neobhodimo-znat-o-professii-geolog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60">
            <a:off x="8818676" y="4192466"/>
            <a:ext cx="3004376" cy="226905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42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4435847" y="1457390"/>
            <a:ext cx="1686160" cy="11255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 dirty="0">
                <a:solidFill>
                  <a:srgbClr val="002060"/>
                </a:solidFill>
              </a:rPr>
              <a:t>Кар</a:t>
            </a:r>
            <a:r>
              <a:rPr lang="uk-UA" sz="3200" b="1" dirty="0">
                <a:solidFill>
                  <a:srgbClr val="002060"/>
                </a:solidFill>
                <a:latin typeface="Century Schoolbook"/>
              </a:rPr>
              <a:t>'</a:t>
            </a:r>
            <a:r>
              <a:rPr lang="uk-UA" sz="3200" b="1" dirty="0">
                <a:solidFill>
                  <a:srgbClr val="002060"/>
                </a:solidFill>
              </a:rPr>
              <a:t>єр: граніт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66250" name="Picture 10" descr="https://www.kursiv.kz/thumb/news1446873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1417" y="4076805"/>
            <a:ext cx="3755190" cy="259906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4799344" y="5350975"/>
            <a:ext cx="1686160" cy="11255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 dirty="0">
                <a:solidFill>
                  <a:srgbClr val="002060"/>
                </a:solidFill>
              </a:rPr>
              <a:t>Шахта: вугілля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5361333" y="3260119"/>
            <a:ext cx="2494652" cy="163337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Бурові установки: </a:t>
            </a:r>
            <a:endParaRPr lang="uk-UA" sz="3200" b="1" dirty="0">
              <a:solidFill>
                <a:srgbClr val="002060"/>
              </a:solidFill>
            </a:endParaRPr>
          </a:p>
          <a:p>
            <a:pPr algn="ctr"/>
            <a:r>
              <a:rPr lang="uk-UA" sz="3200" b="1" dirty="0">
                <a:solidFill>
                  <a:srgbClr val="002060"/>
                </a:solidFill>
              </a:rPr>
              <a:t>газ, нафта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3439" y="494644"/>
            <a:ext cx="10513168" cy="774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Способи видобутку природних копалин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571" y="1457941"/>
            <a:ext cx="3734156" cy="240211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75" y="3835628"/>
            <a:ext cx="3823795" cy="256639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Содержимое 5" descr="Qvw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4718" y="1381747"/>
            <a:ext cx="3352863" cy="226407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62756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6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518245"/>
            <a:ext cx="10225136" cy="13273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Кам’яне вугілля </a:t>
            </a:r>
            <a:r>
              <a:rPr lang="uk-UA" sz="4000" b="1" dirty="0" smtClean="0">
                <a:solidFill>
                  <a:schemeClr val="bg1"/>
                </a:solidFill>
              </a:rPr>
              <a:t>видобувають </a:t>
            </a:r>
            <a:r>
              <a:rPr lang="uk-UA" sz="4000" b="1" dirty="0">
                <a:solidFill>
                  <a:schemeClr val="bg1"/>
                </a:solidFill>
              </a:rPr>
              <a:t>у шахтах на великій глибині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21" y="1917626"/>
            <a:ext cx="4031488" cy="302628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29" y="1917626"/>
            <a:ext cx="6497206" cy="433529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50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13708" y="494644"/>
            <a:ext cx="9818883" cy="774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Залізну руду </a:t>
            </a:r>
            <a:r>
              <a:rPr lang="uk-UA" sz="4000" b="1" dirty="0" smtClean="0">
                <a:solidFill>
                  <a:schemeClr val="bg1"/>
                </a:solidFill>
              </a:rPr>
              <a:t>видобувають </a:t>
            </a:r>
            <a:r>
              <a:rPr lang="uk-UA" sz="4000" b="1" dirty="0">
                <a:solidFill>
                  <a:schemeClr val="bg1"/>
                </a:solidFill>
              </a:rPr>
              <a:t>у кар’єрах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56" y="2781722"/>
            <a:ext cx="4534802" cy="340228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68" y="1485578"/>
            <a:ext cx="5888923" cy="392941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022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28877"/>
            <a:ext cx="10081120" cy="12447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Щоб добути нафту і природній газ, встановлюють бурові установки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591" y="1939750"/>
            <a:ext cx="8213841" cy="469776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02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Text Box 5"/>
          <p:cNvSpPr txBox="1">
            <a:spLocks noChangeArrowheads="1"/>
          </p:cNvSpPr>
          <p:nvPr/>
        </p:nvSpPr>
        <p:spPr bwMode="auto">
          <a:xfrm>
            <a:off x="4698434" y="1461560"/>
            <a:ext cx="2468349" cy="72543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uk-UA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Тверді</a:t>
            </a:r>
            <a:endParaRPr lang="ru-RU" sz="4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6198" name="Text Box 9"/>
          <p:cNvSpPr txBox="1">
            <a:spLocks noChangeArrowheads="1"/>
          </p:cNvSpPr>
          <p:nvPr/>
        </p:nvSpPr>
        <p:spPr bwMode="auto">
          <a:xfrm>
            <a:off x="5932610" y="2638577"/>
            <a:ext cx="3242404" cy="72543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 b="1" dirty="0">
                <a:solidFill>
                  <a:srgbClr val="FFFFFF"/>
                </a:solidFill>
              </a:rPr>
              <a:t>Газоподібні</a:t>
            </a:r>
            <a:endParaRPr lang="ru-RU" sz="4000" b="1" dirty="0">
              <a:solidFill>
                <a:srgbClr val="FFFFFF"/>
              </a:solidFill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68957" y="558191"/>
            <a:ext cx="9649072" cy="783371"/>
          </a:xfrm>
          <a:prstGeom prst="round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3600" b="1" dirty="0">
                <a:solidFill>
                  <a:schemeClr val="bg1"/>
                </a:solidFill>
              </a:rPr>
              <a:t>У яких станах можуть бути корисні копалини?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136199" name="Text Box 11"/>
          <p:cNvSpPr>
            <a:spLocks noGrp="1" noChangeArrowheads="1"/>
          </p:cNvSpPr>
          <p:nvPr>
            <p:ph idx="1"/>
          </p:nvPr>
        </p:nvSpPr>
        <p:spPr>
          <a:xfrm>
            <a:off x="8717439" y="3485020"/>
            <a:ext cx="1872031" cy="646481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uk-UA" sz="4000" b="1" dirty="0">
                <a:solidFill>
                  <a:schemeClr val="bg1"/>
                </a:solidFill>
              </a:rPr>
              <a:t>Рідкі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36200" name="Picture 18" descr="366KS9CA4V3K5OCAICIPPZCATE21TCCA9HIZPRCA19QZYOCA1QTSHRCA0YH4LLCAFLCBL1CAZYA0QVCA1XKEO0CAPUFF2JCAOU29UGCA9CM8QICA35U5PUCADUSPC8CADT9QRYCAUBNF1QCAD484ZWCAS339Z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7475" y="2039951"/>
            <a:ext cx="2076359" cy="119725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6201" name="Text Box 20"/>
          <p:cNvSpPr txBox="1">
            <a:spLocks noChangeArrowheads="1"/>
          </p:cNvSpPr>
          <p:nvPr/>
        </p:nvSpPr>
        <p:spPr bwMode="auto">
          <a:xfrm>
            <a:off x="8641599" y="1435210"/>
            <a:ext cx="2869688" cy="5407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Природний газ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6202" name="Picture 22" descr="1284411028_cena-na-n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0303" y="4650077"/>
            <a:ext cx="2352201" cy="158786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6203" name="Text Box 23"/>
          <p:cNvSpPr txBox="1">
            <a:spLocks noChangeArrowheads="1"/>
          </p:cNvSpPr>
          <p:nvPr/>
        </p:nvSpPr>
        <p:spPr bwMode="auto">
          <a:xfrm>
            <a:off x="7322925" y="5731649"/>
            <a:ext cx="1448351" cy="5407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Нафта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6204" name="Picture 24" descr="coal%20chunk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7163" y="1479288"/>
            <a:ext cx="2181705" cy="150912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6205" name="Text Box 25"/>
          <p:cNvSpPr txBox="1">
            <a:spLocks noChangeArrowheads="1"/>
          </p:cNvSpPr>
          <p:nvPr/>
        </p:nvSpPr>
        <p:spPr bwMode="auto">
          <a:xfrm>
            <a:off x="2834969" y="1479289"/>
            <a:ext cx="1638016" cy="9716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Кам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’</a:t>
            </a:r>
            <a:r>
              <a:rPr lang="uk-UA" sz="2800" b="1" dirty="0" err="1">
                <a:solidFill>
                  <a:schemeClr val="accent3">
                    <a:lumMod val="75000"/>
                  </a:schemeClr>
                </a:solidFill>
              </a:rPr>
              <a:t>яне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 вугілля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6206" name="Picture 26" descr="image0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5487" y="3005344"/>
            <a:ext cx="2304256" cy="164473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6207" name="Text Box 27"/>
          <p:cNvSpPr txBox="1">
            <a:spLocks noChangeArrowheads="1"/>
          </p:cNvSpPr>
          <p:nvPr/>
        </p:nvSpPr>
        <p:spPr bwMode="auto">
          <a:xfrm>
            <a:off x="475407" y="2920595"/>
            <a:ext cx="1296144" cy="5407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Граніт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6210" name="Picture 30" descr="wh_iron_cleen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04363" y="3789834"/>
            <a:ext cx="2976641" cy="171141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6211" name="Text Box 31"/>
          <p:cNvSpPr txBox="1">
            <a:spLocks noChangeArrowheads="1"/>
          </p:cNvSpPr>
          <p:nvPr/>
        </p:nvSpPr>
        <p:spPr bwMode="auto">
          <a:xfrm>
            <a:off x="4191923" y="5451633"/>
            <a:ext cx="2325155" cy="5407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Залізна руда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6212" name="Picture 34" descr="IRQWBQCAH0IPE4CAR2UTL9CA8EHRSUCAD69GZ0CAJZBDL4CA6ESK0PCA2I76N8CANTAYQMCAFX8G5LCAW5QGAPCAQA7DNLCA2W5C4UCAFA0J5KCA7UC0ZMCAY9P0JMCAYQM40LCAJWCB1VCACDN2GECANP3FZ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11511" y="4724325"/>
            <a:ext cx="2561744" cy="144558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6213" name="Text Box 35"/>
          <p:cNvSpPr txBox="1">
            <a:spLocks noChangeArrowheads="1"/>
          </p:cNvSpPr>
          <p:nvPr/>
        </p:nvSpPr>
        <p:spPr bwMode="auto">
          <a:xfrm>
            <a:off x="1212578" y="5697181"/>
            <a:ext cx="1116118" cy="5407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>
                <a:solidFill>
                  <a:schemeClr val="accent3">
                    <a:lumMod val="75000"/>
                  </a:schemeClr>
                </a:solidFill>
              </a:rPr>
              <a:t>Пісок</a:t>
            </a:r>
            <a:endParaRPr lang="ru-RU" sz="2800" b="1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3" name="Пряма зі стрілкою 2"/>
          <p:cNvCxnSpPr/>
          <p:nvPr/>
        </p:nvCxnSpPr>
        <p:spPr>
          <a:xfrm flipH="1">
            <a:off x="3088868" y="2220671"/>
            <a:ext cx="2332619" cy="571668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 зі стрілкою 4"/>
          <p:cNvCxnSpPr/>
          <p:nvPr/>
        </p:nvCxnSpPr>
        <p:spPr>
          <a:xfrm flipH="1">
            <a:off x="3499743" y="2220671"/>
            <a:ext cx="1921744" cy="1143336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зі стрілкою 6"/>
          <p:cNvCxnSpPr/>
          <p:nvPr/>
        </p:nvCxnSpPr>
        <p:spPr>
          <a:xfrm flipH="1">
            <a:off x="3787775" y="2232018"/>
            <a:ext cx="1566727" cy="2418059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зі стрілкою 8"/>
          <p:cNvCxnSpPr/>
          <p:nvPr/>
        </p:nvCxnSpPr>
        <p:spPr>
          <a:xfrm>
            <a:off x="5421487" y="2186990"/>
            <a:ext cx="0" cy="1602844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зі стрілкою 13"/>
          <p:cNvCxnSpPr>
            <a:cxnSpLocks/>
          </p:cNvCxnSpPr>
          <p:nvPr/>
        </p:nvCxnSpPr>
        <p:spPr>
          <a:xfrm flipV="1">
            <a:off x="8112350" y="2220671"/>
            <a:ext cx="1295125" cy="41790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зі стрілкою 15"/>
          <p:cNvCxnSpPr>
            <a:cxnSpLocks/>
          </p:cNvCxnSpPr>
          <p:nvPr/>
        </p:nvCxnSpPr>
        <p:spPr>
          <a:xfrm flipH="1">
            <a:off x="9620423" y="4138403"/>
            <a:ext cx="0" cy="585923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53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61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61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61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animBg="1"/>
      <p:bldP spid="136198" grpId="0" animBg="1"/>
      <p:bldP spid="136199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7" descr="Fire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3921" y="2042257"/>
            <a:ext cx="1796991" cy="15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Содержимое 9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955" y="3012021"/>
            <a:ext cx="2010481" cy="1609987"/>
          </a:xfrm>
          <a:prstGeom prst="rect">
            <a:avLst/>
          </a:prstGeom>
        </p:spPr>
      </p:pic>
      <p:pic>
        <p:nvPicPr>
          <p:cNvPr id="18" name="Picture 28" descr="Marb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16367" y="3059907"/>
            <a:ext cx="2073275" cy="1452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5" descr="ph045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4500" y="4999892"/>
            <a:ext cx="2124075" cy="167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93865" y="477466"/>
            <a:ext cx="9937104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</a:t>
            </a:r>
            <a:r>
              <a:rPr lang="uk-UA" sz="4000" b="1" dirty="0" smtClean="0">
                <a:solidFill>
                  <a:schemeClr val="bg1"/>
                </a:solidFill>
              </a:rPr>
              <a:t>схему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125603" y="2982102"/>
            <a:ext cx="3672408" cy="251701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Корисні копалини і мінерали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43559" y="2192627"/>
            <a:ext cx="1693203" cy="7932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Стан</a:t>
            </a:r>
            <a:endParaRPr lang="ru-RU" sz="4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642877" y="2172752"/>
            <a:ext cx="2045098" cy="6809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Колір</a:t>
            </a:r>
            <a:endParaRPr lang="ru-RU" sz="4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88805" y="4614350"/>
            <a:ext cx="1693203" cy="7827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Блиск</a:t>
            </a:r>
            <a:endParaRPr lang="ru-RU" sz="4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642877" y="4725938"/>
            <a:ext cx="2422177" cy="8184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Твердість</a:t>
            </a:r>
            <a:endParaRPr lang="ru-RU" sz="4000" b="1" dirty="0"/>
          </a:p>
        </p:txBody>
      </p:sp>
      <p:sp>
        <p:nvSpPr>
          <p:cNvPr id="11" name="Стрелка влево 10"/>
          <p:cNvSpPr/>
          <p:nvPr/>
        </p:nvSpPr>
        <p:spPr>
          <a:xfrm rot="1443652">
            <a:off x="3315983" y="2970712"/>
            <a:ext cx="1296352" cy="342861"/>
          </a:xfrm>
          <a:prstGeom prst="left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 rot="8976647">
            <a:off x="7382982" y="2893597"/>
            <a:ext cx="1296352" cy="342861"/>
          </a:xfrm>
          <a:prstGeom prst="left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 rot="19979420">
            <a:off x="3196512" y="4721650"/>
            <a:ext cx="1239422" cy="388866"/>
          </a:xfrm>
          <a:prstGeom prst="lef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rot="12141968">
            <a:off x="7483705" y="4797100"/>
            <a:ext cx="1259019" cy="372537"/>
          </a:xfrm>
          <a:prstGeom prst="left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374492" y="1205903"/>
            <a:ext cx="917463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Світ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корисних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копалин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—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</a:rPr>
              <a:t>мінералів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—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надзвичайно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різноманітний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. Їх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розрізняють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за такими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</a:rPr>
              <a:t>властивостями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31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549474"/>
            <a:ext cx="10081120" cy="6335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Цікава інформація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0508" y="3568303"/>
            <a:ext cx="2978670" cy="19252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Алмаз – </a:t>
            </a:r>
            <a:r>
              <a:rPr lang="uk-UA" sz="2800" b="1" dirty="0" smtClean="0"/>
              <a:t>найтвердіший </a:t>
            </a:r>
            <a:r>
              <a:rPr lang="uk-UA" sz="2800" b="1" dirty="0"/>
              <a:t>з усіх відомих мінералів.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63" y="1358167"/>
            <a:ext cx="3122686" cy="221013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837" y="1413570"/>
            <a:ext cx="2272784" cy="215473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379188" y="3568303"/>
            <a:ext cx="2754081" cy="990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Найм’якіший</a:t>
            </a:r>
            <a:r>
              <a:rPr lang="ru-RU" sz="2800" b="1" dirty="0"/>
              <a:t> — тальк.</a:t>
            </a:r>
          </a:p>
        </p:txBody>
      </p:sp>
      <p:pic>
        <p:nvPicPr>
          <p:cNvPr id="12" name="Picture 34" descr="IRQWBQCAH0IPE4CAR2UTL9CA8EHRSUCAD69GZ0CAJZBDL4CA6ESK0PCA2I76N8CANTAYQMCAFX8G5LCAW5QGAPCAQA7DNLCA2W5C4UCAFA0J5KCA7UC0ZMCAY9P0JMCAYQM40LCAJWCB1VCACDN2GECANP3FZ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1364" y="1282266"/>
            <a:ext cx="3151583" cy="177842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7532191" y="3304612"/>
            <a:ext cx="3973946" cy="29523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Одні</a:t>
            </a:r>
            <a:r>
              <a:rPr lang="ru-RU" sz="2800" b="1" dirty="0"/>
              <a:t> з </a:t>
            </a:r>
            <a:r>
              <a:rPr lang="ru-RU" sz="2800" b="1" dirty="0" err="1"/>
              <a:t>мінералів</a:t>
            </a:r>
            <a:r>
              <a:rPr lang="ru-RU" sz="2800" b="1" dirty="0"/>
              <a:t> </a:t>
            </a:r>
            <a:r>
              <a:rPr lang="ru-RU" sz="2800" b="1" dirty="0" err="1"/>
              <a:t>пухкі</a:t>
            </a:r>
            <a:r>
              <a:rPr lang="ru-RU" sz="2800" b="1" dirty="0"/>
              <a:t> й </a:t>
            </a:r>
            <a:r>
              <a:rPr lang="ru-RU" sz="2800" b="1" dirty="0" err="1"/>
              <a:t>сипкі</a:t>
            </a:r>
            <a:r>
              <a:rPr lang="ru-RU" sz="2800" b="1" dirty="0"/>
              <a:t>, як </a:t>
            </a:r>
            <a:r>
              <a:rPr lang="ru-RU" sz="2800" b="1" dirty="0" err="1"/>
              <a:t>пісок</a:t>
            </a:r>
            <a:r>
              <a:rPr lang="ru-RU" sz="2800" b="1" dirty="0"/>
              <a:t>. Інші, </a:t>
            </a:r>
            <a:r>
              <a:rPr lang="ru-RU" sz="2800" b="1" dirty="0" err="1"/>
              <a:t>приміром</a:t>
            </a:r>
            <a:r>
              <a:rPr lang="ru-RU" sz="2800" b="1" dirty="0"/>
              <a:t> глина, </a:t>
            </a:r>
            <a:r>
              <a:rPr lang="ru-RU" sz="2800" b="1" dirty="0" err="1"/>
              <a:t>щільні</a:t>
            </a:r>
            <a:r>
              <a:rPr lang="ru-RU" sz="2800" b="1" dirty="0"/>
              <a:t>, але не </a:t>
            </a:r>
            <a:r>
              <a:rPr lang="ru-RU" sz="2800" b="1" dirty="0" err="1"/>
              <a:t>розсипчасті</a:t>
            </a:r>
            <a:r>
              <a:rPr lang="ru-RU" sz="2800" b="1" dirty="0"/>
              <a:t>, під час </a:t>
            </a:r>
            <a:r>
              <a:rPr lang="ru-RU" sz="2800" b="1" dirty="0" err="1"/>
              <a:t>замочування</a:t>
            </a:r>
            <a:r>
              <a:rPr lang="ru-RU" sz="2800" b="1" dirty="0"/>
              <a:t> стають </a:t>
            </a:r>
            <a:r>
              <a:rPr lang="ru-RU" sz="2800" b="1" dirty="0" err="1"/>
              <a:t>пластичними</a:t>
            </a:r>
            <a:r>
              <a:rPr lang="ru-RU" sz="2800" b="1" dirty="0"/>
              <a:t>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215" y="4653930"/>
            <a:ext cx="2580054" cy="169639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136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549474"/>
            <a:ext cx="10081120" cy="6335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Цікава інформація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3640" y="1254305"/>
            <a:ext cx="3641363" cy="25977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Існує</a:t>
            </a:r>
            <a:r>
              <a:rPr lang="ru-RU" sz="2800" b="1" dirty="0"/>
              <a:t> </a:t>
            </a:r>
            <a:r>
              <a:rPr lang="ru-RU" sz="2800" b="1" dirty="0" err="1"/>
              <a:t>група</a:t>
            </a:r>
            <a:r>
              <a:rPr lang="ru-RU" sz="2800" b="1" dirty="0"/>
              <a:t> дуже </a:t>
            </a:r>
            <a:r>
              <a:rPr lang="ru-RU" sz="2800" b="1" dirty="0" err="1"/>
              <a:t>цінних</a:t>
            </a:r>
            <a:r>
              <a:rPr lang="ru-RU" sz="2800" b="1" dirty="0"/>
              <a:t> </a:t>
            </a:r>
            <a:r>
              <a:rPr lang="ru-RU" sz="2800" b="1" dirty="0" err="1"/>
              <a:t>корисних</a:t>
            </a:r>
            <a:r>
              <a:rPr lang="ru-RU" sz="2800" b="1" dirty="0"/>
              <a:t> </a:t>
            </a:r>
            <a:r>
              <a:rPr lang="ru-RU" sz="2800" b="1" dirty="0" err="1"/>
              <a:t>копалин</a:t>
            </a:r>
            <a:r>
              <a:rPr lang="ru-RU" sz="2800" b="1" dirty="0"/>
              <a:t>, яким </a:t>
            </a:r>
            <a:r>
              <a:rPr lang="ru-RU" sz="2800" b="1" dirty="0" err="1"/>
              <a:t>властива</a:t>
            </a:r>
            <a:r>
              <a:rPr lang="ru-RU" sz="2800" b="1" dirty="0"/>
              <a:t> </a:t>
            </a:r>
            <a:r>
              <a:rPr lang="ru-RU" sz="2800" b="1" dirty="0" err="1"/>
              <a:t>горючість</a:t>
            </a:r>
            <a:r>
              <a:rPr lang="ru-RU" sz="2800" b="1" dirty="0" smtClean="0"/>
              <a:t>.</a:t>
            </a:r>
            <a:r>
              <a:rPr lang="uk-UA" sz="2800" b="1" dirty="0"/>
              <a:t> Це кам’яне вугілля, нафта, торф і газ</a:t>
            </a:r>
            <a:r>
              <a:rPr lang="uk-UA" sz="2800" b="1" dirty="0" smtClean="0"/>
              <a:t>.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95487" y="5105663"/>
            <a:ext cx="8784976" cy="11884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err="1"/>
              <a:t>Важливою</a:t>
            </a:r>
            <a:r>
              <a:rPr lang="ru-RU" sz="2800" b="1" dirty="0"/>
              <a:t> </a:t>
            </a:r>
            <a:r>
              <a:rPr lang="ru-RU" sz="2800" b="1" dirty="0" err="1"/>
              <a:t>ознакою</a:t>
            </a:r>
            <a:r>
              <a:rPr lang="ru-RU" sz="2800" b="1" dirty="0"/>
              <a:t> </a:t>
            </a:r>
            <a:r>
              <a:rPr lang="ru-RU" sz="2800" b="1" dirty="0" err="1"/>
              <a:t>мінералів</a:t>
            </a:r>
            <a:r>
              <a:rPr lang="ru-RU" sz="2800" b="1" dirty="0"/>
              <a:t> є </a:t>
            </a:r>
            <a:r>
              <a:rPr lang="ru-RU" sz="2800" b="1" dirty="0" err="1"/>
              <a:t>здатність</a:t>
            </a:r>
            <a:r>
              <a:rPr lang="ru-RU" sz="2800" b="1" dirty="0"/>
              <a:t> </a:t>
            </a:r>
            <a:r>
              <a:rPr lang="ru-RU" sz="2800" b="1" dirty="0" err="1"/>
              <a:t>розчинятися</a:t>
            </a:r>
            <a:r>
              <a:rPr lang="ru-RU" sz="2800" b="1" dirty="0"/>
              <a:t> у </a:t>
            </a:r>
            <a:r>
              <a:rPr lang="ru-RU" sz="2800" b="1" dirty="0" err="1"/>
              <a:t>воді</a:t>
            </a:r>
            <a:r>
              <a:rPr lang="ru-RU" sz="2800" b="1" dirty="0"/>
              <a:t>. </a:t>
            </a:r>
            <a:r>
              <a:rPr lang="ru-RU" sz="2800" b="1" dirty="0" err="1"/>
              <a:t>Одні</a:t>
            </a:r>
            <a:r>
              <a:rPr lang="ru-RU" sz="2800" b="1" dirty="0"/>
              <a:t> з них — </a:t>
            </a:r>
            <a:r>
              <a:rPr lang="ru-RU" sz="2800" b="1" dirty="0" err="1"/>
              <a:t>важчі</a:t>
            </a:r>
            <a:r>
              <a:rPr lang="ru-RU" sz="2800" b="1" dirty="0"/>
              <a:t>, а інші — </a:t>
            </a:r>
            <a:r>
              <a:rPr lang="ru-RU" sz="2800" b="1" dirty="0" err="1"/>
              <a:t>легші</a:t>
            </a:r>
            <a:r>
              <a:rPr lang="ru-RU" sz="2800" b="1" dirty="0"/>
              <a:t> за воду.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1387" b="-5588"/>
          <a:stretch/>
        </p:blipFill>
        <p:spPr>
          <a:xfrm>
            <a:off x="9404399" y="2853116"/>
            <a:ext cx="2147331" cy="207579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12" y="3213769"/>
            <a:ext cx="2578373" cy="171513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880" y="1431062"/>
            <a:ext cx="2427962" cy="161712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99" y="1379845"/>
            <a:ext cx="2500305" cy="166834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642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1992" y="549474"/>
            <a:ext cx="10388591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Пригадай, у яких станах бувають </a:t>
            </a:r>
            <a:r>
              <a:rPr lang="uk-UA" sz="3600" b="1" dirty="0" smtClean="0"/>
              <a:t>корисні копалини</a:t>
            </a:r>
            <a:endParaRPr lang="ru-RU" sz="36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92" y="1658108"/>
            <a:ext cx="3691847" cy="2676358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831" y="3661257"/>
            <a:ext cx="3509265" cy="2632864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056" y="1623615"/>
            <a:ext cx="3937609" cy="2707721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660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9F1A0D2-DCC3-4D3B-9D95-AF0B1499B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463" y="549475"/>
            <a:ext cx="10153128" cy="70575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cs typeface="Times New Roman" panose="02020603050405020304" pitchFamily="18" charset="0"/>
              </a:rPr>
              <a:t>Налаштування на урок «Комікс»</a:t>
            </a:r>
            <a:endParaRPr lang="uk-UA" sz="4000" dirty="0">
              <a:cs typeface="Times New Roman" panose="02020603050405020304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1689700A-427D-42E5-9BC7-A45EB75115C1}"/>
              </a:ext>
            </a:extLst>
          </p:cNvPr>
          <p:cNvSpPr txBox="1">
            <a:spLocks/>
          </p:cNvSpPr>
          <p:nvPr/>
        </p:nvSpPr>
        <p:spPr>
          <a:xfrm>
            <a:off x="3715767" y="1413571"/>
            <a:ext cx="4896544" cy="12241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uk-UA" altLang="ru-RU" sz="24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Роздивіться ілюстрації. Яка з них відгукується з вашим серцем? Складіть коротку історію по ній</a:t>
            </a:r>
            <a:endParaRPr lang="ru-RU" altLang="ru-RU" sz="1200" b="1" dirty="0">
              <a:solidFill>
                <a:schemeClr val="accent3">
                  <a:lumMod val="7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D:\Картинки Мудрість дня\photo_2025-06-18_17-39-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526" y="1376198"/>
            <a:ext cx="2317681" cy="229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Картинки Мудрість дня\photo_2025-07-20_11-52-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03" y="3899865"/>
            <a:ext cx="2992764" cy="238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Картинки Мудрість дня\photo_2025-07-21_16-54-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920" y="2826550"/>
            <a:ext cx="2725302" cy="272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Картинки Мудрість дня\photo_2025-07-25_20-56-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342" y="3721425"/>
            <a:ext cx="2232927" cy="2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Картинки Мудрість дня\photo_2025-07-27_23-02-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4" y="1442776"/>
            <a:ext cx="2365595" cy="419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33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207" y="477466"/>
            <a:ext cx="10477423" cy="6703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Кошик запитань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7838">
            <a:off x="10279869" y="1697519"/>
            <a:ext cx="1672492" cy="18255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72" y="1773317"/>
            <a:ext cx="1414767" cy="15441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4164">
            <a:off x="6028679" y="1168866"/>
            <a:ext cx="2206675" cy="240855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6981909" y="4588664"/>
            <a:ext cx="4510721" cy="12991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Чому корисні копалини видобуваються різними способами?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084177" y="4622386"/>
            <a:ext cx="4345814" cy="9885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Назви</a:t>
            </a:r>
            <a:r>
              <a:rPr lang="uk-UA" sz="3600" b="1" dirty="0"/>
              <a:t> </a:t>
            </a:r>
            <a:r>
              <a:rPr lang="uk-UA" sz="2800" b="1" dirty="0"/>
              <a:t>корисні копалини</a:t>
            </a:r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72607" y="4641011"/>
            <a:ext cx="4414757" cy="9885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Поясни </a:t>
            </a:r>
            <a:r>
              <a:rPr lang="uk-UA" sz="2800" b="1" dirty="0"/>
              <a:t>назву «корисні копалини»</a:t>
            </a:r>
            <a:endParaRPr lang="ru-RU" sz="28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22" l="88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39519" r="14936" b="285"/>
          <a:stretch/>
        </p:blipFill>
        <p:spPr>
          <a:xfrm>
            <a:off x="6092031" y="3180106"/>
            <a:ext cx="5960909" cy="36315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770" y="997624"/>
            <a:ext cx="2439047" cy="2662183"/>
          </a:xfrm>
          <a:prstGeom prst="rect">
            <a:avLst/>
          </a:prstGeom>
        </p:spPr>
      </p:pic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5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8.33333E-7 0.00023 C 0.00026 -0.00764 0.00052 -0.01527 0.00104 -0.02268 C 0.00117 -0.02523 0.00195 -0.02754 0.00208 -0.03009 C 0.00261 -0.04259 0.00247 -0.05532 0.00313 -0.06759 C 0.00365 -0.07777 0.0043 -0.08773 0.00521 -0.09768 C 0.0056 -0.10139 0.00586 -0.10532 0.00625 -0.10902 C 0.0069 -0.11342 0.00768 -0.11782 0.00833 -0.12222 C 0.00768 -0.13727 0.00742 -0.15231 0.00625 -0.16713 C 0.00599 -0.1706 0.00469 -0.17338 0.00417 -0.17662 C 0.00065 -0.19907 0.00625 -0.17662 -8.33333E-7 -0.19907 C -0.00221 -0.21875 0.00065 -0.19815 -0.0043 -0.21782 C -0.00482 -0.22014 -0.00482 -0.22291 -0.00534 -0.22546 C -0.00599 -0.2287 -0.0069 -0.23148 -0.00742 -0.23472 C -0.00794 -0.23796 -0.00794 -0.2412 -0.00846 -0.24421 C -0.00898 -0.24676 -0.01003 -0.24907 -0.01068 -0.25162 C -0.01432 -0.26643 -0.01068 -0.25648 -0.01693 -0.27037 C -0.01771 -0.2743 -0.01797 -0.27824 -0.01901 -0.28171 C -0.02005 -0.28495 -0.02825 -0.3074 -0.03073 -0.31365 C -0.03242 -0.31805 -0.03463 -0.32199 -0.03594 -0.32685 C -0.03698 -0.33055 -0.03815 -0.33426 -0.03919 -0.33796 C -0.04023 -0.34236 -0.04075 -0.34722 -0.04232 -0.35115 C -0.05143 -0.37546 -0.04401 -0.34629 -0.05182 -0.3699 C -0.05312 -0.37407 -0.05364 -0.37893 -0.05495 -0.3831 C -0.05612 -0.38657 -0.05794 -0.38912 -0.05924 -0.39259 C -0.06211 -0.39977 -0.06536 -0.40694 -0.06771 -0.41504 C -0.07031 -0.42453 -0.0737 -0.43703 -0.07721 -0.44514 C -0.07969 -0.45069 -0.08255 -0.45578 -0.0845 -0.46203 C -0.08568 -0.46504 -0.08672 -0.46805 -0.08776 -0.47129 C -0.09154 -0.48356 -0.0918 -0.48842 -0.09726 -0.50139 C -0.10417 -0.51782 -0.09583 -0.49884 -0.10573 -0.51828 C -0.10716 -0.52129 -0.10833 -0.52477 -0.10989 -0.52777 C -0.11146 -0.53055 -0.11354 -0.5324 -0.11523 -0.53518 C -0.11667 -0.5375 -0.11784 -0.54051 -0.1194 -0.54259 C -0.12109 -0.5449 -0.12669 -0.55046 -0.12891 -0.55208 C -0.13437 -0.55625 -0.1401 -0.56018 -0.14583 -0.56342 C -0.14726 -0.56412 -0.1487 -0.56435 -0.15 -0.56527 C -0.1543 -0.56759 -0.15833 -0.57106 -0.16276 -0.57268 L -0.17747 -0.57824 C -0.18737 -0.57777 -0.19726 -0.57801 -0.20716 -0.57639 C -0.20898 -0.57615 -0.21055 -0.57361 -0.21237 -0.57268 C -0.21406 -0.57176 -0.21588 -0.57176 -0.21771 -0.57083 C -0.22825 -0.56574 -0.21979 -0.56805 -0.23138 -0.56342 C -0.23359 -0.5625 -0.23568 -0.56203 -0.23789 -0.56157 C -0.24284 -0.55787 -0.24479 -0.55602 -0.25039 -0.55393 C -0.25286 -0.55301 -0.25534 -0.55301 -0.25781 -0.55208 C -0.26276 -0.55 -0.26758 -0.54583 -0.27253 -0.54467 C -0.275 -0.54398 -0.2776 -0.54375 -0.27995 -0.54259 C -0.28503 -0.54051 -0.28971 -0.53657 -0.29479 -0.53518 C -0.29726 -0.53449 -0.29974 -0.53426 -0.30221 -0.53333 C -0.31614 -0.52801 -0.30325 -0.53148 -0.31588 -0.52569 C -0.32083 -0.52361 -0.32578 -0.52222 -0.33073 -0.52014 C -0.33815 -0.51713 -0.34557 -0.51412 -0.35286 -0.51088 C -0.37357 -0.50092 -0.35937 -0.50555 -0.37825 -0.49768 C -0.38177 -0.49606 -0.38529 -0.49537 -0.3888 -0.49398 C -0.40638 -0.48611 -0.3862 -0.49421 -0.39935 -0.48634 C -0.4013 -0.48518 -0.40937 -0.48333 -0.41094 -0.48264 C -0.42318 -0.47777 -0.40117 -0.48426 -0.4194 -0.47893 C -0.42187 -0.47824 -0.42435 -0.47777 -0.42682 -0.47708 C -0.42969 -0.47592 -0.43242 -0.47407 -0.43529 -0.47315 C -0.4401 -0.47152 -0.44518 -0.47106 -0.45 -0.46944 C -0.45325 -0.46852 -0.45638 -0.46666 -0.4595 -0.46574 C -0.46706 -0.46342 -0.48229 -0.46227 -0.48802 -0.46203 L -0.51979 -0.46018 C -0.52122 -0.45764 -0.52266 -0.45532 -0.52396 -0.45254 C -0.52604 -0.44838 -0.5263 -0.44629 -0.52721 -0.4412 C -0.5276 -0.43889 -0.52812 -0.43634 -0.52825 -0.43379 C -0.52838 -0.43009 -0.52825 -0.42639 -0.52825 -0.42245 L -0.52825 -0.42222 " pathEditMode="relative" rAng="0" ptsTypes="AAAAAAAAAAAAAAAAAAAAAAAAAAAAAAAAAAAAAAAAAAAAAAAAAAAAAAAAAAAAAAAAAAA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3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2 0.00532 L 0.02852 0.00555 C 0.02891 -0.00024 0.02917 -0.00579 0.02956 -0.01158 C 0.02982 -0.01413 0.03034 -0.01644 0.03073 -0.01899 C 0.03164 -0.02639 0.03229 -0.03403 0.03281 -0.04144 C 0.0332 -0.04908 0.0332 -0.05649 0.03385 -0.06413 C 0.03555 -0.08357 0.0388 -0.07871 0.04232 -0.10348 C 0.04271 -0.10602 0.04297 -0.10857 0.04336 -0.11088 C 0.04401 -0.11482 0.04492 -0.11829 0.04544 -0.12223 C 0.04714 -0.1345 0.04766 -0.14213 0.0487 -0.15417 C 0.04857 -0.15718 0.04844 -0.18519 0.04648 -0.19538 C 0.04596 -0.19815 0.04505 -0.20047 0.0444 -0.20301 C 0.04336 -0.2125 0.04245 -0.22315 0.03906 -0.23125 C 0.03802 -0.23357 0.03685 -0.23588 0.03594 -0.23866 C 0.03385 -0.24491 0.03229 -0.25348 0.02956 -0.25926 C 0.02773 -0.26343 0.02526 -0.26667 0.02331 -0.27061 C 0.01992 -0.27732 0.01693 -0.28426 0.0138 -0.29121 C 0.0138 -0.29098 0.00534 -0.30996 0.00534 -0.30973 C 0.00182 -0.31621 -0.00143 -0.32315 -0.00521 -0.32871 C -0.00951 -0.33496 -0.01341 -0.3419 -0.01797 -0.34746 C -0.02031 -0.3507 -0.02292 -0.35371 -0.02526 -0.35695 C -0.02786 -0.36042 -0.03008 -0.36482 -0.03268 -0.36829 C -0.0375 -0.37477 -0.04284 -0.3801 -0.04753 -0.38704 C -0.05169 -0.39329 -0.05534 -0.39931 -0.06016 -0.40394 C -0.0625 -0.40625 -0.06523 -0.40718 -0.06758 -0.4095 C -0.06979 -0.41158 -0.07161 -0.41482 -0.07383 -0.41713 C -0.0763 -0.41922 -0.07904 -0.42014 -0.08125 -0.42269 C -0.08359 -0.42524 -0.08516 -0.42987 -0.08763 -0.43195 C -0.09167 -0.43565 -0.09609 -0.43704 -0.10026 -0.43959 C -0.10247 -0.44075 -0.10456 -0.44213 -0.10664 -0.44329 C -0.10911 -0.44468 -0.11159 -0.44561 -0.11406 -0.447 C -0.11654 -0.44862 -0.11888 -0.45139 -0.12148 -0.45278 C -0.12422 -0.45394 -0.12708 -0.45394 -0.12982 -0.45463 C -0.13919 -0.46088 -0.13854 -0.46065 -0.14883 -0.46575 C -0.15169 -0.46713 -0.15443 -0.46875 -0.15729 -0.46968 C -0.16016 -0.47061 -0.16302 -0.47038 -0.16576 -0.47153 C -0.17826 -0.47616 -0.1819 -0.47963 -0.19323 -0.48264 C -0.19675 -0.4838 -0.20026 -0.48403 -0.20378 -0.48473 L -0.21328 -0.48843 C -0.21901 -0.49075 -0.22448 -0.49445 -0.23021 -0.49584 C -0.24349 -0.49931 -0.23516 -0.49746 -0.2556 -0.49954 C -0.2651 -0.49931 -0.30391 -0.49931 -0.32214 -0.49584 C -0.32708 -0.49491 -0.33203 -0.49352 -0.33685 -0.49213 C -0.34115 -0.49098 -0.34531 -0.48889 -0.34961 -0.48843 L -0.36328 -0.48658 L -0.36966 -0.48473 C -0.37214 -0.48403 -0.37461 -0.4838 -0.37708 -0.48264 C -0.39427 -0.4757 -0.36901 -0.48149 -0.39388 -0.47709 C -0.39531 -0.47639 -0.39675 -0.4757 -0.39818 -0.47524 C -0.39987 -0.47454 -0.40169 -0.47431 -0.40339 -0.47338 C -0.40664 -0.47176 -0.40977 -0.46945 -0.41289 -0.46783 C -0.42279 -0.46274 -0.41471 -0.47084 -0.42878 -0.45834 C -0.44518 -0.44375 -0.43815 -0.44723 -0.44883 -0.44329 C -0.45026 -0.44213 -0.45169 -0.44075 -0.45313 -0.43959 C -0.45482 -0.4382 -0.45664 -0.43727 -0.45833 -0.43588 C -0.46745 -0.42778 -0.45964 -0.43172 -0.46888 -0.42825 C -0.47318 -0.42338 -0.47708 -0.41737 -0.48164 -0.4132 C -0.48307 -0.41204 -0.48451 -0.41088 -0.48581 -0.4095 C -0.48802 -0.40718 -0.4901 -0.40463 -0.49219 -0.40209 C -0.49323 -0.4007 -0.49427 -0.39954 -0.49531 -0.39815 C -0.49675 -0.3963 -0.49818 -0.39445 -0.49961 -0.3926 C -0.51042 -0.37894 -0.4931 -0.40163 -0.5069 -0.38334 C -0.50872 -0.37825 -0.51042 -0.37315 -0.51224 -0.36829 C -0.51315 -0.36551 -0.51432 -0.3632 -0.51536 -0.36065 C -0.51758 -0.35533 -0.52031 -0.34723 -0.52175 -0.3419 C -0.52253 -0.33889 -0.52318 -0.33565 -0.52383 -0.33264 C -0.52461 -0.325 -0.52669 -0.3176 -0.52591 -0.30996 C -0.52448 -0.29445 -0.52487 -0.29584 -0.52175 -0.27616 C -0.52109 -0.27246 -0.52031 -0.26875 -0.51966 -0.26505 C -0.51927 -0.2625 -0.51927 -0.25973 -0.51862 -0.25741 C -0.51732 -0.25325 -0.51328 -0.24237 -0.5112 -0.23681 C -0.51042 -0.23496 -0.50951 -0.23334 -0.50911 -0.23125 C -0.50638 -0.21945 -0.50742 -0.225 -0.50586 -0.21436 C -0.50378 -0.17362 -0.50612 -0.20672 -0.50378 -0.18612 C -0.50339 -0.18241 -0.50339 -0.17848 -0.50273 -0.17477 C -0.50156 -0.16829 -0.50078 -0.16135 -0.49857 -0.15602 C -0.4974 -0.15348 -0.49648 -0.15093 -0.49531 -0.14862 C -0.49297 -0.14399 -0.49036 -0.13982 -0.48789 -0.13542 L -0.48789 -0.13519 " pathEditMode="relative" rAng="0" ptsTypes="AAAAAAAAAAAAAAAAAAAAAAAAAAAAAAAAAAAAAAAAAAAAAAAAAAAAAAAAAAAAAAAAAAAAAAAAAAAAA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32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47 -0.02616 L 0.05547 -0.02593 C 0.05547 -0.02894 0.05716 -0.09352 0.05755 -0.09931 C 0.05794 -0.10509 0.05911 -0.11065 0.05963 -0.11621 C 0.06015 -0.12176 0.06015 -0.12755 0.06067 -0.1331 C 0.06211 -0.14815 0.06328 -0.15232 0.06601 -0.1669 C 0.06757 -0.18588 0.0681 -0.18727 0.06601 -0.21204 C 0.06536 -0.21898 0.05976 -0.2419 0.05859 -0.24769 C 0.05742 -0.25324 0.05651 -0.25903 0.05547 -0.26458 C 0.05442 -0.26968 0.05325 -0.27454 0.05221 -0.27963 C 0.05117 -0.28519 0.05013 -0.29074 0.04908 -0.29653 C 0.04804 -0.30278 0.04752 -0.30926 0.04596 -0.31528 C 0.04362 -0.32454 0.03958 -0.33218 0.0375 -0.34167 C 0.03672 -0.34468 0.03645 -0.34815 0.03541 -0.35093 C 0.03216 -0.35903 0.02838 -0.36597 0.02474 -0.37361 C 0.02265 -0.37801 0.02109 -0.3831 0.01849 -0.38658 C 0.00872 -0.39954 0.01992 -0.38426 0.01002 -0.39977 C 0.00833 -0.40255 0.00638 -0.40463 0.00468 -0.40741 C 0.00286 -0.41019 0.0013 -0.41366 -0.00052 -0.41667 C -0.00222 -0.41945 -0.00417 -0.42153 -0.00586 -0.42431 C -0.00769 -0.42708 -0.00912 -0.43102 -0.01107 -0.43357 C -0.01407 -0.43727 -0.01732 -0.44028 -0.02058 -0.44306 C -0.03855 -0.4581 -0.02852 -0.44699 -0.04805 -0.46181 C -0.05 -0.4632 -0.05144 -0.46621 -0.05339 -0.46736 C -0.05782 -0.47014 -0.06263 -0.47083 -0.06706 -0.47292 C -0.06927 -0.47408 -0.07123 -0.47593 -0.07344 -0.47685 C -0.07592 -0.47778 -0.07839 -0.47778 -0.08086 -0.47871 C -0.09493 -0.48403 -0.0819 -0.48056 -0.09453 -0.48611 C -0.09662 -0.48704 -0.09883 -0.4875 -0.10092 -0.48796 C -0.1086 -0.49491 -0.10157 -0.48958 -0.1125 -0.49375 C -0.12383 -0.49792 -0.12813 -0.50139 -0.13789 -0.50301 C -0.15183 -0.50533 -0.16641 -0.50579 -0.18021 -0.50671 C -0.18933 -0.50625 -0.19844 -0.50602 -0.20769 -0.50486 C -0.21641 -0.50394 -0.21875 -0.5 -0.22878 -0.49746 C -0.2336 -0.49607 -0.23868 -0.4963 -0.24349 -0.4956 C -0.24844 -0.49421 -0.25352 -0.49352 -0.25834 -0.4919 C -0.26407 -0.48982 -0.26953 -0.48565 -0.27526 -0.48426 C -0.278 -0.48357 -0.28086 -0.48333 -0.28373 -0.48241 C -0.2918 -0.48009 -0.29987 -0.47708 -0.30795 -0.475 C -0.31185 -0.47384 -0.31576 -0.47361 -0.31967 -0.47292 C -0.32461 -0.46945 -0.32578 -0.46852 -0.33125 -0.46551 C -0.33269 -0.46482 -0.33412 -0.46435 -0.33542 -0.46366 C -0.33763 -0.4625 -0.33959 -0.46088 -0.3418 -0.45996 C -0.34388 -0.45903 -0.3461 -0.45903 -0.34818 -0.4581 C -0.35352 -0.45533 -0.35873 -0.45162 -0.36394 -0.44861 C -0.37631 -0.44167 -0.36823 -0.44838 -0.38412 -0.43542 C -0.38868 -0.43171 -0.40131 -0.42037 -0.40521 -0.41482 C -0.4069 -0.41227 -0.4086 -0.40972 -0.41042 -0.40741 C -0.41394 -0.40278 -0.41771 -0.39908 -0.4211 -0.39421 C -0.42826 -0.38333 -0.4362 -0.37361 -0.44219 -0.36042 C -0.44558 -0.35278 -0.44662 -0.34977 -0.45065 -0.34352 C -0.46289 -0.32408 -0.44948 -0.34746 -0.46016 -0.32847 C -0.46315 -0.31574 -0.47097 -0.28357 -0.47175 -0.27778 C -0.4724 -0.27199 -0.47305 -0.26644 -0.47383 -0.26088 C -0.47526 -0.2507 -0.47657 -0.24074 -0.47813 -0.23079 C -0.47904 -0.225 -0.48021 -0.21945 -0.48125 -0.21389 L -0.4823 -0.20833 C -0.48269 -0.2044 -0.48321 -0.2007 -0.48334 -0.19699 C -0.48425 -0.18264 -0.48542 -0.15371 -0.48542 -0.15347 C -0.48451 -0.11644 -0.48542 -0.12338 -0.48334 -0.09931 C -0.48308 -0.0956 -0.48282 -0.09167 -0.4823 -0.08796 C -0.48112 -0.07847 -0.47904 -0.06898 -0.47709 -0.05996 C -0.475 -0.05116 -0.47305 -0.04213 -0.47071 -0.03357 C -0.46771 -0.02315 -0.46693 -0.01968 -0.46328 -0.00926 C -0.45977 0.00092 -0.4569 0.00717 -0.45274 0.01713 C -0.4517 0.01967 -0.45026 0.02176 -0.44961 0.02454 C -0.44883 0.02778 -0.44844 0.03125 -0.4474 0.03403 C -0.44636 0.03704 -0.4444 0.03866 -0.44323 0.04143 C -0.43789 0.05417 -0.44453 0.04491 -0.43789 0.05278 C -0.43659 0.05648 -0.43529 0.06042 -0.43373 0.06412 C -0.42982 0.07338 -0.43151 0.06898 -0.42839 0.07708 C -0.42605 0.09028 -0.42631 0.08449 -0.42631 0.09421 L -0.42631 0.09444 " pathEditMode="relative" rAng="0" ptsTypes="AAAAAAAAAAAAAAAAAAAAAAAAAAAAAAAAAAAAAAAAAAAAAAAAAAAAAAAAAAAAAAAAAAAAAAAAA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3 клас\04 ЯДС\Грущинська\3 Корисні копалини\№038-39 Що таке корисні копалини і як ти можеш їх досліджувати\2025-11-28_1754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496" y="247215"/>
            <a:ext cx="668655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786225" y="489658"/>
            <a:ext cx="3888432" cy="8643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6022081"/>
            <a:ext cx="1051470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47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12356" y="5001442"/>
            <a:ext cx="17038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3200" b="1" dirty="0" smtClean="0">
                <a:solidFill>
                  <a:srgbClr val="FF0000"/>
                </a:solidFill>
              </a:rPr>
              <a:t>Граніт,</a:t>
            </a:r>
            <a:endParaRPr lang="ru-RU" alt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57765" y="5493825"/>
            <a:ext cx="1410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Вода, </a:t>
            </a:r>
            <a:endParaRPr lang="ru-RU" alt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34758" y="5999080"/>
            <a:ext cx="42177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Природний</a:t>
            </a:r>
            <a:r>
              <a:rPr lang="ru-RU" sz="3200" b="1" dirty="0" smtClean="0">
                <a:solidFill>
                  <a:srgbClr val="FF0000"/>
                </a:solidFill>
              </a:rPr>
              <a:t> газ</a:t>
            </a:r>
            <a:endParaRPr lang="ru-RU" alt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76236" y="1603476"/>
            <a:ext cx="4032448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4. З’єднай лініями визначення з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поняттями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16167" y="5439406"/>
            <a:ext cx="1746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нафта</a:t>
            </a:r>
            <a:r>
              <a:rPr lang="ru-RU" sz="3200" b="1" dirty="0" smtClean="0">
                <a:solidFill>
                  <a:srgbClr val="FF0000"/>
                </a:solidFill>
              </a:rPr>
              <a:t>.</a:t>
            </a:r>
            <a:endParaRPr lang="ru-RU" altLang="ru-RU" sz="3200" b="1" dirty="0">
              <a:solidFill>
                <a:srgbClr val="FF000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804" y="2616733"/>
            <a:ext cx="2464977" cy="160461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36" y="3002964"/>
            <a:ext cx="2282554" cy="143722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621" y="5001442"/>
            <a:ext cx="2214282" cy="146070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3" y="4439777"/>
            <a:ext cx="2077236" cy="155930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8972351" y="489658"/>
            <a:ext cx="1080120" cy="864395"/>
          </a:xfrm>
          <a:prstGeom prst="line">
            <a:avLst/>
          </a:prstGeom>
          <a:ln w="38100">
            <a:solidFill>
              <a:srgbClr val="D32D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062601" y="1506453"/>
            <a:ext cx="989870" cy="1995349"/>
          </a:xfrm>
          <a:prstGeom prst="line">
            <a:avLst/>
          </a:prstGeom>
          <a:ln w="38100">
            <a:solidFill>
              <a:srgbClr val="D32D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9124751" y="621482"/>
            <a:ext cx="855712" cy="1728042"/>
          </a:xfrm>
          <a:prstGeom prst="line">
            <a:avLst/>
          </a:prstGeom>
          <a:ln w="38100">
            <a:solidFill>
              <a:srgbClr val="D32D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9033628" y="2504127"/>
            <a:ext cx="946835" cy="997675"/>
          </a:xfrm>
          <a:prstGeom prst="line">
            <a:avLst/>
          </a:prstGeom>
          <a:ln w="38100">
            <a:solidFill>
              <a:srgbClr val="D32D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7268540" y="4933251"/>
            <a:ext cx="17038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3200" b="1" dirty="0" smtClean="0">
                <a:solidFill>
                  <a:srgbClr val="FF0000"/>
                </a:solidFill>
              </a:rPr>
              <a:t>вугілля,</a:t>
            </a:r>
            <a:endParaRPr lang="ru-RU" altLang="ru-RU" sz="3200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961582" y="4933251"/>
            <a:ext cx="17038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3200" b="1" dirty="0" smtClean="0">
                <a:solidFill>
                  <a:srgbClr val="FF0000"/>
                </a:solidFill>
              </a:rPr>
              <a:t>срібло.</a:t>
            </a:r>
            <a:endParaRPr lang="ru-RU" alt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9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346498"/>
              </p:ext>
            </p:extLst>
          </p:nvPr>
        </p:nvGraphicFramePr>
        <p:xfrm>
          <a:off x="588887" y="2438682"/>
          <a:ext cx="6439247" cy="38091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70696"/>
                <a:gridCol w="1008592"/>
                <a:gridCol w="1007632"/>
                <a:gridCol w="1008112"/>
                <a:gridCol w="1080120"/>
                <a:gridCol w="864095"/>
              </a:tblGrid>
              <a:tr h="5972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/>
                        <a:t>Т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/>
                        <a:t>Т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/>
                        <a:t>Т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/>
                        <a:t>Т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/>
                        <a:t>Т</a:t>
                      </a:r>
                      <a:endParaRPr lang="ru-RU" sz="2800" b="1" dirty="0"/>
                    </a:p>
                  </a:txBody>
                  <a:tcPr/>
                </a:tc>
              </a:tr>
              <a:tr h="5972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Жовтий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Коричнева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Біла 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Біла 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Сі-рий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972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5972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/>
                </a:tc>
              </a:tr>
              <a:tr h="5972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/>
                </a:tc>
              </a:tr>
              <a:tr h="5972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7439617" y="416997"/>
            <a:ext cx="4234148" cy="6480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6022081"/>
            <a:ext cx="1123478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48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49046" y="3860739"/>
            <a:ext cx="4210592" cy="2260003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u="sng" dirty="0">
                <a:solidFill>
                  <a:schemeClr val="accent3">
                    <a:lumMod val="75000"/>
                  </a:schemeClr>
                </a:solidFill>
              </a:rPr>
              <a:t>Домашнє </a:t>
            </a:r>
            <a:r>
              <a:rPr lang="uk-UA" sz="2800" b="1" u="sng" dirty="0" smtClean="0">
                <a:solidFill>
                  <a:schemeClr val="accent3">
                    <a:lumMod val="75000"/>
                  </a:schemeClr>
                </a:solidFill>
              </a:rPr>
              <a:t>завдання</a:t>
            </a:r>
          </a:p>
          <a:p>
            <a:pPr algn="ctr"/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Сторінки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60-62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читати і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переказувати, </a:t>
            </a:r>
          </a:p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в зошиті завдання до уроку 38-39. 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6833" y="2399555"/>
            <a:ext cx="1470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стан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57390" y="1197546"/>
            <a:ext cx="421059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7. Запиши, </a:t>
            </a:r>
            <a:r>
              <a:rPr lang="ru-RU" sz="2400" b="1" dirty="0" err="1" smtClean="0"/>
              <a:t>якими</a:t>
            </a:r>
            <a:r>
              <a:rPr lang="ru-RU" sz="2400" b="1" dirty="0" smtClean="0"/>
              <a:t> способами </a:t>
            </a:r>
            <a:r>
              <a:rPr lang="ru-RU" sz="2400" b="1" dirty="0" err="1" smtClean="0"/>
              <a:t>видобувають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7234" y="3017606"/>
            <a:ext cx="14258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колір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7726" y="3902512"/>
            <a:ext cx="1897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твердість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3077" y="5446018"/>
            <a:ext cx="1828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Розчин-ність</a:t>
            </a:r>
            <a:r>
              <a:rPr lang="ru-RU" sz="2400" b="1" dirty="0" smtClean="0">
                <a:solidFill>
                  <a:srgbClr val="FF0000"/>
                </a:solidFill>
              </a:rPr>
              <a:t> у </a:t>
            </a:r>
            <a:r>
              <a:rPr lang="ru-RU" sz="2400" b="1" dirty="0" err="1" smtClean="0">
                <a:solidFill>
                  <a:srgbClr val="FF0000"/>
                </a:solidFill>
              </a:rPr>
              <a:t>воді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0721" y="4990741"/>
            <a:ext cx="19505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Пластичність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2638" y="4467521"/>
            <a:ext cx="1648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сипучість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75" y="354591"/>
            <a:ext cx="6539267" cy="208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r="-168"/>
          <a:stretch/>
        </p:blipFill>
        <p:spPr bwMode="auto">
          <a:xfrm>
            <a:off x="6911999" y="2159580"/>
            <a:ext cx="5084687" cy="152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8612311" y="2060546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 </a:t>
            </a:r>
            <a:r>
              <a:rPr lang="ru-RU" sz="2800" b="1" dirty="0" err="1" smtClean="0">
                <a:solidFill>
                  <a:srgbClr val="FF0000"/>
                </a:solidFill>
              </a:rPr>
              <a:t>кар’єрі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764711" y="2494386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 </a:t>
            </a:r>
            <a:r>
              <a:rPr lang="ru-RU" sz="2800" b="1" dirty="0" err="1" smtClean="0">
                <a:solidFill>
                  <a:srgbClr val="FF0000"/>
                </a:solidFill>
              </a:rPr>
              <a:t>шахті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116367" y="2934911"/>
            <a:ext cx="3067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- </a:t>
            </a:r>
            <a:r>
              <a:rPr lang="ru-RU" sz="2800" b="1" dirty="0" err="1" smtClean="0">
                <a:solidFill>
                  <a:srgbClr val="FF0000"/>
                </a:solidFill>
              </a:rPr>
              <a:t>бурові</a:t>
            </a:r>
            <a:r>
              <a:rPr lang="ru-RU" sz="2800" b="1" dirty="0" smtClean="0">
                <a:solidFill>
                  <a:srgbClr val="FF0000"/>
                </a:solidFill>
              </a:rPr>
              <a:t> установки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15" grpId="0"/>
      <p:bldP spid="19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014" y="5177208"/>
            <a:ext cx="2122880" cy="15232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07327" y="2519937"/>
            <a:ext cx="2122880" cy="15032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7171" y="2574261"/>
            <a:ext cx="2122880" cy="14776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014" y="2519937"/>
            <a:ext cx="2122880" cy="15224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07327" y="5177208"/>
            <a:ext cx="2122880" cy="15136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7171" y="5186780"/>
            <a:ext cx="2122880" cy="1523238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="" xmlns:a16="http://schemas.microsoft.com/office/drawing/2014/main" id="{F6C8355B-DE56-497F-966E-230AE1892956}"/>
              </a:ext>
            </a:extLst>
          </p:cNvPr>
          <p:cNvGrpSpPr/>
          <p:nvPr/>
        </p:nvGrpSpPr>
        <p:grpSpPr>
          <a:xfrm>
            <a:off x="550652" y="1453551"/>
            <a:ext cx="2122880" cy="2588810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A422E68-C715-41C5-BD9F-D4C4EE7F7FFA}"/>
                </a:ext>
              </a:extLst>
            </p:cNvPr>
            <p:cNvSpPr txBox="1"/>
            <p:nvPr/>
          </p:nvSpPr>
          <p:spPr>
            <a:xfrm>
              <a:off x="1084004" y="1605593"/>
              <a:ext cx="175740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навчилася…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="" xmlns:a16="http://schemas.microsoft.com/office/drawing/2014/main" id="{59C71607-5FF6-495D-87B1-4E26A8726C1B}"/>
              </a:ext>
            </a:extLst>
          </p:cNvPr>
          <p:cNvGrpSpPr/>
          <p:nvPr/>
        </p:nvGrpSpPr>
        <p:grpSpPr>
          <a:xfrm>
            <a:off x="2677171" y="1463123"/>
            <a:ext cx="2122880" cy="2588810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9CF7A4D3-CAF4-43F6-9D4A-86A306BE94A3}"/>
                </a:ext>
              </a:extLst>
            </p:cNvPr>
            <p:cNvSpPr txBox="1"/>
            <p:nvPr/>
          </p:nvSpPr>
          <p:spPr>
            <a:xfrm>
              <a:off x="4758788" y="1605593"/>
              <a:ext cx="187761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я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uk-UA" sz="24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запам’ятала…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="" xmlns:a16="http://schemas.microsoft.com/office/drawing/2014/main" id="{90B76003-0E5E-4C40-B2BC-15396009528E}"/>
              </a:ext>
            </a:extLst>
          </p:cNvPr>
          <p:cNvGrpSpPr/>
          <p:nvPr/>
        </p:nvGrpSpPr>
        <p:grpSpPr>
          <a:xfrm>
            <a:off x="4810966" y="1434405"/>
            <a:ext cx="2122880" cy="2588810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9AA5B367-759C-4656-8406-C6FEB2C4ADA9}"/>
                </a:ext>
              </a:extLst>
            </p:cNvPr>
            <p:cNvSpPr txBox="1"/>
            <p:nvPr/>
          </p:nvSpPr>
          <p:spPr>
            <a:xfrm>
              <a:off x="8929919" y="1605593"/>
              <a:ext cx="1576041" cy="1200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мені вдалося…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="" xmlns:a16="http://schemas.microsoft.com/office/drawing/2014/main" id="{1FAC3E24-8DED-4D03-963B-9E8A528F0BEE}"/>
              </a:ext>
            </a:extLst>
          </p:cNvPr>
          <p:cNvGrpSpPr/>
          <p:nvPr/>
        </p:nvGrpSpPr>
        <p:grpSpPr>
          <a:xfrm>
            <a:off x="547014" y="4121208"/>
            <a:ext cx="2122880" cy="2588810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="" xmlns:a16="http://schemas.microsoft.com/office/drawing/2014/main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CC6D81AE-5CFB-4C25-A3D2-05B1D10F4D90}"/>
                </a:ext>
              </a:extLst>
            </p:cNvPr>
            <p:cNvSpPr txBox="1"/>
            <p:nvPr/>
          </p:nvSpPr>
          <p:spPr>
            <a:xfrm>
              <a:off x="1257310" y="4305853"/>
              <a:ext cx="174116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="" xmlns:a16="http://schemas.microsoft.com/office/drawing/2014/main" id="{A4E2C8E9-B043-48B3-A66A-E17BEC8EA6A3}"/>
              </a:ext>
            </a:extLst>
          </p:cNvPr>
          <p:cNvGrpSpPr/>
          <p:nvPr/>
        </p:nvGrpSpPr>
        <p:grpSpPr>
          <a:xfrm>
            <a:off x="2677171" y="4115827"/>
            <a:ext cx="2122880" cy="2588811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="" xmlns:a16="http://schemas.microsoft.com/office/drawing/2014/main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A8854B14-A831-4207-9DA7-F8B11852112C}"/>
                </a:ext>
              </a:extLst>
            </p:cNvPr>
            <p:cNvSpPr txBox="1"/>
            <p:nvPr/>
          </p:nvSpPr>
          <p:spPr>
            <a:xfrm>
              <a:off x="4827664" y="4130453"/>
              <a:ext cx="168724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="" xmlns:a16="http://schemas.microsoft.com/office/drawing/2014/main" id="{01C56E89-3617-49DC-9DD7-F78EF09F9185}"/>
              </a:ext>
            </a:extLst>
          </p:cNvPr>
          <p:cNvGrpSpPr/>
          <p:nvPr/>
        </p:nvGrpSpPr>
        <p:grpSpPr>
          <a:xfrm>
            <a:off x="4807327" y="4093184"/>
            <a:ext cx="2122880" cy="2597685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E42A582-EBEF-45E5-89DE-6246D26FEEBC}"/>
                </a:ext>
              </a:extLst>
            </p:cNvPr>
            <p:cNvSpPr txBox="1"/>
            <p:nvPr/>
          </p:nvSpPr>
          <p:spPr>
            <a:xfrm>
              <a:off x="8933561" y="4310292"/>
              <a:ext cx="1587952" cy="1195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accent3">
                      <a:lumMod val="75000"/>
                    </a:schemeClr>
                  </a:solidFill>
                </a:rPr>
                <a:t>Труднощі виникали…</a:t>
              </a:r>
              <a:endParaRPr lang="ru-RU" sz="24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051471" y="494645"/>
            <a:ext cx="10153127" cy="801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1172" y="2154257"/>
            <a:ext cx="4471990" cy="439644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="" xmlns:a16="http://schemas.microsoft.com/office/drawing/2014/main" id="{3CA92863-B7FF-496A-BA1F-CAC1B6F06959}"/>
              </a:ext>
            </a:extLst>
          </p:cNvPr>
          <p:cNvSpPr/>
          <p:nvPr/>
        </p:nvSpPr>
        <p:spPr>
          <a:xfrm>
            <a:off x="6982716" y="1434403"/>
            <a:ext cx="4540446" cy="843008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2000" i="1" dirty="0">
                <a:solidFill>
                  <a:schemeClr val="accent3">
                    <a:lumMod val="75000"/>
                  </a:schemeClr>
                </a:solidFill>
              </a:rPr>
              <a:t>(щоби відкрити лист, натисніть 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24421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22284"/>
            <a:ext cx="1069820" cy="10373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62-63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48533" y="2162118"/>
            <a:ext cx="6462841" cy="7769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400" b="1" dirty="0" smtClean="0">
                <a:solidFill>
                  <a:srgbClr val="0070C0"/>
                </a:solidFill>
              </a:rPr>
              <a:t> свої спостереження за неживою природою у календар спостережень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3070" y="1053530"/>
            <a:ext cx="3120040" cy="5219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8534" y="1635199"/>
            <a:ext cx="3120040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2871" y="1053530"/>
            <a:ext cx="2918504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2871" y="1629594"/>
            <a:ext cx="2917568" cy="5275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86" y="265353"/>
            <a:ext cx="3858057" cy="26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90402" y="376223"/>
            <a:ext cx="6420037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19" y="2964464"/>
            <a:ext cx="10501777" cy="370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87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3479" y="477467"/>
            <a:ext cx="10009112" cy="6480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Закінчіть </a:t>
            </a:r>
            <a:r>
              <a:rPr lang="uk-UA" sz="4000" b="1" dirty="0">
                <a:solidFill>
                  <a:schemeClr val="bg1"/>
                </a:solidFill>
              </a:rPr>
              <a:t>речення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195487" y="1269555"/>
            <a:ext cx="9433048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>
                <a:solidFill>
                  <a:schemeClr val="bg1"/>
                </a:solidFill>
              </a:rPr>
              <a:t>1. Зовнішня тверда оболонка Землі складається з …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051471" y="1912007"/>
            <a:ext cx="6768752" cy="6482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>
                <a:solidFill>
                  <a:schemeClr val="bg1"/>
                </a:solidFill>
              </a:rPr>
              <a:t>2. Гірські породи можна віднайти …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7964239" y="1845619"/>
            <a:ext cx="3384376" cy="7146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>
                <a:solidFill>
                  <a:schemeClr val="bg1"/>
                </a:solidFill>
              </a:rPr>
              <a:t>з гірських </a:t>
            </a:r>
            <a:r>
              <a:rPr lang="uk-UA" sz="3200" b="1" dirty="0" smtClean="0">
                <a:solidFill>
                  <a:schemeClr val="bg1"/>
                </a:solidFill>
              </a:rPr>
              <a:t>порід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91431" y="2637706"/>
            <a:ext cx="10801200" cy="12239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>
                <a:solidFill>
                  <a:schemeClr val="bg1"/>
                </a:solidFill>
              </a:rPr>
              <a:t>скрізь: у горах, на рівнинах, на морському узбережжі, під океанами, річками, озерами, льодовиками, під ногами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1045987" y="3912187"/>
            <a:ext cx="4613996" cy="7922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>
                <a:solidFill>
                  <a:schemeClr val="bg1"/>
                </a:solidFill>
              </a:rPr>
              <a:t>3. Гірські породи – це …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5659983" y="3912187"/>
            <a:ext cx="5580620" cy="144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>
                <a:solidFill>
                  <a:schemeClr val="bg1"/>
                </a:solidFill>
              </a:rPr>
              <a:t>природні тіла, які вкривають поверхню Землі і залягають у її глибинах.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3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907455" y="1269554"/>
            <a:ext cx="6336704" cy="7036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3200" b="1" dirty="0">
                <a:solidFill>
                  <a:schemeClr val="bg1"/>
                </a:solidFill>
              </a:rPr>
              <a:t>4. Гірські породи утворюються з …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935994" y="2130626"/>
            <a:ext cx="3841564" cy="6482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3200" b="1" dirty="0">
                <a:solidFill>
                  <a:schemeClr val="bg1"/>
                </a:solidFill>
              </a:rPr>
              <a:t>5. Мінерали – це …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7576477" y="1269554"/>
            <a:ext cx="3314943" cy="7036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>
                <a:solidFill>
                  <a:schemeClr val="bg1"/>
                </a:solidFill>
              </a:rPr>
              <a:t>з мінералів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4939903" y="2038438"/>
            <a:ext cx="5982401" cy="19472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3200" b="1" dirty="0">
                <a:solidFill>
                  <a:schemeClr val="bg1"/>
                </a:solidFill>
              </a:rPr>
              <a:t>Однорідні природні тіла, що складаються з однієї речовини і перебувають здебільшого у твердому стані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935994" y="2853730"/>
            <a:ext cx="3867216" cy="12962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3200" b="1" dirty="0">
                <a:solidFill>
                  <a:schemeClr val="bg1"/>
                </a:solidFill>
              </a:rPr>
              <a:t>6. Приклади гірських порід – </a:t>
            </a:r>
            <a:r>
              <a:rPr lang="uk-UA" sz="3200" b="1" dirty="0" smtClean="0">
                <a:solidFill>
                  <a:schemeClr val="bg1"/>
                </a:solidFill>
              </a:rPr>
              <a:t>це…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935994" y="4178099"/>
            <a:ext cx="3841564" cy="15506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3200" b="1" dirty="0">
                <a:solidFill>
                  <a:schemeClr val="bg1"/>
                </a:solidFill>
              </a:rPr>
              <a:t>пісок, глина, граніт, мармур, піщаники, вапняки та інші.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3"/>
          <p:cNvSpPr>
            <a:spLocks noGrp="1"/>
          </p:cNvSpPr>
          <p:nvPr>
            <p:ph type="title"/>
          </p:nvPr>
        </p:nvSpPr>
        <p:spPr>
          <a:xfrm>
            <a:off x="979463" y="477467"/>
            <a:ext cx="10153128" cy="6480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Закінчіть </a:t>
            </a:r>
            <a:r>
              <a:rPr lang="uk-UA" sz="4000" b="1" dirty="0">
                <a:solidFill>
                  <a:schemeClr val="bg1"/>
                </a:solidFill>
              </a:rPr>
              <a:t>речення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2" name="Picture 4" descr="00000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9903" y="4191054"/>
            <a:ext cx="2296617" cy="172246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" name="Picture 4" descr="грані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8175" y="4152963"/>
            <a:ext cx="1609313" cy="179864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" name="Picture 5" descr="ph045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16367" y="4148748"/>
            <a:ext cx="2209094" cy="174102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945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9" y="494643"/>
            <a:ext cx="9865096" cy="6308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Упізнайте </a:t>
            </a:r>
            <a:r>
              <a:rPr lang="uk-UA" sz="4000" b="1" dirty="0">
                <a:solidFill>
                  <a:schemeClr val="bg1"/>
                </a:solidFill>
              </a:rPr>
              <a:t>гірські породи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21" y="1408185"/>
            <a:ext cx="3014989" cy="198236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72" y="1423022"/>
            <a:ext cx="3477736" cy="215230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026" y="1438298"/>
            <a:ext cx="3101140" cy="232790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10" y="3708629"/>
            <a:ext cx="3147666" cy="224982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026" y="4005857"/>
            <a:ext cx="3101140" cy="216281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73" y="3717826"/>
            <a:ext cx="3477736" cy="234374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636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health.fakty.com.ua/wp-content/uploads/sites/2/2018/07/2018-07-18-11.35.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410" y="2597350"/>
            <a:ext cx="4489254" cy="316154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 Азовское Мор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5" y="3802664"/>
            <a:ext cx="2882008" cy="262511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489" y="417370"/>
            <a:ext cx="10965657" cy="12104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Які гірські породи і мінерали можна зустріти в Бердянську?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5445" y="3579283"/>
            <a:ext cx="1610556" cy="5041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rgbClr val="002060"/>
                </a:solidFill>
              </a:rPr>
              <a:t>Глина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6" name="Picture 21" descr="http://wiki.co.ua/wp-content/uploads/2013/06/zibuchii-pesok-600x3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445" y="1736268"/>
            <a:ext cx="2953829" cy="151432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35445" y="2853730"/>
            <a:ext cx="1610555" cy="5041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rgbClr val="002060"/>
                </a:solidFill>
              </a:rPr>
              <a:t>Пісок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http://finesell.ru/images/articles/pripodnie-kamni/granit-kamenj-svojstv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25081" y="1751012"/>
            <a:ext cx="3097843" cy="182827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026" name="Picture 2" descr="https://inert-group.ru/wp-content/uploads/2017/11/suglinok-768x57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279" y="4173680"/>
            <a:ext cx="3222194" cy="219978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404399" y="4051599"/>
            <a:ext cx="2374843" cy="5041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err="1">
                <a:solidFill>
                  <a:srgbClr val="002060"/>
                </a:solidFill>
              </a:rPr>
              <a:t>Суглінок</a:t>
            </a:r>
            <a:r>
              <a:rPr lang="uk-UA" sz="3200" b="1" dirty="0">
                <a:solidFill>
                  <a:srgbClr val="002060"/>
                </a:solidFill>
              </a:rPr>
              <a:t>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291831" y="1917626"/>
            <a:ext cx="3587605" cy="61157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rgbClr val="002060"/>
                </a:solidFill>
              </a:rPr>
              <a:t>Мінеральна вода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363839" y="5798931"/>
            <a:ext cx="3515597" cy="62885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rgbClr val="002060"/>
                </a:solidFill>
              </a:rPr>
              <a:t>Лікувальні грязі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003793" y="3217490"/>
            <a:ext cx="1775449" cy="5041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rgbClr val="002060"/>
                </a:solidFill>
              </a:rPr>
              <a:t>Граніт  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48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9" grpId="0" animBg="1"/>
      <p:bldP spid="12" grpId="0" animBg="1"/>
      <p:bldP spid="1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5774" y="405458"/>
            <a:ext cx="10339320" cy="648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Поміркуйте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455" y="1214561"/>
            <a:ext cx="2543309" cy="3799407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5" descr="Як фотографувати зоряне небо – Світ фотографі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9" descr="Глобус купить в Георгиевске по низкой цене | Личные вещи | Авито  (7648071491)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43559" y="4185876"/>
            <a:ext cx="6137102" cy="1656184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Сьогодні на уроці ви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дізнаєтеся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про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корисні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копалини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та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способи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їх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видобування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sz="32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18606" y="1214561"/>
            <a:ext cx="5720313" cy="10081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Що </a:t>
            </a:r>
            <a:r>
              <a:rPr lang="ru-RU" sz="3200" b="1" dirty="0"/>
              <a:t>означає </a:t>
            </a:r>
            <a:r>
              <a:rPr lang="ru-RU" sz="3200" b="1" dirty="0" err="1"/>
              <a:t>словосполучення</a:t>
            </a:r>
            <a:r>
              <a:rPr lang="ru-RU" sz="3200" b="1" dirty="0"/>
              <a:t> «</a:t>
            </a:r>
            <a:r>
              <a:rPr lang="ru-RU" sz="3200" b="1" dirty="0" err="1"/>
              <a:t>корисні</a:t>
            </a:r>
            <a:r>
              <a:rPr lang="ru-RU" sz="3200" b="1" dirty="0"/>
              <a:t> </a:t>
            </a:r>
            <a:r>
              <a:rPr lang="ru-RU" sz="3200" b="1" dirty="0" err="1"/>
              <a:t>копалини</a:t>
            </a:r>
            <a:r>
              <a:rPr lang="ru-RU" sz="3200" b="1" dirty="0"/>
              <a:t>»?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87574" y="2277666"/>
            <a:ext cx="6089979" cy="1736646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Люди </a:t>
            </a:r>
            <a:r>
              <a:rPr lang="ru-RU" sz="3200" b="1" dirty="0" err="1">
                <a:solidFill>
                  <a:schemeClr val="bg1"/>
                </a:solidFill>
              </a:rPr>
              <a:t>здавна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викопували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гірські</a:t>
            </a:r>
            <a:r>
              <a:rPr lang="ru-RU" sz="3200" b="1" dirty="0">
                <a:solidFill>
                  <a:schemeClr val="bg1"/>
                </a:solidFill>
              </a:rPr>
              <a:t> породи й </a:t>
            </a:r>
            <a:r>
              <a:rPr lang="ru-RU" sz="3200" b="1" dirty="0" err="1" smtClean="0">
                <a:solidFill>
                  <a:schemeClr val="bg1"/>
                </a:solidFill>
              </a:rPr>
              <a:t>мінерали</a:t>
            </a:r>
            <a:r>
              <a:rPr lang="ru-RU" sz="3200" b="1" dirty="0">
                <a:solidFill>
                  <a:schemeClr val="bg1"/>
                </a:solidFill>
              </a:rPr>
              <a:t>, щоб їх </a:t>
            </a:r>
            <a:r>
              <a:rPr lang="ru-RU" sz="3200" b="1" dirty="0" err="1">
                <a:solidFill>
                  <a:schemeClr val="bg1"/>
                </a:solidFill>
              </a:rPr>
              <a:t>використовувати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150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3439" y="477466"/>
            <a:ext cx="10673171" cy="720080"/>
          </a:xfrm>
          <a:prstGeom prst="roundRect">
            <a:avLst/>
          </a:prstGeom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dirty="0">
                <a:solidFill>
                  <a:schemeClr val="bg1"/>
                </a:solidFill>
              </a:rPr>
              <a:t>Що означає </a:t>
            </a:r>
            <a:r>
              <a:rPr lang="ru-RU" sz="3600" b="1" dirty="0" err="1">
                <a:solidFill>
                  <a:schemeClr val="bg1"/>
                </a:solidFill>
              </a:rPr>
              <a:t>словосполучення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«</a:t>
            </a:r>
            <a:r>
              <a:rPr lang="ru-RU" sz="3600" b="1" dirty="0" err="1">
                <a:solidFill>
                  <a:schemeClr val="bg1"/>
                </a:solidFill>
              </a:rPr>
              <a:t>корисн</a:t>
            </a:r>
            <a:r>
              <a:rPr lang="uk-UA" sz="3600" b="1" dirty="0">
                <a:solidFill>
                  <a:schemeClr val="bg1"/>
                </a:solidFill>
              </a:rPr>
              <a:t>і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копалини</a:t>
            </a:r>
            <a:r>
              <a:rPr lang="ru-RU" sz="3600" b="1" dirty="0">
                <a:solidFill>
                  <a:schemeClr val="bg1"/>
                </a:solidFill>
              </a:rPr>
              <a:t>»?</a:t>
            </a:r>
          </a:p>
        </p:txBody>
      </p:sp>
      <p:sp>
        <p:nvSpPr>
          <p:cNvPr id="137220" name="Rectangle 3"/>
          <p:cNvSpPr>
            <a:spLocks noGrp="1" noChangeArrowheads="1"/>
          </p:cNvSpPr>
          <p:nvPr>
            <p:ph idx="1"/>
          </p:nvPr>
        </p:nvSpPr>
        <p:spPr>
          <a:xfrm>
            <a:off x="835447" y="1269554"/>
            <a:ext cx="4975723" cy="216023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200" b="1" dirty="0">
                <a:solidFill>
                  <a:srgbClr val="FFFF00"/>
                </a:solidFill>
              </a:rPr>
              <a:t>Корисні копалини </a:t>
            </a:r>
            <a:r>
              <a:rPr lang="uk-UA" sz="3200" b="1" dirty="0">
                <a:solidFill>
                  <a:schemeClr val="bg1"/>
                </a:solidFill>
              </a:rPr>
              <a:t>– це гірські </a:t>
            </a:r>
            <a:r>
              <a:rPr lang="uk-UA" sz="3200" b="1" dirty="0" smtClean="0">
                <a:solidFill>
                  <a:schemeClr val="bg1"/>
                </a:solidFill>
              </a:rPr>
              <a:t>породи і мінерали, </a:t>
            </a:r>
            <a:r>
              <a:rPr lang="uk-UA" sz="3200" b="1" dirty="0">
                <a:solidFill>
                  <a:schemeClr val="bg1"/>
                </a:solidFill>
              </a:rPr>
              <a:t>які люди </a:t>
            </a:r>
            <a:r>
              <a:rPr lang="uk-UA" sz="3200" b="1" dirty="0" smtClean="0">
                <a:solidFill>
                  <a:schemeClr val="bg1"/>
                </a:solidFill>
              </a:rPr>
              <a:t>використовують </a:t>
            </a:r>
            <a:r>
              <a:rPr lang="uk-UA" sz="3200" b="1" dirty="0">
                <a:solidFill>
                  <a:schemeClr val="bg1"/>
                </a:solidFill>
              </a:rPr>
              <a:t>у </a:t>
            </a:r>
            <a:r>
              <a:rPr lang="uk-UA" sz="3200" b="1" dirty="0" smtClean="0">
                <a:solidFill>
                  <a:schemeClr val="bg1"/>
                </a:solidFill>
              </a:rPr>
              <a:t>господарстві.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910106" y="1269554"/>
            <a:ext cx="5349329" cy="25202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 smtClean="0">
                <a:solidFill>
                  <a:schemeClr val="bg1"/>
                </a:solidFill>
              </a:rPr>
              <a:t>Місця, де в глибинах Землі або на її поверхні залягають скупчення корисних копалин, називають </a:t>
            </a:r>
            <a:r>
              <a:rPr lang="uk-UA" b="1" dirty="0" smtClean="0">
                <a:solidFill>
                  <a:srgbClr val="FFFF00"/>
                </a:solidFill>
              </a:rPr>
              <a:t>родовища.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227935" y="3933850"/>
            <a:ext cx="6031500" cy="16561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 smtClean="0">
                <a:solidFill>
                  <a:schemeClr val="bg1"/>
                </a:solidFill>
              </a:rPr>
              <a:t>Вивчають корисні копалини і відшукують їхні родовища в природі</a:t>
            </a:r>
            <a:r>
              <a:rPr lang="uk-UA" b="1" dirty="0">
                <a:solidFill>
                  <a:srgbClr val="FFFF00"/>
                </a:solidFill>
              </a:rPr>
              <a:t> </a:t>
            </a:r>
            <a:r>
              <a:rPr lang="uk-UA" b="1" dirty="0" smtClean="0">
                <a:solidFill>
                  <a:srgbClr val="FFFF00"/>
                </a:solidFill>
              </a:rPr>
              <a:t>вчені-геологи</a:t>
            </a:r>
            <a:r>
              <a:rPr lang="uk-UA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2" r="1349"/>
          <a:stretch/>
        </p:blipFill>
        <p:spPr>
          <a:xfrm>
            <a:off x="1339503" y="3444869"/>
            <a:ext cx="3542986" cy="286834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806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8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7847</TotalTime>
  <Words>714</Words>
  <Application>Microsoft Office PowerPoint</Application>
  <PresentationFormat>Произвольный</PresentationFormat>
  <Paragraphs>156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Налаштування на урок «Комікс»</vt:lpstr>
      <vt:lpstr>Презентация PowerPoint</vt:lpstr>
      <vt:lpstr>Закінчіть речення</vt:lpstr>
      <vt:lpstr>Закінчіть речення</vt:lpstr>
      <vt:lpstr>Презентация PowerPoint</vt:lpstr>
      <vt:lpstr>Які гірські породи і мінерали можна зустріти в Бердянську?</vt:lpstr>
      <vt:lpstr>Презентация PowerPoint</vt:lpstr>
      <vt:lpstr>Що означає словосполучення «корисні копалини»?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 яких станах можуть бути корисні копалини?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606</cp:revision>
  <dcterms:created xsi:type="dcterms:W3CDTF">2025-08-27T14:01:18Z</dcterms:created>
  <dcterms:modified xsi:type="dcterms:W3CDTF">2025-12-07T11:29:43Z</dcterms:modified>
</cp:coreProperties>
</file>