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257" r:id="rId2"/>
    <p:sldId id="705" r:id="rId3"/>
    <p:sldId id="706" r:id="rId4"/>
    <p:sldId id="709" r:id="rId5"/>
    <p:sldId id="690" r:id="rId6"/>
    <p:sldId id="501" r:id="rId7"/>
    <p:sldId id="737" r:id="rId8"/>
    <p:sldId id="738" r:id="rId9"/>
    <p:sldId id="739" r:id="rId10"/>
    <p:sldId id="740" r:id="rId11"/>
    <p:sldId id="741" r:id="rId12"/>
    <p:sldId id="723" r:id="rId13"/>
    <p:sldId id="742" r:id="rId14"/>
    <p:sldId id="744" r:id="rId15"/>
    <p:sldId id="731" r:id="rId16"/>
    <p:sldId id="745" r:id="rId17"/>
    <p:sldId id="730" r:id="rId18"/>
    <p:sldId id="733" r:id="rId19"/>
    <p:sldId id="734" r:id="rId20"/>
    <p:sldId id="674" r:id="rId21"/>
    <p:sldId id="320" r:id="rId22"/>
    <p:sldId id="743" r:id="rId23"/>
    <p:sldId id="599" r:id="rId24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2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66282" autoAdjust="0"/>
  </p:normalViewPr>
  <p:slideViewPr>
    <p:cSldViewPr>
      <p:cViewPr>
        <p:scale>
          <a:sx n="90" d="100"/>
          <a:sy n="90" d="100"/>
        </p:scale>
        <p:origin x="-462" y="-72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20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71583" y="274703"/>
            <a:ext cx="3650988" cy="58544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271" y="274703"/>
            <a:ext cx="10756244" cy="58544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8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9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9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9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38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78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1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9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272" y="1600571"/>
            <a:ext cx="7202559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17900" y="1600571"/>
            <a:ext cx="7204673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80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7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7" y="2175380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9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5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5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5" y="1435434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4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3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8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3980" indent="0">
              <a:buNone/>
              <a:defRPr sz="3300"/>
            </a:lvl2pPr>
            <a:lvl3pPr marL="1087960" indent="0">
              <a:buNone/>
              <a:defRPr sz="2900"/>
            </a:lvl3pPr>
            <a:lvl4pPr marL="1631940" indent="0">
              <a:buNone/>
              <a:defRPr sz="2400"/>
            </a:lvl4pPr>
            <a:lvl5pPr marL="2175920" indent="0">
              <a:buNone/>
              <a:defRPr sz="2400"/>
            </a:lvl5pPr>
            <a:lvl6pPr marL="2719900" indent="0">
              <a:buNone/>
              <a:defRPr sz="2400"/>
            </a:lvl6pPr>
            <a:lvl7pPr marL="3263880" indent="0">
              <a:buNone/>
              <a:defRPr sz="2400"/>
            </a:lvl7pPr>
            <a:lvl8pPr marL="3807860" indent="0">
              <a:buNone/>
              <a:defRPr sz="2400"/>
            </a:lvl8pPr>
            <a:lvl9pPr marL="4351838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797" tIns="54398" rIns="108797" bIns="543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2"/>
            <a:ext cx="10965657" cy="4527011"/>
          </a:xfrm>
          <a:prstGeom prst="rect">
            <a:avLst/>
          </a:prstGeom>
        </p:spPr>
        <p:txBody>
          <a:bodyPr vert="horz" lIns="108797" tIns="54398" rIns="108797" bIns="543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2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108796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84" indent="-407984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68" indent="-339988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9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93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1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89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87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8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828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9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4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92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90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8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8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38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jpg"/><Relationship Id="rId7" Type="http://schemas.microsoft.com/office/2007/relationships/hdphoto" Target="../media/hdphoto1.wdp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microsoft.com/office/2007/relationships/hdphoto" Target="../media/hdphoto3.wdp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52.jp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81613" y="981522"/>
            <a:ext cx="8902906" cy="1736646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accent3">
                    <a:lumMod val="75000"/>
                  </a:schemeClr>
                </a:solidFill>
              </a:rPr>
              <a:t>Де в побуті застосовують корисні копалини? </a:t>
            </a:r>
            <a:endParaRPr lang="ru-RU" sz="4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4237" y="3976140"/>
            <a:ext cx="3930282" cy="1736646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Я досліджую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світ</a:t>
            </a:r>
          </a:p>
          <a:p>
            <a:pPr algn="ctr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 клас</a:t>
            </a:r>
            <a:endParaRPr lang="en-US" sz="24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2400" b="1" i="1" dirty="0" smtClean="0">
                <a:solidFill>
                  <a:schemeClr val="accent3">
                    <a:lumMod val="75000"/>
                  </a:schemeClr>
                </a:solidFill>
              </a:rPr>
              <a:t>Людина і нежива природа</a:t>
            </a:r>
            <a:endParaRPr lang="ru-RU" sz="24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Урок 40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21" descr="http://wiki.co.ua/wp-content/uploads/2013/06/zibuchii-pesok-600x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6491" y="3976141"/>
            <a:ext cx="3387477" cy="1736646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7748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>
          <a:xfrm>
            <a:off x="1123479" y="1262977"/>
            <a:ext cx="9959956" cy="158417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dirty="0" smtClean="0">
                <a:solidFill>
                  <a:schemeClr val="accent3">
                    <a:lumMod val="75000"/>
                  </a:schemeClr>
                </a:solidFill>
              </a:rPr>
              <a:t>Видобувають </a:t>
            </a:r>
            <a:r>
              <a:rPr lang="uk-UA" sz="3200" dirty="0">
                <a:solidFill>
                  <a:schemeClr val="accent3">
                    <a:lumMod val="75000"/>
                  </a:schemeClr>
                </a:solidFill>
              </a:rPr>
              <a:t>і використовують без переробки: 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uk-UA" sz="3200" b="1" i="1" dirty="0" smtClean="0">
                <a:solidFill>
                  <a:schemeClr val="accent3">
                    <a:lumMod val="75000"/>
                  </a:schemeClr>
                </a:solidFill>
              </a:rPr>
              <a:t>кам’яна </a:t>
            </a:r>
            <a:r>
              <a:rPr lang="uk-UA" sz="3200" b="1" i="1" dirty="0">
                <a:solidFill>
                  <a:schemeClr val="accent3">
                    <a:lumMod val="75000"/>
                  </a:schemeClr>
                </a:solidFill>
              </a:rPr>
              <a:t>сіль, глина, пісок, крейда, гіпс, графіт, сірка, граніт, мармур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617243" y="4436172"/>
            <a:ext cx="1767263" cy="10947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200" b="1" dirty="0" smtClean="0">
                <a:solidFill>
                  <a:srgbClr val="002060"/>
                </a:solidFill>
              </a:rPr>
              <a:t>Кам’яна сіль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40294" name="Picture 6" descr="F4H7T7CATLTNMMCAFL1JABCA8HU6L5CANYTXWOCAN772RVCADU7D7CCAK8ACQQCA7H2G5HCAXUUFXMCAQ3B28WCABMD3MHCA1BH2DUCAPA0FVICAT1VZF6CA2S9P08CA8RCIYSCAN41NZGCA6NIZJFCAAY04R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8475" y="2936451"/>
            <a:ext cx="2437111" cy="181242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40295" name="Text Box 7"/>
          <p:cNvSpPr txBox="1">
            <a:spLocks noChangeArrowheads="1"/>
          </p:cNvSpPr>
          <p:nvPr/>
        </p:nvSpPr>
        <p:spPr bwMode="auto">
          <a:xfrm>
            <a:off x="5443959" y="2942033"/>
            <a:ext cx="1656183" cy="60231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200" b="1" dirty="0">
                <a:solidFill>
                  <a:srgbClr val="002060"/>
                </a:solidFill>
              </a:rPr>
              <a:t>Крейда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002315" y="477466"/>
            <a:ext cx="10081120" cy="764881"/>
          </a:xfrm>
          <a:prstGeom prst="roundRect">
            <a:avLst/>
          </a:prstGeom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108797" tIns="54398" rIns="108797" bIns="54398" rtlCol="0" anchor="ctr">
            <a:noAutofit/>
          </a:bodyPr>
          <a:lstStyle>
            <a:lvl1pPr algn="ctr" defTabSz="1087960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sz="4000" b="1" dirty="0" smtClean="0">
                <a:solidFill>
                  <a:srgbClr val="FFFF00"/>
                </a:solidFill>
              </a:rPr>
              <a:t>Нерудні</a:t>
            </a:r>
            <a:r>
              <a:rPr lang="uk-UA" sz="4000" b="1" dirty="0" smtClean="0">
                <a:solidFill>
                  <a:schemeClr val="bg1"/>
                </a:solidFill>
              </a:rPr>
              <a:t> корисні копалини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049" y="4467108"/>
            <a:ext cx="1767639" cy="17692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652709" y="5651533"/>
            <a:ext cx="123308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Пісок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351" y="2552954"/>
            <a:ext cx="2376264" cy="188321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9721293" y="4025650"/>
            <a:ext cx="136214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Граніт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24446" y="5594977"/>
            <a:ext cx="155583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</a:rPr>
              <a:t>Вапняк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581" y="2936451"/>
            <a:ext cx="2304257" cy="178848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167" y="4776999"/>
            <a:ext cx="2187416" cy="169695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Сіль харчова, кам'яна, 1 помол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23" y="2552954"/>
            <a:ext cx="1765083" cy="176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2550167" y="4448916"/>
            <a:ext cx="1656184" cy="61770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200" b="1" dirty="0">
                <a:solidFill>
                  <a:srgbClr val="002060"/>
                </a:solidFill>
              </a:rPr>
              <a:t>Глина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9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35" name="Picture 23" descr="http://lifecity.com.ua/knowledge/1212277655_i-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7494" y="1197545"/>
            <a:ext cx="3552223" cy="2583485"/>
          </a:xfrm>
          <a:prstGeom prst="rect">
            <a:avLst/>
          </a:prstGeom>
          <a:noFill/>
        </p:spPr>
      </p:pic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979463" y="434273"/>
            <a:ext cx="10463064" cy="907290"/>
          </a:xfrm>
          <a:prstGeom prst="roundRect">
            <a:avLst/>
          </a:prstGeom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uk-UA" sz="4000" b="1" dirty="0">
                <a:solidFill>
                  <a:schemeClr val="bg1"/>
                </a:solidFill>
              </a:rPr>
              <a:t>Корисні копалини </a:t>
            </a:r>
            <a:r>
              <a:rPr lang="uk-UA" sz="4000" b="1" dirty="0" smtClean="0">
                <a:solidFill>
                  <a:schemeClr val="bg1"/>
                </a:solidFill>
              </a:rPr>
              <a:t>Запорізької </a:t>
            </a:r>
            <a:r>
              <a:rPr lang="uk-UA" sz="4000" b="1" dirty="0">
                <a:solidFill>
                  <a:schemeClr val="bg1"/>
                </a:solidFill>
              </a:rPr>
              <a:t>області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1322" name="Text Box 10"/>
          <p:cNvSpPr txBox="1">
            <a:spLocks noChangeArrowheads="1"/>
          </p:cNvSpPr>
          <p:nvPr/>
        </p:nvSpPr>
        <p:spPr bwMode="auto">
          <a:xfrm rot="10800000" flipV="1">
            <a:off x="4496851" y="4910398"/>
            <a:ext cx="2603292" cy="10947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200" b="1" dirty="0">
                <a:solidFill>
                  <a:srgbClr val="002060"/>
                </a:solidFill>
              </a:rPr>
              <a:t>Марганцева руда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41323" name="Text Box 11"/>
          <p:cNvSpPr txBox="1">
            <a:spLocks noChangeArrowheads="1"/>
          </p:cNvSpPr>
          <p:nvPr/>
        </p:nvSpPr>
        <p:spPr bwMode="auto">
          <a:xfrm>
            <a:off x="4219823" y="3181448"/>
            <a:ext cx="2046556" cy="60231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200" b="1" dirty="0">
                <a:solidFill>
                  <a:srgbClr val="002060"/>
                </a:solidFill>
              </a:rPr>
              <a:t>Графіт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41337" name="AutoShape 25" descr="https://upload.wikimedia.org/wikipedia/commons/thumb/4/4e/Faxekalk.jpg/200px-Faxekalk.jpg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1339" name="AutoShape 27" descr="https://in.all.biz/img/in/catalog/17730.png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1341" name="AutoShape 29" descr="https://in.all.biz/img/in/catalog/17730.png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1343" name="AutoShape 31" descr="https://kz.all.biz/img/kz/catalog/145892.jpeg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1345" name="AutoShape 33" descr="https://kz.all.biz/img/kz/catalog/145892.jpeg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1347" name="AutoShape 35" descr="&amp;Pcy;&amp;ocy;&amp;khcy;&amp;ocy;&amp;zhcy;&amp;iecy;&amp;iecy; &amp;icy;&amp;zcy;&amp;ocy;&amp;bcy;&amp;rcy;&amp;acy;&amp;zhcy;&amp;iecy;&amp;ncy;&amp;icy;&amp;iecy;"/>
          <p:cNvSpPr>
            <a:spLocks noChangeAspect="1" noChangeArrowheads="1"/>
          </p:cNvSpPr>
          <p:nvPr/>
        </p:nvSpPr>
        <p:spPr bwMode="auto">
          <a:xfrm>
            <a:off x="207298" y="-1538643"/>
            <a:ext cx="7615039" cy="3220196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1349" name="AutoShape 37" descr="https://naruservice.com/images/ves-margancevoi_rudi.jpg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1351" name="AutoShape 39" descr="https://naruservice.com/images/ves-margancevoi_rudi.jpg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1353" name="AutoShape 41" descr="https://kz.all.biz/img/kz/catalog/145893.jpeg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1355" name="AutoShape 43" descr="https://kz.all.biz/img/kz/catalog/145885.jpeg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1357" name="Picture 45" descr="http://www.krivbasscenter.dp.ua/%D1%80%D1%83%D1%81/images/img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9649" y="3891560"/>
            <a:ext cx="3247911" cy="2139622"/>
          </a:xfrm>
          <a:prstGeom prst="rect">
            <a:avLst/>
          </a:prstGeom>
          <a:noFill/>
        </p:spPr>
      </p:pic>
      <p:sp>
        <p:nvSpPr>
          <p:cNvPr id="141359" name="AutoShape 47" descr="https://upload.wikimedia.org/wikipedia/commons/thumb/4/4e/Faxekalk.jpg/200px-Faxekalk.jpg"/>
          <p:cNvSpPr>
            <a:spLocks noChangeAspect="1" noChangeArrowheads="1"/>
          </p:cNvSpPr>
          <p:nvPr/>
        </p:nvSpPr>
        <p:spPr bwMode="auto">
          <a:xfrm>
            <a:off x="207299" y="-144496"/>
            <a:ext cx="406135" cy="304872"/>
          </a:xfrm>
          <a:prstGeom prst="rect">
            <a:avLst/>
          </a:prstGeom>
          <a:noFill/>
        </p:spPr>
        <p:txBody>
          <a:bodyPr vert="horz" wrap="square" lIns="108814" tIns="54407" rIns="108814" bIns="5440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1363" name="Picture 51" descr="http://for-dacha.ru/wp-content/uploads/2012/02/800px-Lignite_Klingenber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6207" y="3932414"/>
            <a:ext cx="3284242" cy="2057915"/>
          </a:xfrm>
          <a:prstGeom prst="rect">
            <a:avLst/>
          </a:prstGeom>
          <a:noFill/>
        </p:spPr>
      </p:pic>
      <p:pic>
        <p:nvPicPr>
          <p:cNvPr id="141365" name="Picture 53" descr="http://st2.depositphotos.com/1362337/6002/i/950/depositphotos_60027151-stock-photo-iron-o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6207" y="1523876"/>
            <a:ext cx="3394240" cy="2129331"/>
          </a:xfrm>
          <a:prstGeom prst="rect">
            <a:avLst/>
          </a:prstGeom>
          <a:noFill/>
        </p:spPr>
      </p:pic>
      <p:sp>
        <p:nvSpPr>
          <p:cNvPr id="141328" name="Text Box 21"/>
          <p:cNvSpPr txBox="1">
            <a:spLocks noChangeArrowheads="1"/>
          </p:cNvSpPr>
          <p:nvPr/>
        </p:nvSpPr>
        <p:spPr bwMode="auto">
          <a:xfrm>
            <a:off x="7617090" y="5878066"/>
            <a:ext cx="3343359" cy="60231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200" b="1" dirty="0">
                <a:solidFill>
                  <a:srgbClr val="002060"/>
                </a:solidFill>
              </a:rPr>
              <a:t>Буре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вуг</a:t>
            </a:r>
            <a:r>
              <a:rPr lang="uk-UA" sz="3200" b="1" dirty="0">
                <a:solidFill>
                  <a:srgbClr val="002060"/>
                </a:solidFill>
              </a:rPr>
              <a:t>і</a:t>
            </a:r>
            <a:r>
              <a:rPr lang="ru-RU" sz="3200" b="1" dirty="0" err="1">
                <a:solidFill>
                  <a:srgbClr val="002060"/>
                </a:solidFill>
              </a:rPr>
              <a:t>лля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41325" name="Text Box 15"/>
          <p:cNvSpPr txBox="1">
            <a:spLocks noChangeArrowheads="1"/>
          </p:cNvSpPr>
          <p:nvPr/>
        </p:nvSpPr>
        <p:spPr bwMode="auto">
          <a:xfrm>
            <a:off x="6092031" y="1458356"/>
            <a:ext cx="1730306" cy="10947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200" b="1" dirty="0">
                <a:solidFill>
                  <a:srgbClr val="002060"/>
                </a:solidFill>
              </a:rPr>
              <a:t>Залізна руда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9714" y="494644"/>
            <a:ext cx="10060869" cy="7162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Цікаво знати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00967" y="2932313"/>
            <a:ext cx="5176610" cy="344468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Люди з давніх-давен використовують багатства землі в будівництві, медицині, для виготовлення скла, прикрас і навіть у їжу. </a:t>
            </a:r>
            <a:r>
              <a:rPr lang="uk-UA" sz="2800" b="1" dirty="0" smtClean="0">
                <a:solidFill>
                  <a:srgbClr val="FF0000"/>
                </a:solidFill>
              </a:rPr>
              <a:t>Але запаси </a:t>
            </a:r>
            <a:r>
              <a:rPr lang="uk-UA" sz="2800" b="1" dirty="0">
                <a:solidFill>
                  <a:srgbClr val="FF0000"/>
                </a:solidFill>
              </a:rPr>
              <a:t>корисних копалин не  безмежні, тому їх потрібно берегти.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7172" name="Picture 4" descr="Україна та США провели першу розмову щодо драфту угоди про корисні копали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45" y="2963015"/>
            <a:ext cx="5201252" cy="313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999714" y="1215021"/>
            <a:ext cx="10060869" cy="16387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У надрах землі є цілі моря, річки нафти, порожнини заповнені газом, підземні палаци, заповнені різними дорогоцінними металами.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72093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9714" y="494644"/>
            <a:ext cx="10060869" cy="7162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Роздивись колаж і </a:t>
            </a:r>
            <a:r>
              <a:rPr lang="uk-UA" sz="4000" b="1" dirty="0" smtClean="0"/>
              <a:t>розкажи</a:t>
            </a:r>
            <a:endParaRPr lang="ru-RU" sz="40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41253" y="1333157"/>
            <a:ext cx="8011039" cy="92856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Із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яких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корисних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копалин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виготовлені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ці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вироби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До яких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груп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вони належать?</a:t>
            </a: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63-64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D:\3 клас\04 ЯДС\Грущинська\3 Корисні копалини Ґрунт\№040 Де в побуті застосовують корисні копалини\2025-12-07_1645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24" y="2277666"/>
            <a:ext cx="9161564" cy="314765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650551" y="5460094"/>
            <a:ext cx="5266015" cy="12100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Для виготовлення автомобілів, </a:t>
            </a:r>
            <a:r>
              <a:rPr lang="uk-UA" sz="2400" b="1" dirty="0" smtClean="0">
                <a:solidFill>
                  <a:schemeClr val="bg1"/>
                </a:solidFill>
              </a:rPr>
              <a:t>літаків, поїздів, рейок, гайок потрібні </a:t>
            </a:r>
            <a:r>
              <a:rPr lang="uk-UA" sz="2400" b="1" dirty="0">
                <a:solidFill>
                  <a:srgbClr val="FFFF00"/>
                </a:solidFill>
              </a:rPr>
              <a:t>сталь, чавун, </a:t>
            </a:r>
            <a:r>
              <a:rPr lang="uk-UA" sz="2400" b="1" dirty="0" smtClean="0">
                <a:solidFill>
                  <a:srgbClr val="FFFF00"/>
                </a:solidFill>
              </a:rPr>
              <a:t>алюміній, мідь тощо 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41253" y="5460095"/>
            <a:ext cx="4574453" cy="10556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Для виготовлення </a:t>
            </a:r>
            <a:r>
              <a:rPr lang="uk-UA" sz="2400" b="1" dirty="0" smtClean="0">
                <a:solidFill>
                  <a:schemeClr val="bg1"/>
                </a:solidFill>
              </a:rPr>
              <a:t>цеглин, скла, бетону потрібен </a:t>
            </a:r>
            <a:r>
              <a:rPr lang="uk-UA" sz="2400" b="1" dirty="0" smtClean="0">
                <a:solidFill>
                  <a:srgbClr val="FFFF00"/>
                </a:solidFill>
              </a:rPr>
              <a:t>пісок</a:t>
            </a:r>
            <a:endParaRPr lang="uk-UA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8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9714" y="494644"/>
            <a:ext cx="10060869" cy="7162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Роздивись колаж і </a:t>
            </a:r>
            <a:r>
              <a:rPr lang="uk-UA" sz="4000" b="1" dirty="0" smtClean="0"/>
              <a:t>розкажи</a:t>
            </a:r>
            <a:endParaRPr lang="ru-RU" sz="40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15567" y="1333157"/>
            <a:ext cx="8011039" cy="92856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Із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яких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корисних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копалин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виготовлені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ці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вироби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До яких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груп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вони належать?</a:t>
            </a: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63-64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D:\3 клас\04 ЯДС\Грущинська\3 Корисні копалини Ґрунт\№040 Де в побуті застосовують корисні копалини\2025-12-07_1646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53" y="2276481"/>
            <a:ext cx="918812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803998" y="5300817"/>
            <a:ext cx="4437537" cy="10556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Для </a:t>
            </a:r>
            <a:r>
              <a:rPr lang="uk-UA" sz="2400" b="1" dirty="0" smtClean="0">
                <a:solidFill>
                  <a:schemeClr val="bg1"/>
                </a:solidFill>
              </a:rPr>
              <a:t>приготування їжі потрібні </a:t>
            </a:r>
            <a:r>
              <a:rPr lang="uk-UA" sz="2400" b="1" dirty="0" smtClean="0">
                <a:solidFill>
                  <a:srgbClr val="FFFF00"/>
                </a:solidFill>
              </a:rPr>
              <a:t>газ, сіль</a:t>
            </a:r>
            <a:r>
              <a:rPr lang="uk-UA" sz="2400" b="1" dirty="0">
                <a:solidFill>
                  <a:srgbClr val="FFFF00"/>
                </a:solidFill>
              </a:rPr>
              <a:t>, </a:t>
            </a:r>
            <a:r>
              <a:rPr lang="uk-UA" sz="2400" b="1" dirty="0" smtClean="0">
                <a:solidFill>
                  <a:srgbClr val="FFFF00"/>
                </a:solidFill>
              </a:rPr>
              <a:t>сода </a:t>
            </a:r>
            <a:r>
              <a:rPr lang="uk-UA" sz="2400" b="1" dirty="0" smtClean="0">
                <a:solidFill>
                  <a:schemeClr val="bg1"/>
                </a:solidFill>
              </a:rPr>
              <a:t>тощо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34634" y="5300817"/>
            <a:ext cx="4437537" cy="10556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Для </a:t>
            </a:r>
            <a:r>
              <a:rPr lang="uk-UA" sz="2400" b="1" dirty="0" smtClean="0">
                <a:solidFill>
                  <a:schemeClr val="bg1"/>
                </a:solidFill>
              </a:rPr>
              <a:t>отримання бензину, керосину, мастил потрібна </a:t>
            </a:r>
            <a:r>
              <a:rPr lang="uk-UA" sz="2400" b="1" dirty="0" smtClean="0">
                <a:solidFill>
                  <a:srgbClr val="FFFF00"/>
                </a:solidFill>
              </a:rPr>
              <a:t>нафта </a:t>
            </a:r>
            <a:endParaRPr lang="uk-UA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9463" y="496980"/>
            <a:ext cx="10280192" cy="6285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Розглянь </a:t>
            </a:r>
            <a:r>
              <a:rPr lang="uk-UA" sz="4000" b="1" dirty="0" smtClean="0">
                <a:solidFill>
                  <a:schemeClr val="bg1"/>
                </a:solidFill>
              </a:rPr>
              <a:t>світлини і розкажи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63" y="1358410"/>
            <a:ext cx="2835473" cy="374283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305" y="3229829"/>
            <a:ext cx="3654120" cy="292873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602" y="1456739"/>
            <a:ext cx="3543053" cy="354618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4180548" y="1287723"/>
            <a:ext cx="3279635" cy="134998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Де </a:t>
            </a: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люди використовують гіпс? </a:t>
            </a:r>
          </a:p>
        </p:txBody>
      </p:sp>
    </p:spTree>
    <p:extLst>
      <p:ext uri="{BB962C8B-B14F-4D97-AF65-F5344CB8AC3E}">
        <p14:creationId xmlns:p14="http://schemas.microsoft.com/office/powerpoint/2010/main" val="187802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9463" y="496980"/>
            <a:ext cx="10280192" cy="6285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Розглянь </a:t>
            </a:r>
            <a:r>
              <a:rPr lang="uk-UA" sz="4000" b="1" dirty="0" smtClean="0">
                <a:solidFill>
                  <a:schemeClr val="bg1"/>
                </a:solidFill>
              </a:rPr>
              <a:t>світлини і розкажи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87734" y="1295225"/>
            <a:ext cx="4364538" cy="98244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Де </a:t>
            </a: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люди використовують </a:t>
            </a: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графіт? Коштовне каміння</a:t>
            </a:r>
            <a:endParaRPr lang="uk-UA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72" y="3726966"/>
            <a:ext cx="2825503" cy="184644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63" y="1295225"/>
            <a:ext cx="2710691" cy="225207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791" y="2421261"/>
            <a:ext cx="2626618" cy="261141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04441" y="5590034"/>
            <a:ext cx="3012537" cy="5499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Грифель </a:t>
            </a:r>
            <a:r>
              <a:rPr lang="uk-UA" sz="2800" b="1" dirty="0">
                <a:solidFill>
                  <a:schemeClr val="bg1"/>
                </a:solidFill>
              </a:rPr>
              <a:t>олівця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775" y="2817310"/>
            <a:ext cx="1471947" cy="9361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184" y="2421261"/>
            <a:ext cx="2326987" cy="16225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33" b="89771" l="5644" r="970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85" y="4336418"/>
            <a:ext cx="1707406" cy="17089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367" y="4336418"/>
            <a:ext cx="2608357" cy="141240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349610" y="1295224"/>
            <a:ext cx="2910046" cy="13499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Для виготовлення </a:t>
            </a:r>
            <a:r>
              <a:rPr lang="uk-UA" sz="2800" b="1" dirty="0" smtClean="0">
                <a:solidFill>
                  <a:schemeClr val="bg1"/>
                </a:solidFill>
              </a:rPr>
              <a:t>прикрас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48934" y="3731809"/>
            <a:ext cx="130730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Рубін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37585" y="3795040"/>
            <a:ext cx="191059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Сапфір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94314" y="5662041"/>
            <a:ext cx="1910591" cy="584775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Смарагд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19775" y="5662042"/>
            <a:ext cx="191059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Діамант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7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3479" y="494643"/>
            <a:ext cx="9937104" cy="7029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4" t="1" b="674"/>
          <a:stretch/>
        </p:blipFill>
        <p:spPr>
          <a:xfrm>
            <a:off x="4896098" y="1413570"/>
            <a:ext cx="6165452" cy="453650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090793" y="1917626"/>
            <a:ext cx="3644631" cy="205267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Які матеріали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будуть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потрібні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,</a:t>
            </a:r>
            <a:endParaRPr lang="uk-UA" sz="28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щоб збудувати будинок? </a:t>
            </a:r>
            <a:endParaRPr lang="uk-UA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1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7412" y="505276"/>
            <a:ext cx="9993171" cy="6202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Перегляд відео</a:t>
            </a:r>
          </a:p>
        </p:txBody>
      </p:sp>
      <p:pic>
        <p:nvPicPr>
          <p:cNvPr id="2" name="Це наше і це твоє. Цінні у всьому світі корисні копалини - наші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889" y="1117129"/>
            <a:ext cx="9558778" cy="538156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67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43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9" b="18867"/>
          <a:stretch/>
        </p:blipFill>
        <p:spPr>
          <a:xfrm>
            <a:off x="2677163" y="4869954"/>
            <a:ext cx="2113110" cy="136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95487" y="494644"/>
            <a:ext cx="10081120" cy="7749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Проведи дослідження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29462" y="1413570"/>
            <a:ext cx="7626866" cy="12241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Визнач</a:t>
            </a:r>
            <a:r>
              <a:rPr lang="ru-RU" sz="3200" b="1" dirty="0"/>
              <a:t>, </a:t>
            </a:r>
            <a:r>
              <a:rPr lang="ru-RU" sz="3200" b="1" dirty="0" err="1"/>
              <a:t>із</a:t>
            </a:r>
            <a:r>
              <a:rPr lang="ru-RU" sz="3200" b="1" dirty="0"/>
              <a:t> </a:t>
            </a:r>
            <a:r>
              <a:rPr lang="ru-RU" sz="3200" b="1" dirty="0" err="1"/>
              <a:t>чого</a:t>
            </a:r>
            <a:r>
              <a:rPr lang="ru-RU" sz="3200" b="1" dirty="0"/>
              <a:t> </a:t>
            </a:r>
            <a:r>
              <a:rPr lang="ru-RU" sz="3200" b="1" dirty="0" err="1"/>
              <a:t>виготовляють</a:t>
            </a:r>
            <a:r>
              <a:rPr lang="ru-RU" sz="3200" b="1" dirty="0"/>
              <a:t> </a:t>
            </a:r>
            <a:r>
              <a:rPr lang="ru-RU" sz="3200" b="1" dirty="0" err="1"/>
              <a:t>предмети</a:t>
            </a:r>
            <a:r>
              <a:rPr lang="ru-RU" sz="3200" b="1" dirty="0"/>
              <a:t>, </a:t>
            </a:r>
            <a:r>
              <a:rPr lang="ru-RU" sz="3200" b="1" dirty="0" err="1"/>
              <a:t>якими</a:t>
            </a:r>
            <a:r>
              <a:rPr lang="ru-RU" sz="3200" b="1" dirty="0"/>
              <a:t> </a:t>
            </a:r>
            <a:r>
              <a:rPr lang="ru-RU" sz="3200" b="1" dirty="0" err="1"/>
              <a:t>ти</a:t>
            </a:r>
            <a:r>
              <a:rPr lang="ru-RU" sz="3200" b="1" dirty="0"/>
              <a:t> </a:t>
            </a:r>
            <a:r>
              <a:rPr lang="ru-RU" sz="3200" b="1" dirty="0" err="1"/>
              <a:t>користуєшся</a:t>
            </a:r>
            <a:r>
              <a:rPr lang="ru-RU" sz="3200" b="1" dirty="0"/>
              <a:t> в </a:t>
            </a:r>
            <a:r>
              <a:rPr lang="ru-RU" sz="3200" b="1" dirty="0" err="1"/>
              <a:t>побуті</a:t>
            </a:r>
            <a:r>
              <a:rPr lang="ru-RU" sz="3200" b="1" dirty="0"/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29462" y="2738415"/>
            <a:ext cx="5222429" cy="11495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Що тобі відомо про гірські породи вашого краю?</a:t>
            </a:r>
            <a:endParaRPr lang="ru-RU" sz="3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15546" y="3933850"/>
            <a:ext cx="5236345" cy="720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Де їх використовують?</a:t>
            </a:r>
            <a:endParaRPr lang="ru-RU" sz="32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132" y="3398139"/>
            <a:ext cx="2634474" cy="263680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473" y="1427454"/>
            <a:ext cx="2186901" cy="183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1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A9F1A0D2-DCC3-4D3B-9D95-AF0B1499B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463" y="549475"/>
            <a:ext cx="10153128" cy="70575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cs typeface="Times New Roman" panose="02020603050405020304" pitchFamily="18" charset="0"/>
              </a:rPr>
              <a:t>Налаштування на урок «Комікс»</a:t>
            </a:r>
            <a:endParaRPr lang="uk-UA" sz="4000" dirty="0"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1689700A-427D-42E5-9BC7-A45EB75115C1}"/>
              </a:ext>
            </a:extLst>
          </p:cNvPr>
          <p:cNvSpPr txBox="1">
            <a:spLocks/>
          </p:cNvSpPr>
          <p:nvPr/>
        </p:nvSpPr>
        <p:spPr>
          <a:xfrm>
            <a:off x="3715767" y="1413571"/>
            <a:ext cx="4896544" cy="12241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uk-UA" altLang="ru-RU" sz="2400" b="1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Роздивіться ілюстрації. Яка з них відгукується з вашим серцем? Складіть коротку історію по ній</a:t>
            </a:r>
            <a:endParaRPr lang="ru-RU" altLang="ru-RU" sz="1200" b="1" dirty="0">
              <a:solidFill>
                <a:schemeClr val="accent3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Картинки Мудрість дня\photo_2025-06-18_17-39-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26" y="1376198"/>
            <a:ext cx="2317681" cy="229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Картинки Мудрість дня\photo_2025-07-20_11-52-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03" y="3899865"/>
            <a:ext cx="2992764" cy="238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Картинки Мудрість дня\photo_2025-07-21_16-54-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920" y="2826550"/>
            <a:ext cx="2725302" cy="27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Картинки Мудрість дня\photo_2025-07-25_20-56-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342" y="3721425"/>
            <a:ext cx="2232927" cy="27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Картинки Мудрість дня\photo_2025-07-27_23-02-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64" y="1442776"/>
            <a:ext cx="2365595" cy="419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3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5207" y="477466"/>
            <a:ext cx="10477423" cy="6703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Кошик запитань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838">
            <a:off x="10279869" y="1697519"/>
            <a:ext cx="1672492" cy="1825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72" y="1773317"/>
            <a:ext cx="1414767" cy="1544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164">
            <a:off x="6028679" y="1168866"/>
            <a:ext cx="2206675" cy="2408552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6981909" y="4588664"/>
            <a:ext cx="4510721" cy="12991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До </a:t>
            </a:r>
            <a:r>
              <a:rPr lang="ru-RU" sz="2800" b="1" dirty="0" err="1"/>
              <a:t>якої</a:t>
            </a:r>
            <a:r>
              <a:rPr lang="ru-RU" sz="2800" b="1" dirty="0"/>
              <a:t> </a:t>
            </a:r>
            <a:r>
              <a:rPr lang="ru-RU" sz="2800" b="1" dirty="0" err="1"/>
              <a:t>групи</a:t>
            </a:r>
            <a:r>
              <a:rPr lang="ru-RU" sz="2800" b="1" dirty="0"/>
              <a:t> </a:t>
            </a:r>
            <a:r>
              <a:rPr lang="ru-RU" sz="2800" b="1" dirty="0" err="1"/>
              <a:t>корисних</a:t>
            </a:r>
            <a:r>
              <a:rPr lang="ru-RU" sz="2800" b="1" dirty="0"/>
              <a:t> </a:t>
            </a:r>
            <a:r>
              <a:rPr lang="ru-RU" sz="2800" b="1" dirty="0" err="1"/>
              <a:t>копалин</a:t>
            </a:r>
            <a:r>
              <a:rPr lang="ru-RU" sz="2800" b="1" dirty="0"/>
              <a:t> належать </a:t>
            </a:r>
            <a:r>
              <a:rPr lang="ru-RU" sz="2800" b="1" dirty="0" err="1"/>
              <a:t>кам’яна</a:t>
            </a:r>
            <a:r>
              <a:rPr lang="ru-RU" sz="2800" b="1" dirty="0"/>
              <a:t> (</a:t>
            </a:r>
            <a:r>
              <a:rPr lang="ru-RU" sz="2800" b="1" dirty="0" err="1"/>
              <a:t>кухонна</a:t>
            </a:r>
            <a:r>
              <a:rPr lang="ru-RU" sz="2800" b="1" dirty="0"/>
              <a:t>) </a:t>
            </a:r>
            <a:r>
              <a:rPr lang="ru-RU" sz="2800" b="1" dirty="0" err="1"/>
              <a:t>сіль</a:t>
            </a:r>
            <a:r>
              <a:rPr lang="ru-RU" sz="2800" b="1" dirty="0"/>
              <a:t> і сода?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830991" y="4519013"/>
            <a:ext cx="4761896" cy="14384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Які </a:t>
            </a:r>
            <a:r>
              <a:rPr lang="ru-RU" sz="2800" dirty="0" err="1"/>
              <a:t>корисні</a:t>
            </a:r>
            <a:r>
              <a:rPr lang="ru-RU" sz="2800" dirty="0"/>
              <a:t> </a:t>
            </a:r>
            <a:r>
              <a:rPr lang="ru-RU" sz="2800" dirty="0" err="1"/>
              <a:t>копалини</a:t>
            </a:r>
            <a:r>
              <a:rPr lang="ru-RU" sz="2800" dirty="0"/>
              <a:t> належать до </a:t>
            </a:r>
            <a:r>
              <a:rPr lang="ru-RU" sz="2800" dirty="0" err="1"/>
              <a:t>рудних</a:t>
            </a:r>
            <a:r>
              <a:rPr lang="ru-RU" sz="2800" dirty="0"/>
              <a:t>? Наведи приклади </a:t>
            </a:r>
            <a:r>
              <a:rPr lang="ru-RU" sz="2800" dirty="0" err="1"/>
              <a:t>виробів</a:t>
            </a:r>
            <a:r>
              <a:rPr lang="ru-RU" sz="2800" dirty="0"/>
              <a:t> із </a:t>
            </a:r>
            <a:r>
              <a:rPr lang="ru-RU" sz="2800" dirty="0" err="1"/>
              <a:t>металів</a:t>
            </a:r>
            <a:r>
              <a:rPr lang="ru-RU" sz="2800" dirty="0"/>
              <a:t>.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981909" y="4588664"/>
            <a:ext cx="4414757" cy="12467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Які </a:t>
            </a:r>
            <a:r>
              <a:rPr lang="ru-RU" sz="2800" b="1" dirty="0" err="1"/>
              <a:t>корисні</a:t>
            </a:r>
            <a:r>
              <a:rPr lang="ru-RU" sz="2800" b="1" dirty="0"/>
              <a:t> </a:t>
            </a:r>
            <a:r>
              <a:rPr lang="ru-RU" sz="2800" b="1" dirty="0" err="1"/>
              <a:t>копалини</a:t>
            </a:r>
            <a:r>
              <a:rPr lang="ru-RU" sz="2800" b="1" dirty="0"/>
              <a:t> належать до </a:t>
            </a:r>
            <a:r>
              <a:rPr lang="ru-RU" sz="2800" b="1" dirty="0" err="1"/>
              <a:t>паливних</a:t>
            </a:r>
            <a:r>
              <a:rPr lang="ru-RU" sz="2800" b="1" dirty="0" smtClean="0"/>
              <a:t>?</a:t>
            </a:r>
            <a:r>
              <a:rPr lang="ru-RU" sz="2800" dirty="0"/>
              <a:t> </a:t>
            </a:r>
            <a:r>
              <a:rPr lang="ru-RU" sz="2800" b="1" dirty="0"/>
              <a:t>Що з них </a:t>
            </a:r>
            <a:r>
              <a:rPr lang="ru-RU" sz="2800" b="1" dirty="0" err="1"/>
              <a:t>виробляють</a:t>
            </a:r>
            <a:r>
              <a:rPr lang="ru-RU" sz="2800" b="1" dirty="0"/>
              <a:t>?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22" l="885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39519" r="14936" b="285"/>
          <a:stretch/>
        </p:blipFill>
        <p:spPr>
          <a:xfrm>
            <a:off x="6189515" y="3069754"/>
            <a:ext cx="5960909" cy="36315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770" y="997624"/>
            <a:ext cx="2439047" cy="2662183"/>
          </a:xfrm>
          <a:prstGeom prst="rect">
            <a:avLst/>
          </a:prstGeom>
        </p:spPr>
      </p:pic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4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0023 C 0.00026 -0.00764 0.00052 -0.01527 0.00104 -0.02268 C 0.00117 -0.02523 0.00195 -0.02754 0.00208 -0.03009 C 0.00261 -0.04259 0.00247 -0.05532 0.00313 -0.06759 C 0.00365 -0.07777 0.0043 -0.08773 0.00521 -0.09768 C 0.0056 -0.10139 0.00586 -0.10532 0.00625 -0.10902 C 0.0069 -0.11342 0.00768 -0.11782 0.00833 -0.12222 C 0.00768 -0.13727 0.00742 -0.15231 0.00625 -0.16713 C 0.00599 -0.1706 0.00469 -0.17338 0.00417 -0.17662 C 0.00065 -0.19907 0.00625 -0.17662 -8.33333E-7 -0.19907 C -0.00221 -0.21875 0.00065 -0.19815 -0.0043 -0.21782 C -0.00482 -0.22014 -0.00482 -0.22291 -0.00534 -0.22546 C -0.00599 -0.2287 -0.0069 -0.23148 -0.00742 -0.23472 C -0.00794 -0.23796 -0.00794 -0.2412 -0.00846 -0.24421 C -0.00898 -0.24676 -0.01003 -0.24907 -0.01068 -0.25162 C -0.01432 -0.26643 -0.01068 -0.25648 -0.01693 -0.27037 C -0.01771 -0.2743 -0.01797 -0.27824 -0.01901 -0.28171 C -0.02005 -0.28495 -0.02825 -0.3074 -0.03073 -0.31365 C -0.03242 -0.31805 -0.03463 -0.32199 -0.03594 -0.32685 C -0.03698 -0.33055 -0.03815 -0.33426 -0.03919 -0.33796 C -0.04023 -0.34236 -0.04075 -0.34722 -0.04232 -0.35115 C -0.05143 -0.37546 -0.04401 -0.34629 -0.05182 -0.3699 C -0.05312 -0.37407 -0.05364 -0.37893 -0.05495 -0.3831 C -0.05612 -0.38657 -0.05794 -0.38912 -0.05924 -0.39259 C -0.06211 -0.39977 -0.06536 -0.40694 -0.06771 -0.41504 C -0.07031 -0.42453 -0.0737 -0.43703 -0.07721 -0.44514 C -0.07969 -0.45069 -0.08255 -0.45578 -0.0845 -0.46203 C -0.08568 -0.46504 -0.08672 -0.46805 -0.08776 -0.47129 C -0.09154 -0.48356 -0.0918 -0.48842 -0.09726 -0.50139 C -0.10417 -0.51782 -0.09583 -0.49884 -0.10573 -0.51828 C -0.10716 -0.52129 -0.10833 -0.52477 -0.10989 -0.52777 C -0.11146 -0.53055 -0.11354 -0.5324 -0.11523 -0.53518 C -0.11667 -0.5375 -0.11784 -0.54051 -0.1194 -0.54259 C -0.12109 -0.5449 -0.12669 -0.55046 -0.12891 -0.55208 C -0.13437 -0.55625 -0.1401 -0.56018 -0.14583 -0.56342 C -0.14726 -0.56412 -0.1487 -0.56435 -0.15 -0.56527 C -0.1543 -0.56759 -0.15833 -0.57106 -0.16276 -0.57268 L -0.17747 -0.57824 C -0.18737 -0.57777 -0.19726 -0.57801 -0.20716 -0.57639 C -0.20898 -0.57615 -0.21055 -0.57361 -0.21237 -0.57268 C -0.21406 -0.57176 -0.21588 -0.57176 -0.21771 -0.57083 C -0.22825 -0.56574 -0.21979 -0.56805 -0.23138 -0.56342 C -0.23359 -0.5625 -0.23568 -0.56203 -0.23789 -0.56157 C -0.24284 -0.55787 -0.24479 -0.55602 -0.25039 -0.55393 C -0.25286 -0.55301 -0.25534 -0.55301 -0.25781 -0.55208 C -0.26276 -0.55 -0.26758 -0.54583 -0.27253 -0.54467 C -0.275 -0.54398 -0.2776 -0.54375 -0.27995 -0.54259 C -0.28503 -0.54051 -0.28971 -0.53657 -0.29479 -0.53518 C -0.29726 -0.53449 -0.29974 -0.53426 -0.30221 -0.53333 C -0.31614 -0.52801 -0.30325 -0.53148 -0.31588 -0.52569 C -0.32083 -0.52361 -0.32578 -0.52222 -0.33073 -0.52014 C -0.33815 -0.51713 -0.34557 -0.51412 -0.35286 -0.51088 C -0.37357 -0.50092 -0.35937 -0.50555 -0.37825 -0.49768 C -0.38177 -0.49606 -0.38529 -0.49537 -0.3888 -0.49398 C -0.40638 -0.48611 -0.3862 -0.49421 -0.39935 -0.48634 C -0.4013 -0.48518 -0.40937 -0.48333 -0.41094 -0.48264 C -0.42318 -0.47777 -0.40117 -0.48426 -0.4194 -0.47893 C -0.42187 -0.47824 -0.42435 -0.47777 -0.42682 -0.47708 C -0.42969 -0.47592 -0.43242 -0.47407 -0.43529 -0.47315 C -0.4401 -0.47152 -0.44518 -0.47106 -0.45 -0.46944 C -0.45325 -0.46852 -0.45638 -0.46666 -0.4595 -0.46574 C -0.46706 -0.46342 -0.48229 -0.46227 -0.48802 -0.46203 L -0.51979 -0.46018 C -0.52122 -0.45764 -0.52266 -0.45532 -0.52396 -0.45254 C -0.52604 -0.44838 -0.5263 -0.44629 -0.52721 -0.4412 C -0.5276 -0.43889 -0.52812 -0.43634 -0.52825 -0.43379 C -0.52838 -0.43009 -0.52825 -0.42639 -0.52825 -0.42245 L -0.52825 -0.42222 " pathEditMode="relative" rAng="0" ptsTypes="AAAAAAAAAAAAAAAAAAAAAAAAAAAAAAAAAAAAAAAAAAAAAAAAAAAAAAAAAAAAAAAAAAA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3" y="-2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2 0.00532 L 0.02852 0.00555 C 0.02891 -0.00024 0.02917 -0.00579 0.02956 -0.01158 C 0.02982 -0.01413 0.03034 -0.01644 0.03073 -0.01899 C 0.03164 -0.02639 0.03229 -0.03403 0.03281 -0.04144 C 0.0332 -0.04908 0.0332 -0.05649 0.03385 -0.06413 C 0.03555 -0.08357 0.0388 -0.07871 0.04232 -0.10348 C 0.04271 -0.10602 0.04297 -0.10857 0.04336 -0.11088 C 0.04401 -0.11482 0.04492 -0.11829 0.04544 -0.12223 C 0.04714 -0.1345 0.04766 -0.14213 0.0487 -0.15417 C 0.04857 -0.15718 0.04844 -0.18519 0.04648 -0.19538 C 0.04596 -0.19815 0.04505 -0.20047 0.0444 -0.20301 C 0.04336 -0.2125 0.04245 -0.22315 0.03906 -0.23125 C 0.03802 -0.23357 0.03685 -0.23588 0.03594 -0.23866 C 0.03385 -0.24491 0.03229 -0.25348 0.02956 -0.25926 C 0.02773 -0.26343 0.02526 -0.26667 0.02331 -0.27061 C 0.01992 -0.27732 0.01693 -0.28426 0.0138 -0.29121 C 0.0138 -0.29098 0.00534 -0.30996 0.00534 -0.30973 C 0.00182 -0.31621 -0.00143 -0.32315 -0.00521 -0.32871 C -0.00951 -0.33496 -0.01341 -0.3419 -0.01797 -0.34746 C -0.02031 -0.3507 -0.02292 -0.35371 -0.02526 -0.35695 C -0.02786 -0.36042 -0.03008 -0.36482 -0.03268 -0.36829 C -0.0375 -0.37477 -0.04284 -0.3801 -0.04753 -0.38704 C -0.05169 -0.39329 -0.05534 -0.39931 -0.06016 -0.40394 C -0.0625 -0.40625 -0.06523 -0.40718 -0.06758 -0.4095 C -0.06979 -0.41158 -0.07161 -0.41482 -0.07383 -0.41713 C -0.0763 -0.41922 -0.07904 -0.42014 -0.08125 -0.42269 C -0.08359 -0.42524 -0.08516 -0.42987 -0.08763 -0.43195 C -0.09167 -0.43565 -0.09609 -0.43704 -0.10026 -0.43959 C -0.10247 -0.44075 -0.10456 -0.44213 -0.10664 -0.44329 C -0.10911 -0.44468 -0.11159 -0.44561 -0.11406 -0.447 C -0.11654 -0.44862 -0.11888 -0.45139 -0.12148 -0.45278 C -0.12422 -0.45394 -0.12708 -0.45394 -0.12982 -0.45463 C -0.13919 -0.46088 -0.13854 -0.46065 -0.14883 -0.46575 C -0.15169 -0.46713 -0.15443 -0.46875 -0.15729 -0.46968 C -0.16016 -0.47061 -0.16302 -0.47038 -0.16576 -0.47153 C -0.17826 -0.47616 -0.1819 -0.47963 -0.19323 -0.48264 C -0.19675 -0.4838 -0.20026 -0.48403 -0.20378 -0.48473 L -0.21328 -0.48843 C -0.21901 -0.49075 -0.22448 -0.49445 -0.23021 -0.49584 C -0.24349 -0.49931 -0.23516 -0.49746 -0.2556 -0.49954 C -0.2651 -0.49931 -0.30391 -0.49931 -0.32214 -0.49584 C -0.32708 -0.49491 -0.33203 -0.49352 -0.33685 -0.49213 C -0.34115 -0.49098 -0.34531 -0.48889 -0.34961 -0.48843 L -0.36328 -0.48658 L -0.36966 -0.48473 C -0.37214 -0.48403 -0.37461 -0.4838 -0.37708 -0.48264 C -0.39427 -0.4757 -0.36901 -0.48149 -0.39388 -0.47709 C -0.39531 -0.47639 -0.39675 -0.4757 -0.39818 -0.47524 C -0.39987 -0.47454 -0.40169 -0.47431 -0.40339 -0.47338 C -0.40664 -0.47176 -0.40977 -0.46945 -0.41289 -0.46783 C -0.42279 -0.46274 -0.41471 -0.47084 -0.42878 -0.45834 C -0.44518 -0.44375 -0.43815 -0.44723 -0.44883 -0.44329 C -0.45026 -0.44213 -0.45169 -0.44075 -0.45313 -0.43959 C -0.45482 -0.4382 -0.45664 -0.43727 -0.45833 -0.43588 C -0.46745 -0.42778 -0.45964 -0.43172 -0.46888 -0.42825 C -0.47318 -0.42338 -0.47708 -0.41737 -0.48164 -0.4132 C -0.48307 -0.41204 -0.48451 -0.41088 -0.48581 -0.4095 C -0.48802 -0.40718 -0.4901 -0.40463 -0.49219 -0.40209 C -0.49323 -0.4007 -0.49427 -0.39954 -0.49531 -0.39815 C -0.49675 -0.3963 -0.49818 -0.39445 -0.49961 -0.3926 C -0.51042 -0.37894 -0.4931 -0.40163 -0.5069 -0.38334 C -0.50872 -0.37825 -0.51042 -0.37315 -0.51224 -0.36829 C -0.51315 -0.36551 -0.51432 -0.3632 -0.51536 -0.36065 C -0.51758 -0.35533 -0.52031 -0.34723 -0.52175 -0.3419 C -0.52253 -0.33889 -0.52318 -0.33565 -0.52383 -0.33264 C -0.52461 -0.325 -0.52669 -0.3176 -0.52591 -0.30996 C -0.52448 -0.29445 -0.52487 -0.29584 -0.52175 -0.27616 C -0.52109 -0.27246 -0.52031 -0.26875 -0.51966 -0.26505 C -0.51927 -0.2625 -0.51927 -0.25973 -0.51862 -0.25741 C -0.51732 -0.25325 -0.51328 -0.24237 -0.5112 -0.23681 C -0.51042 -0.23496 -0.50951 -0.23334 -0.50911 -0.23125 C -0.50638 -0.21945 -0.50742 -0.225 -0.50586 -0.21436 C -0.50378 -0.17362 -0.50612 -0.20672 -0.50378 -0.18612 C -0.50339 -0.18241 -0.50339 -0.17848 -0.50273 -0.17477 C -0.50156 -0.16829 -0.50078 -0.16135 -0.49857 -0.15602 C -0.4974 -0.15348 -0.49648 -0.15093 -0.49531 -0.14862 C -0.49297 -0.14399 -0.49036 -0.13982 -0.48789 -0.13542 L -0.48789 -0.13519 " pathEditMode="relative" rAng="0" ptsTypes="AAAAAAAAAAAAAAAAAAAAAAAAAAAAAAAAAAAAAAAAAAAAAAAAAAAAAAAAAAAAAAAAAAAAAAAAAAAAA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47 -0.02616 L 0.05547 -0.02593 C 0.05547 -0.02894 0.05716 -0.09352 0.05755 -0.09931 C 0.05794 -0.10509 0.05911 -0.11065 0.05963 -0.11621 C 0.06015 -0.12176 0.06015 -0.12755 0.06067 -0.1331 C 0.06211 -0.14815 0.06328 -0.15232 0.06601 -0.1669 C 0.06757 -0.18588 0.0681 -0.18727 0.06601 -0.21204 C 0.06536 -0.21898 0.05976 -0.2419 0.05859 -0.24769 C 0.05742 -0.25324 0.05651 -0.25903 0.05547 -0.26458 C 0.05442 -0.26968 0.05325 -0.27454 0.05221 -0.27963 C 0.05117 -0.28519 0.05013 -0.29074 0.04908 -0.29653 C 0.04804 -0.30278 0.04752 -0.30926 0.04596 -0.31528 C 0.04362 -0.32454 0.03958 -0.33218 0.0375 -0.34167 C 0.03672 -0.34468 0.03645 -0.34815 0.03541 -0.35093 C 0.03216 -0.35903 0.02838 -0.36597 0.02474 -0.37361 C 0.02265 -0.37801 0.02109 -0.3831 0.01849 -0.38658 C 0.00872 -0.39954 0.01992 -0.38426 0.01002 -0.39977 C 0.00833 -0.40255 0.00638 -0.40463 0.00468 -0.40741 C 0.00286 -0.41019 0.0013 -0.41366 -0.00052 -0.41667 C -0.00222 -0.41945 -0.00417 -0.42153 -0.00586 -0.42431 C -0.00769 -0.42708 -0.00912 -0.43102 -0.01107 -0.43357 C -0.01407 -0.43727 -0.01732 -0.44028 -0.02058 -0.44306 C -0.03855 -0.4581 -0.02852 -0.44699 -0.04805 -0.46181 C -0.05 -0.4632 -0.05144 -0.46621 -0.05339 -0.46736 C -0.05782 -0.47014 -0.06263 -0.47083 -0.06706 -0.47292 C -0.06927 -0.47408 -0.07123 -0.47593 -0.07344 -0.47685 C -0.07592 -0.47778 -0.07839 -0.47778 -0.08086 -0.47871 C -0.09493 -0.48403 -0.0819 -0.48056 -0.09453 -0.48611 C -0.09662 -0.48704 -0.09883 -0.4875 -0.10092 -0.48796 C -0.1086 -0.49491 -0.10157 -0.48958 -0.1125 -0.49375 C -0.12383 -0.49792 -0.12813 -0.50139 -0.13789 -0.50301 C -0.15183 -0.50533 -0.16641 -0.50579 -0.18021 -0.50671 C -0.18933 -0.50625 -0.19844 -0.50602 -0.20769 -0.50486 C -0.21641 -0.50394 -0.21875 -0.5 -0.22878 -0.49746 C -0.2336 -0.49607 -0.23868 -0.4963 -0.24349 -0.4956 C -0.24844 -0.49421 -0.25352 -0.49352 -0.25834 -0.4919 C -0.26407 -0.48982 -0.26953 -0.48565 -0.27526 -0.48426 C -0.278 -0.48357 -0.28086 -0.48333 -0.28373 -0.48241 C -0.2918 -0.48009 -0.29987 -0.47708 -0.30795 -0.475 C -0.31185 -0.47384 -0.31576 -0.47361 -0.31967 -0.47292 C -0.32461 -0.46945 -0.32578 -0.46852 -0.33125 -0.46551 C -0.33269 -0.46482 -0.33412 -0.46435 -0.33542 -0.46366 C -0.33763 -0.4625 -0.33959 -0.46088 -0.3418 -0.45996 C -0.34388 -0.45903 -0.3461 -0.45903 -0.34818 -0.4581 C -0.35352 -0.45533 -0.35873 -0.45162 -0.36394 -0.44861 C -0.37631 -0.44167 -0.36823 -0.44838 -0.38412 -0.43542 C -0.38868 -0.43171 -0.40131 -0.42037 -0.40521 -0.41482 C -0.4069 -0.41227 -0.4086 -0.40972 -0.41042 -0.40741 C -0.41394 -0.40278 -0.41771 -0.39908 -0.4211 -0.39421 C -0.42826 -0.38333 -0.4362 -0.37361 -0.44219 -0.36042 C -0.44558 -0.35278 -0.44662 -0.34977 -0.45065 -0.34352 C -0.46289 -0.32408 -0.44948 -0.34746 -0.46016 -0.32847 C -0.46315 -0.31574 -0.47097 -0.28357 -0.47175 -0.27778 C -0.4724 -0.27199 -0.47305 -0.26644 -0.47383 -0.26088 C -0.47526 -0.2507 -0.47657 -0.24074 -0.47813 -0.23079 C -0.47904 -0.225 -0.48021 -0.21945 -0.48125 -0.21389 L -0.4823 -0.20833 C -0.48269 -0.2044 -0.48321 -0.2007 -0.48334 -0.19699 C -0.48425 -0.18264 -0.48542 -0.15371 -0.48542 -0.15347 C -0.48451 -0.11644 -0.48542 -0.12338 -0.48334 -0.09931 C -0.48308 -0.0956 -0.48282 -0.09167 -0.4823 -0.08796 C -0.48112 -0.07847 -0.47904 -0.06898 -0.47709 -0.05996 C -0.475 -0.05116 -0.47305 -0.04213 -0.47071 -0.03357 C -0.46771 -0.02315 -0.46693 -0.01968 -0.46328 -0.00926 C -0.45977 0.00092 -0.4569 0.00717 -0.45274 0.01713 C -0.4517 0.01967 -0.45026 0.02176 -0.44961 0.02454 C -0.44883 0.02778 -0.44844 0.03125 -0.4474 0.03403 C -0.44636 0.03704 -0.4444 0.03866 -0.44323 0.04143 C -0.43789 0.05417 -0.44453 0.04491 -0.43789 0.05278 C -0.43659 0.05648 -0.43529 0.06042 -0.43373 0.06412 C -0.42982 0.07338 -0.43151 0.06898 -0.42839 0.07708 C -0.42605 0.09028 -0.42631 0.08449 -0.42631 0.09421 L -0.42631 0.09444 " pathEditMode="relative" rAng="0" ptsTypes="AAAAAAAAAAAAAAAAAAAAAAAAAAAAAAAAAAAAAAAAAAAAAAAAAAAAAAAAAAAAAAAAAAAAAAAAA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58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223" y="1299660"/>
            <a:ext cx="7586240" cy="527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786225" y="489659"/>
            <a:ext cx="10562390" cy="7078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в зошиті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1" y="6022081"/>
            <a:ext cx="1051470" cy="8375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49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759" y="2133650"/>
            <a:ext cx="54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</a:rPr>
              <a:t>Паливні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корисні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копалини</a:t>
            </a:r>
            <a:endParaRPr lang="ru-RU" alt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9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6"/>
          <a:stretch/>
        </p:blipFill>
        <p:spPr bwMode="auto">
          <a:xfrm>
            <a:off x="4435847" y="3604943"/>
            <a:ext cx="7379893" cy="286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762"/>
          <a:stretch/>
        </p:blipFill>
        <p:spPr bwMode="auto">
          <a:xfrm>
            <a:off x="4435847" y="489659"/>
            <a:ext cx="7379892" cy="312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35447" y="489658"/>
            <a:ext cx="2988332" cy="135595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в зошиті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1" y="6022081"/>
            <a:ext cx="1051470" cy="8375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49-50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67895" y="1278597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</a:rPr>
              <a:t>Рудні</a:t>
            </a:r>
            <a:r>
              <a:rPr lang="ru-RU" sz="3200" b="1" dirty="0" smtClean="0">
                <a:solidFill>
                  <a:srgbClr val="FF0000"/>
                </a:solidFill>
              </a:rPr>
              <a:t> й </a:t>
            </a:r>
            <a:r>
              <a:rPr lang="ru-RU" sz="3200" b="1" dirty="0" err="1" smtClean="0">
                <a:solidFill>
                  <a:srgbClr val="FF0000"/>
                </a:solidFill>
              </a:rPr>
              <a:t>нерудні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корисні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копалини</a:t>
            </a:r>
            <a:endParaRPr lang="ru-RU" altLang="ru-RU" sz="32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56127" y="3581061"/>
            <a:ext cx="4536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</a:rPr>
              <a:t>Залізна</a:t>
            </a:r>
            <a:r>
              <a:rPr lang="ru-RU" sz="3200" b="1" dirty="0" smtClean="0">
                <a:solidFill>
                  <a:srgbClr val="FF0000"/>
                </a:solidFill>
              </a:rPr>
              <a:t>, </a:t>
            </a:r>
            <a:r>
              <a:rPr lang="ru-RU" sz="3200" b="1" dirty="0" err="1" smtClean="0">
                <a:solidFill>
                  <a:srgbClr val="FF0000"/>
                </a:solidFill>
              </a:rPr>
              <a:t>мідна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руди</a:t>
            </a:r>
            <a:r>
              <a:rPr lang="ru-RU" sz="3200" b="1" dirty="0" smtClean="0">
                <a:solidFill>
                  <a:srgbClr val="FF0000"/>
                </a:solidFill>
              </a:rPr>
              <a:t>.</a:t>
            </a:r>
            <a:endParaRPr lang="ru-RU" altLang="ru-RU" sz="32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10907" y="5843299"/>
            <a:ext cx="4536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</a:rPr>
              <a:t>Граніт</a:t>
            </a:r>
            <a:r>
              <a:rPr lang="ru-RU" sz="3200" b="1" dirty="0" smtClean="0">
                <a:solidFill>
                  <a:srgbClr val="FF0000"/>
                </a:solidFill>
              </a:rPr>
              <a:t>, </a:t>
            </a:r>
            <a:r>
              <a:rPr lang="ru-RU" sz="3200" b="1" dirty="0" err="1" smtClean="0">
                <a:solidFill>
                  <a:srgbClr val="FF0000"/>
                </a:solidFill>
              </a:rPr>
              <a:t>вапняк</a:t>
            </a:r>
            <a:r>
              <a:rPr lang="ru-RU" sz="3200" b="1" dirty="0" smtClean="0">
                <a:solidFill>
                  <a:srgbClr val="FF0000"/>
                </a:solidFill>
              </a:rPr>
              <a:t>, </a:t>
            </a:r>
            <a:r>
              <a:rPr lang="ru-RU" sz="3200" b="1" dirty="0" err="1" smtClean="0">
                <a:solidFill>
                  <a:srgbClr val="FF0000"/>
                </a:solidFill>
              </a:rPr>
              <a:t>гіпс</a:t>
            </a:r>
            <a:r>
              <a:rPr lang="ru-RU" sz="3200" b="1" dirty="0" smtClean="0">
                <a:solidFill>
                  <a:srgbClr val="FF0000"/>
                </a:solidFill>
              </a:rPr>
              <a:t>.</a:t>
            </a:r>
            <a:endParaRPr lang="ru-RU" altLang="ru-RU" sz="3200" b="1" dirty="0">
              <a:solidFill>
                <a:srgbClr val="FF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25736" y="2205658"/>
            <a:ext cx="3550071" cy="2829670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u="sng" dirty="0">
                <a:solidFill>
                  <a:schemeClr val="accent3">
                    <a:lumMod val="75000"/>
                  </a:schemeClr>
                </a:solidFill>
              </a:rPr>
              <a:t>Домашнє </a:t>
            </a:r>
            <a:r>
              <a:rPr lang="uk-UA" sz="2800" b="1" u="sng" dirty="0" smtClean="0">
                <a:solidFill>
                  <a:schemeClr val="accent3">
                    <a:lumMod val="75000"/>
                  </a:schemeClr>
                </a:solidFill>
              </a:rPr>
              <a:t>завдання</a:t>
            </a:r>
          </a:p>
          <a:p>
            <a:pPr algn="ctr"/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Сторінки </a:t>
            </a: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63-64 </a:t>
            </a: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читати і </a:t>
            </a: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переказувати, </a:t>
            </a:r>
          </a:p>
          <a:p>
            <a:pPr algn="ctr"/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в зошиті завдання до уроку 40. </a:t>
            </a:r>
            <a:endParaRPr lang="uk-UA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1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014" y="5177208"/>
            <a:ext cx="2122880" cy="15232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07327" y="2519937"/>
            <a:ext cx="2122880" cy="15032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7171" y="2574261"/>
            <a:ext cx="2122880" cy="14776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014" y="2519937"/>
            <a:ext cx="2122880" cy="15224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07327" y="5177208"/>
            <a:ext cx="2122880" cy="15136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7171" y="5186780"/>
            <a:ext cx="2122880" cy="152323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="" xmlns:a16="http://schemas.microsoft.com/office/drawing/2014/main" id="{F6C8355B-DE56-497F-966E-230AE1892956}"/>
              </a:ext>
            </a:extLst>
          </p:cNvPr>
          <p:cNvGrpSpPr/>
          <p:nvPr/>
        </p:nvGrpSpPr>
        <p:grpSpPr>
          <a:xfrm>
            <a:off x="550652" y="1453551"/>
            <a:ext cx="2122880" cy="2588810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4A422E68-C715-41C5-BD9F-D4C4EE7F7FFA}"/>
                </a:ext>
              </a:extLst>
            </p:cNvPr>
            <p:cNvSpPr txBox="1"/>
            <p:nvPr/>
          </p:nvSpPr>
          <p:spPr>
            <a:xfrm>
              <a:off x="1084004" y="1605593"/>
              <a:ext cx="1757405" cy="193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Сьогодні 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на уроці 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я навчився/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навчилася…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="" xmlns:a16="http://schemas.microsoft.com/office/drawing/2014/main" id="{59C71607-5FF6-495D-87B1-4E26A8726C1B}"/>
              </a:ext>
            </a:extLst>
          </p:cNvPr>
          <p:cNvGrpSpPr/>
          <p:nvPr/>
        </p:nvGrpSpPr>
        <p:grpSpPr>
          <a:xfrm>
            <a:off x="2677171" y="1463123"/>
            <a:ext cx="2122880" cy="2588810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9CF7A4D3-CAF4-43F6-9D4A-86A306BE94A3}"/>
                </a:ext>
              </a:extLst>
            </p:cNvPr>
            <p:cNvSpPr txBox="1"/>
            <p:nvPr/>
          </p:nvSpPr>
          <p:spPr>
            <a:xfrm>
              <a:off x="4758788" y="1605593"/>
              <a:ext cx="1877615" cy="193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 уроці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я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uk-UA" sz="2400" dirty="0">
                  <a:solidFill>
                    <a:schemeClr val="bg1"/>
                  </a:solidFill>
                </a:rPr>
                <a:t>запам’ятав/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запам’ятала…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="" xmlns:a16="http://schemas.microsoft.com/office/drawing/2014/main" id="{90B76003-0E5E-4C40-B2BC-15396009528E}"/>
              </a:ext>
            </a:extLst>
          </p:cNvPr>
          <p:cNvGrpSpPr/>
          <p:nvPr/>
        </p:nvGrpSpPr>
        <p:grpSpPr>
          <a:xfrm>
            <a:off x="4810966" y="1434405"/>
            <a:ext cx="2122880" cy="2588810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9AA5B367-759C-4656-8406-C6FEB2C4ADA9}"/>
                </a:ext>
              </a:extLst>
            </p:cNvPr>
            <p:cNvSpPr txBox="1"/>
            <p:nvPr/>
          </p:nvSpPr>
          <p:spPr>
            <a:xfrm>
              <a:off x="8929919" y="1605593"/>
              <a:ext cx="1576041" cy="120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Найкраще 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мені вдалося…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="" xmlns:a16="http://schemas.microsoft.com/office/drawing/2014/main" id="{1FAC3E24-8DED-4D03-963B-9E8A528F0BEE}"/>
              </a:ext>
            </a:extLst>
          </p:cNvPr>
          <p:cNvGrpSpPr/>
          <p:nvPr/>
        </p:nvGrpSpPr>
        <p:grpSpPr>
          <a:xfrm>
            <a:off x="547014" y="4121208"/>
            <a:ext cx="2122880" cy="2588810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C6D81AE-5CFB-4C25-A3D2-05B1D10F4D90}"/>
                </a:ext>
              </a:extLst>
            </p:cNvPr>
            <p:cNvSpPr txBox="1"/>
            <p:nvPr/>
          </p:nvSpPr>
          <p:spPr>
            <a:xfrm>
              <a:off x="1257310" y="4305853"/>
              <a:ext cx="1741163" cy="156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Найбільше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 мені сподобалося…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="" xmlns:a16="http://schemas.microsoft.com/office/drawing/2014/main" id="{A4E2C8E9-B043-48B3-A66A-E17BEC8EA6A3}"/>
              </a:ext>
            </a:extLst>
          </p:cNvPr>
          <p:cNvGrpSpPr/>
          <p:nvPr/>
        </p:nvGrpSpPr>
        <p:grpSpPr>
          <a:xfrm>
            <a:off x="2677171" y="4115827"/>
            <a:ext cx="2122880" cy="2588811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A8854B14-A831-4207-9DA7-F8B11852112C}"/>
                </a:ext>
              </a:extLst>
            </p:cNvPr>
            <p:cNvSpPr txBox="1"/>
            <p:nvPr/>
          </p:nvSpPr>
          <p:spPr>
            <a:xfrm>
              <a:off x="4827664" y="4130453"/>
              <a:ext cx="1687243" cy="156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bg1"/>
                  </a:solidFill>
                </a:rPr>
                <a:t>Урок </a:t>
              </a:r>
            </a:p>
            <a:p>
              <a:r>
                <a:rPr lang="uk-UA" sz="2400" dirty="0">
                  <a:solidFill>
                    <a:schemeClr val="bg1"/>
                  </a:solidFill>
                </a:rPr>
                <a:t>завершую з настроєм…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="" xmlns:a16="http://schemas.microsoft.com/office/drawing/2014/main" id="{01C56E89-3617-49DC-9DD7-F78EF09F9185}"/>
              </a:ext>
            </a:extLst>
          </p:cNvPr>
          <p:cNvGrpSpPr/>
          <p:nvPr/>
        </p:nvGrpSpPr>
        <p:grpSpPr>
          <a:xfrm>
            <a:off x="4807327" y="4093184"/>
            <a:ext cx="2122880" cy="2597685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3E42A582-EBEF-45E5-89DE-6246D26FEEBC}"/>
                </a:ext>
              </a:extLst>
            </p:cNvPr>
            <p:cNvSpPr txBox="1"/>
            <p:nvPr/>
          </p:nvSpPr>
          <p:spPr>
            <a:xfrm>
              <a:off x="8933561" y="4310292"/>
              <a:ext cx="1587952" cy="119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400" dirty="0">
                  <a:solidFill>
                    <a:schemeClr val="accent3">
                      <a:lumMod val="75000"/>
                    </a:schemeClr>
                  </a:solidFill>
                </a:rPr>
                <a:t>Труднощі виникали…</a:t>
              </a:r>
              <a:endParaRPr lang="ru-RU" sz="24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051471" y="494645"/>
            <a:ext cx="10153127" cy="8010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051172" y="2154257"/>
            <a:ext cx="4471990" cy="4396449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="" xmlns:a16="http://schemas.microsoft.com/office/drawing/2014/main" id="{3CA92863-B7FF-496A-BA1F-CAC1B6F06959}"/>
              </a:ext>
            </a:extLst>
          </p:cNvPr>
          <p:cNvSpPr/>
          <p:nvPr/>
        </p:nvSpPr>
        <p:spPr>
          <a:xfrm>
            <a:off x="6982716" y="1434403"/>
            <a:ext cx="4540446" cy="843008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3">
                    <a:lumMod val="75000"/>
                  </a:schemeClr>
                </a:solidFill>
              </a:rPr>
              <a:t>Вибери </a:t>
            </a:r>
            <a:r>
              <a:rPr lang="uk-UA" sz="2000" b="1" dirty="0">
                <a:solidFill>
                  <a:schemeClr val="accent3">
                    <a:lumMod val="75000"/>
                  </a:schemeClr>
                </a:solidFill>
              </a:rPr>
              <a:t>лист, який ти хочеш відкрити</a:t>
            </a:r>
          </a:p>
          <a:p>
            <a:pPr algn="ctr"/>
            <a:r>
              <a:rPr lang="uk-UA" sz="2000" i="1" dirty="0">
                <a:solidFill>
                  <a:schemeClr val="accent3">
                    <a:lumMod val="75000"/>
                  </a:schemeClr>
                </a:solidFill>
              </a:rPr>
              <a:t>(щоби відкрити лист, натисніть на нього)</a:t>
            </a:r>
          </a:p>
        </p:txBody>
      </p:sp>
    </p:spTree>
    <p:extLst>
      <p:ext uri="{BB962C8B-B14F-4D97-AF65-F5344CB8AC3E}">
        <p14:creationId xmlns:p14="http://schemas.microsoft.com/office/powerpoint/2010/main" val="244218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22284"/>
            <a:ext cx="1069820" cy="10373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62-63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8533" y="2162118"/>
            <a:ext cx="6462841" cy="77695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свої спостереження за неживою природою у календар спостережень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63070" y="1053530"/>
            <a:ext cx="3120040" cy="5219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8534" y="1635199"/>
            <a:ext cx="3120040" cy="5269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92871" y="1053530"/>
            <a:ext cx="2918504" cy="5269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92871" y="1629594"/>
            <a:ext cx="2917568" cy="5275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9218" name="Picture 2" descr="Набір карток для фенологічних спостережень &quot;Календар природ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686" y="265353"/>
            <a:ext cx="3858057" cy="267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890402" y="376223"/>
            <a:ext cx="6420037" cy="5895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9" y="2964464"/>
            <a:ext cx="10501777" cy="370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87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07455" y="477467"/>
            <a:ext cx="10225136" cy="6480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4000" b="1" dirty="0" smtClean="0">
                <a:solidFill>
                  <a:schemeClr val="bg1"/>
                </a:solidFill>
              </a:rPr>
              <a:t>Закінчіть </a:t>
            </a:r>
            <a:r>
              <a:rPr lang="uk-UA" sz="4000" b="1" dirty="0">
                <a:solidFill>
                  <a:schemeClr val="bg1"/>
                </a:solidFill>
              </a:rPr>
              <a:t>речення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005623" y="1254476"/>
            <a:ext cx="4438336" cy="8071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3200" b="1" dirty="0">
                <a:solidFill>
                  <a:schemeClr val="bg1"/>
                </a:solidFill>
              </a:rPr>
              <a:t>1. Гірські породи – це …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005623" y="2997745"/>
            <a:ext cx="5040560" cy="7741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3200" b="1" dirty="0">
                <a:solidFill>
                  <a:schemeClr val="bg1"/>
                </a:solidFill>
              </a:rPr>
              <a:t>2. Корисні копалини – це </a:t>
            </a:r>
            <a:r>
              <a:rPr lang="uk-UA" sz="3200" b="1" dirty="0" smtClean="0">
                <a:solidFill>
                  <a:schemeClr val="bg1"/>
                </a:solidFill>
              </a:rPr>
              <a:t>…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5893105" y="1269554"/>
            <a:ext cx="5239486" cy="1584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chemeClr val="bg1"/>
                </a:solidFill>
              </a:rPr>
              <a:t>природні тіла, які вкривають поверхню Землі і залягають у її глибинах.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111715" y="2961816"/>
            <a:ext cx="5020875" cy="16201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 smtClean="0">
                <a:solidFill>
                  <a:schemeClr val="bg1"/>
                </a:solidFill>
              </a:rPr>
              <a:t>гірські </a:t>
            </a:r>
            <a:r>
              <a:rPr lang="uk-UA" sz="3200" b="1" dirty="0">
                <a:solidFill>
                  <a:schemeClr val="bg1"/>
                </a:solidFill>
              </a:rPr>
              <a:t>породи і мінерали, які люди використовують у господарстві.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975082" y="4437906"/>
            <a:ext cx="4468877" cy="7922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108814" tIns="54407" rIns="108814" bIns="54407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3200" b="1" dirty="0">
                <a:solidFill>
                  <a:schemeClr val="bg1"/>
                </a:solidFill>
              </a:rPr>
              <a:t>3. </a:t>
            </a:r>
            <a:r>
              <a:rPr lang="uk-UA" sz="3200" b="1" dirty="0" smtClean="0">
                <a:solidFill>
                  <a:schemeClr val="bg1"/>
                </a:solidFill>
              </a:rPr>
              <a:t>Родовища – це …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589078" y="4725938"/>
            <a:ext cx="5580620" cy="1440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108814" tIns="54407" rIns="108814" bIns="544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 smtClean="0">
                <a:solidFill>
                  <a:schemeClr val="bg1"/>
                </a:solidFill>
              </a:rPr>
              <a:t>місця</a:t>
            </a:r>
            <a:r>
              <a:rPr lang="uk-UA" sz="3200" b="1" dirty="0">
                <a:solidFill>
                  <a:schemeClr val="bg1"/>
                </a:solidFill>
              </a:rPr>
              <a:t>, де в глибинах Землі або на її поверхні залягають скупчення корисних копалин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3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3479" y="494643"/>
            <a:ext cx="9865096" cy="6308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Упізнайте </a:t>
            </a:r>
            <a:r>
              <a:rPr lang="uk-UA" sz="4000" b="1" dirty="0">
                <a:solidFill>
                  <a:schemeClr val="bg1"/>
                </a:solidFill>
              </a:rPr>
              <a:t>гірські породи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21" y="1408185"/>
            <a:ext cx="3014989" cy="198236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72" y="1423022"/>
            <a:ext cx="3477736" cy="215230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26" y="1438298"/>
            <a:ext cx="3101140" cy="232790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0" y="3708629"/>
            <a:ext cx="3147666" cy="224982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26" y="4005857"/>
            <a:ext cx="3101140" cy="216281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73" y="3717826"/>
            <a:ext cx="3477736" cy="234374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636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75774" y="405458"/>
            <a:ext cx="10339320" cy="6480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/>
              <a:t>Пригадайте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455" y="1214561"/>
            <a:ext cx="2543309" cy="3799407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5" descr="Як фотографувати зоряне небо – Світ фотографі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9" descr="Глобус купить в Георгиевске по низкой цене | Личные вещи | Авито  (7648071491)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79463" y="5024767"/>
            <a:ext cx="9433048" cy="1296143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Сьогодні на уроці ви </a:t>
            </a: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дізнаєтеся</a:t>
            </a: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, як люди використовують корисні копалини і чому їх потрібно використовувати </a:t>
            </a: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ощадливо </a:t>
            </a:r>
            <a:endParaRPr lang="ru-RU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88916" y="1214561"/>
            <a:ext cx="3906971" cy="10081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Які способи </a:t>
            </a:r>
            <a:r>
              <a:rPr lang="uk-UA" sz="2800" b="1" dirty="0">
                <a:solidFill>
                  <a:schemeClr val="bg1"/>
                </a:solidFill>
              </a:rPr>
              <a:t>видобутку природних </a:t>
            </a:r>
            <a:r>
              <a:rPr lang="uk-UA" sz="2800" b="1" dirty="0" smtClean="0">
                <a:solidFill>
                  <a:schemeClr val="bg1"/>
                </a:solidFill>
              </a:rPr>
              <a:t>копалин?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939903" y="1214561"/>
            <a:ext cx="3312368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За </a:t>
            </a:r>
            <a:r>
              <a:rPr lang="uk-UA" sz="2800" b="1" dirty="0">
                <a:solidFill>
                  <a:schemeClr val="bg1"/>
                </a:solidFill>
              </a:rPr>
              <a:t>якими властивостями розрізняють корисні копалини і мінерали.</a:t>
            </a:r>
          </a:p>
        </p:txBody>
      </p:sp>
      <p:pic>
        <p:nvPicPr>
          <p:cNvPr id="9" name="Picture 6" descr="http://kuznetsova.ho.ua/im_r3/238.jpg"/>
          <p:cNvPicPr>
            <a:picLocks noChangeAspect="1" noChangeArrowheads="1"/>
          </p:cNvPicPr>
          <p:nvPr/>
        </p:nvPicPr>
        <p:blipFill>
          <a:blip r:embed="rId3" cstate="print"/>
          <a:srcRect l="11534"/>
          <a:stretch>
            <a:fillRect/>
          </a:stretch>
        </p:blipFill>
        <p:spPr bwMode="auto">
          <a:xfrm>
            <a:off x="896033" y="2377511"/>
            <a:ext cx="1857019" cy="122844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0" name="Picture 10" descr="https://www.kursiv.kz/thumb/news14468733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6662" y="3605959"/>
            <a:ext cx="1812892" cy="129953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707" y="2377511"/>
            <a:ext cx="1843847" cy="122844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75" y="3605959"/>
            <a:ext cx="1924977" cy="128319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4941823" y="3727920"/>
            <a:ext cx="3312368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Стан, колір, блиск, твердість.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07456" y="477466"/>
            <a:ext cx="10365348" cy="864779"/>
          </a:xfrm>
          <a:prstGeom prst="roundRect">
            <a:avLst/>
          </a:prstGeom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4000" b="1" dirty="0">
                <a:solidFill>
                  <a:schemeClr val="bg1"/>
                </a:solidFill>
              </a:rPr>
              <a:t>На які групи </a:t>
            </a:r>
            <a:r>
              <a:rPr lang="uk-UA" sz="4000" b="1" dirty="0" smtClean="0">
                <a:solidFill>
                  <a:schemeClr val="bg1"/>
                </a:solidFill>
              </a:rPr>
              <a:t>поділяють </a:t>
            </a:r>
            <a:r>
              <a:rPr lang="uk-UA" sz="4000" b="1" dirty="0">
                <a:solidFill>
                  <a:schemeClr val="bg1"/>
                </a:solidFill>
              </a:rPr>
              <a:t>корисні копалини?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37222" name="Picture 7" descr="nata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597" y="3015763"/>
            <a:ext cx="2697468" cy="1931970"/>
          </a:xfrm>
          <a:prstGeom prst="round2Diag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198347" y="1418908"/>
            <a:ext cx="3165491" cy="1483641"/>
          </a:xfrm>
          <a:prstGeom prst="round2Diag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4000" b="1" dirty="0" smtClean="0">
                <a:solidFill>
                  <a:srgbClr val="FFFFFF"/>
                </a:solidFill>
              </a:rPr>
              <a:t>П</a:t>
            </a:r>
            <a:r>
              <a:rPr lang="uk-UA" sz="4000" b="1" dirty="0" smtClean="0">
                <a:solidFill>
                  <a:srgbClr val="FFFF00"/>
                </a:solidFill>
              </a:rPr>
              <a:t>а</a:t>
            </a:r>
            <a:r>
              <a:rPr lang="uk-UA" sz="4000" b="1" dirty="0" smtClean="0">
                <a:solidFill>
                  <a:srgbClr val="FFFFFF"/>
                </a:solidFill>
              </a:rPr>
              <a:t>ливні (горючі)</a:t>
            </a:r>
            <a:endParaRPr lang="ru-RU" sz="4000" b="1" dirty="0">
              <a:solidFill>
                <a:srgbClr val="FFFFFF"/>
              </a:solidFill>
            </a:endParaRPr>
          </a:p>
        </p:txBody>
      </p:sp>
      <p:sp>
        <p:nvSpPr>
          <p:cNvPr id="137223" name="Text Box 9"/>
          <p:cNvSpPr txBox="1">
            <a:spLocks noChangeArrowheads="1"/>
          </p:cNvSpPr>
          <p:nvPr/>
        </p:nvSpPr>
        <p:spPr bwMode="auto">
          <a:xfrm>
            <a:off x="4546576" y="1413570"/>
            <a:ext cx="3047691" cy="1483641"/>
          </a:xfrm>
          <a:prstGeom prst="round2Diag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4000" b="1" dirty="0" smtClean="0">
                <a:solidFill>
                  <a:srgbClr val="FFFFFF"/>
                </a:solidFill>
              </a:rPr>
              <a:t>Рудні (металічні)</a:t>
            </a:r>
            <a:endParaRPr lang="ru-RU" sz="4000" b="1" dirty="0">
              <a:solidFill>
                <a:srgbClr val="FFFFFF"/>
              </a:solidFill>
            </a:endParaRPr>
          </a:p>
        </p:txBody>
      </p:sp>
      <p:pic>
        <p:nvPicPr>
          <p:cNvPr id="137226" name="Picture 13" descr="IRQWBQCAH0IPE4CAR2UTL9CA8EHRSUCAD69GZ0CAJZBDL4CA6ESK0PCA2I76N8CANTAYQMCAFX8G5LCAW5QGAPCAQA7DNLCA2W5C4UCAFA0J5KCA7UC0ZMCAY9P0JMCAYQM40LCAJWCB1VCACDN2GECANP3FZ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2774" y="3073268"/>
            <a:ext cx="2592288" cy="1874465"/>
          </a:xfrm>
          <a:prstGeom prst="round2Diag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7227" name="Text Box 15"/>
          <p:cNvSpPr txBox="1">
            <a:spLocks noChangeArrowheads="1"/>
          </p:cNvSpPr>
          <p:nvPr/>
        </p:nvSpPr>
        <p:spPr bwMode="auto">
          <a:xfrm>
            <a:off x="1168597" y="4892622"/>
            <a:ext cx="2697468" cy="1347433"/>
          </a:xfrm>
          <a:prstGeom prst="round2Diag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Кам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’</a:t>
            </a:r>
            <a:r>
              <a:rPr lang="uk-UA" sz="3600" b="1" dirty="0" err="1">
                <a:solidFill>
                  <a:schemeClr val="accent6">
                    <a:lumMod val="50000"/>
                  </a:schemeClr>
                </a:solidFill>
              </a:rPr>
              <a:t>яне</a:t>
            </a: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 вугілля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7228" name="Text Box 16"/>
          <p:cNvSpPr txBox="1">
            <a:spLocks noChangeArrowheads="1"/>
          </p:cNvSpPr>
          <p:nvPr/>
        </p:nvSpPr>
        <p:spPr bwMode="auto">
          <a:xfrm>
            <a:off x="4540340" y="4947733"/>
            <a:ext cx="3047692" cy="1347433"/>
          </a:xfrm>
          <a:prstGeom prst="round2Diag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Алюмінієва руда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7229" name="Text Box 17"/>
          <p:cNvSpPr txBox="1">
            <a:spLocks noChangeArrowheads="1"/>
          </p:cNvSpPr>
          <p:nvPr/>
        </p:nvSpPr>
        <p:spPr bwMode="auto">
          <a:xfrm>
            <a:off x="8730806" y="5091749"/>
            <a:ext cx="2016224" cy="734499"/>
          </a:xfrm>
          <a:prstGeom prst="round2Diag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Пісок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7820223" y="1413570"/>
            <a:ext cx="3456384" cy="1483641"/>
          </a:xfrm>
          <a:prstGeom prst="round2Diag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err="1" smtClean="0">
                <a:solidFill>
                  <a:srgbClr val="FFFFFF"/>
                </a:solidFill>
              </a:rPr>
              <a:t>Нерудні</a:t>
            </a:r>
            <a:r>
              <a:rPr lang="ru-RU" sz="4000" b="1" dirty="0" smtClean="0">
                <a:solidFill>
                  <a:srgbClr val="FFFFFF"/>
                </a:solidFill>
              </a:rPr>
              <a:t> (не</a:t>
            </a:r>
            <a:r>
              <a:rPr lang="uk-UA" sz="4000" b="1" dirty="0" smtClean="0">
                <a:solidFill>
                  <a:srgbClr val="FFFFFF"/>
                </a:solidFill>
              </a:rPr>
              <a:t>металічні</a:t>
            </a:r>
            <a:r>
              <a:rPr lang="ru-RU" sz="4000" b="1" dirty="0" smtClean="0">
                <a:solidFill>
                  <a:srgbClr val="FFFFFF"/>
                </a:solidFill>
              </a:rPr>
              <a:t>)</a:t>
            </a:r>
            <a:endParaRPr lang="ru-RU" sz="4000" b="1" dirty="0">
              <a:solidFill>
                <a:srgbClr val="FFFFFF"/>
              </a:solidFill>
            </a:endParaRPr>
          </a:p>
        </p:txBody>
      </p:sp>
      <p:pic>
        <p:nvPicPr>
          <p:cNvPr id="4098" name="Picture 2" descr="https://i2.wp.com/kamni.guru/images/123900/kak-dobyvayut-alyuminievye-rudy-f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576" y="3017033"/>
            <a:ext cx="3047691" cy="1876859"/>
          </a:xfrm>
          <a:prstGeom prst="round2Diag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75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7" grpId="0" animBg="1"/>
      <p:bldP spid="137228" grpId="0" animBg="1"/>
      <p:bldP spid="1372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388" y="1980833"/>
            <a:ext cx="2311220" cy="185060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02315" y="477466"/>
            <a:ext cx="10081120" cy="764881"/>
          </a:xfrm>
          <a:prstGeom prst="roundRect">
            <a:avLst/>
          </a:prstGeom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uk-UA" sz="4000" b="1" dirty="0">
                <a:solidFill>
                  <a:srgbClr val="FFFF00"/>
                </a:solidFill>
              </a:rPr>
              <a:t>Горючі</a:t>
            </a:r>
            <a:r>
              <a:rPr lang="uk-UA" sz="4000" b="1" dirty="0">
                <a:solidFill>
                  <a:schemeClr val="bg1"/>
                </a:solidFill>
              </a:rPr>
              <a:t> корисні копалини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8244" name="Picture 4" descr="523EGLCACHYPJTCASN7QBQCAJVV7A8CAAETOYWCAUX5186CAEA31JRCAF0VP99CAV0BXGPCA4K145RCAB88OCKCA4OFIKPCAQF1Q01CAA9LYPSCAHOS6YRCAOOC50OCAFKTLUYCAF7L0B3CA6XW106CAZV6J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375" y="1988363"/>
            <a:ext cx="2593666" cy="191100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8245" name="Text Box 6"/>
          <p:cNvSpPr txBox="1">
            <a:spLocks noChangeArrowheads="1"/>
          </p:cNvSpPr>
          <p:nvPr/>
        </p:nvSpPr>
        <p:spPr bwMode="auto">
          <a:xfrm rot="10800000" flipV="1">
            <a:off x="584425" y="3932440"/>
            <a:ext cx="2698634" cy="5407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 dirty="0">
                <a:solidFill>
                  <a:srgbClr val="002060"/>
                </a:solidFill>
              </a:rPr>
              <a:t>Кам’</a:t>
            </a:r>
            <a:r>
              <a:rPr lang="ru-RU" sz="2800" b="1" dirty="0" err="1">
                <a:solidFill>
                  <a:srgbClr val="002060"/>
                </a:solidFill>
              </a:rPr>
              <a:t>яне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вугілля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files.ub.ua/article/article/5/900257_518182_15096146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70" y="4537419"/>
            <a:ext cx="2386876" cy="14204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427734" y="1269554"/>
            <a:ext cx="5017311" cy="4858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Використовують </a:t>
            </a:r>
            <a:r>
              <a:rPr lang="uk-UA" sz="3200" b="1" dirty="0">
                <a:solidFill>
                  <a:schemeClr val="bg1"/>
                </a:solidFill>
              </a:rPr>
              <a:t>як паливо</a:t>
            </a:r>
          </a:p>
        </p:txBody>
      </p:sp>
      <p:pic>
        <p:nvPicPr>
          <p:cNvPr id="11" name="Рисунок 10" descr="1102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91433" y="4473205"/>
            <a:ext cx="2630661" cy="154887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073" y="1945105"/>
            <a:ext cx="2816825" cy="187253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dobycha-nefti.jpg"/>
          <p:cNvPicPr>
            <a:picLocks noChangeAspect="1"/>
          </p:cNvPicPr>
          <p:nvPr/>
        </p:nvPicPr>
        <p:blipFill>
          <a:blip r:embed="rId7" cstate="print"/>
          <a:srcRect l="8593" r="8593"/>
          <a:stretch>
            <a:fillRect/>
          </a:stretch>
        </p:blipFill>
        <p:spPr>
          <a:xfrm>
            <a:off x="5976073" y="4394568"/>
            <a:ext cx="2606929" cy="169560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 rot="10800000" flipV="1">
            <a:off x="6736413" y="3853805"/>
            <a:ext cx="1296144" cy="5407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 dirty="0" smtClean="0">
                <a:solidFill>
                  <a:srgbClr val="002060"/>
                </a:solidFill>
              </a:rPr>
              <a:t>Нафта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DSC_083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92898" y="4332605"/>
            <a:ext cx="2552808" cy="1775529"/>
          </a:xfrm>
          <a:prstGeom prst="rect">
            <a:avLst/>
          </a:prstGeom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 rot="10800000" flipV="1">
            <a:off x="9697934" y="3717164"/>
            <a:ext cx="1296144" cy="5407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 dirty="0" smtClean="0">
                <a:solidFill>
                  <a:srgbClr val="002060"/>
                </a:solidFill>
              </a:rPr>
              <a:t>Торф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 rot="10800000" flipV="1">
            <a:off x="763439" y="6022083"/>
            <a:ext cx="2035748" cy="5407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 dirty="0" smtClean="0">
                <a:solidFill>
                  <a:srgbClr val="002060"/>
                </a:solidFill>
              </a:rPr>
              <a:t>Шахти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 rot="10800000" flipV="1">
            <a:off x="4003799" y="6078795"/>
            <a:ext cx="3744416" cy="5407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 dirty="0" smtClean="0">
                <a:solidFill>
                  <a:srgbClr val="002060"/>
                </a:solidFill>
              </a:rPr>
              <a:t>Бурові установки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 rot="10800000" flipV="1">
            <a:off x="8519000" y="6022083"/>
            <a:ext cx="3100604" cy="5407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 dirty="0" smtClean="0">
                <a:solidFill>
                  <a:srgbClr val="002060"/>
                </a:solidFill>
              </a:rPr>
              <a:t>Відкритий спосіб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3" name="Picture 3" descr="http://newsday.ge/uploads/posts/2014-04/1397625001_aa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3059" y="1970758"/>
            <a:ext cx="2530517" cy="189658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 rot="10800000" flipV="1">
            <a:off x="4082673" y="3853805"/>
            <a:ext cx="1013944" cy="5407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 dirty="0" smtClean="0">
                <a:solidFill>
                  <a:srgbClr val="002060"/>
                </a:solidFill>
              </a:rPr>
              <a:t>Газ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42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3"/>
          <p:cNvSpPr>
            <a:spLocks noGrp="1" noChangeArrowheads="1"/>
          </p:cNvSpPr>
          <p:nvPr>
            <p:ph idx="1"/>
          </p:nvPr>
        </p:nvSpPr>
        <p:spPr>
          <a:xfrm>
            <a:off x="1682128" y="1308681"/>
            <a:ext cx="8516645" cy="60894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b="1" dirty="0" smtClean="0">
                <a:solidFill>
                  <a:schemeClr val="accent3">
                    <a:lumMod val="75000"/>
                  </a:schemeClr>
                </a:solidFill>
              </a:rPr>
              <a:t>Це </a:t>
            </a:r>
            <a:r>
              <a:rPr lang="uk-UA" sz="3200" b="1" dirty="0">
                <a:solidFill>
                  <a:schemeClr val="accent3">
                    <a:lumMod val="75000"/>
                  </a:schemeClr>
                </a:solidFill>
              </a:rPr>
              <a:t>різні руди, з яких виготовляють метали.</a:t>
            </a:r>
            <a:endParaRPr lang="ru-RU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39270" name="Picture 6" descr="алю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4567" y="2762898"/>
            <a:ext cx="2988288" cy="182437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9271" name="Text Box 7"/>
          <p:cNvSpPr txBox="1">
            <a:spLocks noChangeArrowheads="1"/>
          </p:cNvSpPr>
          <p:nvPr/>
        </p:nvSpPr>
        <p:spPr bwMode="auto">
          <a:xfrm rot="10800000" flipV="1">
            <a:off x="1277385" y="1987856"/>
            <a:ext cx="2925756" cy="61770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200" b="1" dirty="0">
                <a:solidFill>
                  <a:srgbClr val="002060"/>
                </a:solidFill>
              </a:rPr>
              <a:t>Залізна руда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39272" name="Text Box 8"/>
          <p:cNvSpPr txBox="1">
            <a:spLocks noChangeArrowheads="1"/>
          </p:cNvSpPr>
          <p:nvPr/>
        </p:nvSpPr>
        <p:spPr bwMode="auto">
          <a:xfrm>
            <a:off x="4806973" y="1987856"/>
            <a:ext cx="2471803" cy="61770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 dirty="0">
                <a:solidFill>
                  <a:srgbClr val="002060"/>
                </a:solidFill>
              </a:rPr>
              <a:t>Мідна руда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7676207" y="1987856"/>
            <a:ext cx="3285008" cy="61770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200" b="1" dirty="0">
                <a:solidFill>
                  <a:srgbClr val="002060"/>
                </a:solidFill>
              </a:rPr>
              <a:t>Алюмінієва руда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39279" name="Text Box 15"/>
          <p:cNvSpPr txBox="1">
            <a:spLocks noChangeArrowheads="1"/>
          </p:cNvSpPr>
          <p:nvPr/>
        </p:nvSpPr>
        <p:spPr bwMode="auto">
          <a:xfrm>
            <a:off x="7759231" y="4254978"/>
            <a:ext cx="2398737" cy="61770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814" tIns="54407" rIns="108814" bIns="54407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300" b="1" dirty="0">
                <a:solidFill>
                  <a:schemeClr val="bg1"/>
                </a:solidFill>
              </a:rPr>
              <a:t>Алюміній</a:t>
            </a:r>
            <a:endParaRPr lang="ru-RU" sz="3300" b="1" dirty="0">
              <a:solidFill>
                <a:schemeClr val="bg1"/>
              </a:solidFill>
            </a:endParaRPr>
          </a:p>
        </p:txBody>
      </p:sp>
      <p:cxnSp>
        <p:nvCxnSpPr>
          <p:cNvPr id="7" name="Пряма зі стрілкою 6"/>
          <p:cNvCxnSpPr>
            <a:stCxn id="139279" idx="0"/>
            <a:endCxn id="139279" idx="0"/>
          </p:cNvCxnSpPr>
          <p:nvPr/>
        </p:nvCxnSpPr>
        <p:spPr>
          <a:xfrm>
            <a:off x="8958600" y="425497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002315" y="477466"/>
            <a:ext cx="10081120" cy="764881"/>
          </a:xfrm>
          <a:prstGeom prst="roundRect">
            <a:avLst/>
          </a:prstGeom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108797" tIns="54398" rIns="108797" bIns="54398" rtlCol="0" anchor="ctr">
            <a:noAutofit/>
          </a:bodyPr>
          <a:lstStyle>
            <a:lvl1pPr algn="ctr" defTabSz="1087960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sz="4000" b="1" dirty="0" smtClean="0">
                <a:solidFill>
                  <a:srgbClr val="FFFF00"/>
                </a:solidFill>
              </a:rPr>
              <a:t>Рудні</a:t>
            </a:r>
            <a:r>
              <a:rPr lang="uk-UA" sz="4000" b="1" dirty="0" smtClean="0">
                <a:solidFill>
                  <a:schemeClr val="bg1"/>
                </a:solidFill>
              </a:rPr>
              <a:t> корисні копалини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03" y="2788760"/>
            <a:ext cx="2872062" cy="181400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524" y="2752069"/>
            <a:ext cx="2934291" cy="187226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ОГХК планирует экспортировать более 200 тысяч тонн титановой руды в 2024  году — Ukraine open for busin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135" y="4911617"/>
            <a:ext cx="3276170" cy="153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 rot="10800000" flipV="1">
            <a:off x="860459" y="5754451"/>
            <a:ext cx="1646592" cy="5407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 dirty="0" smtClean="0">
                <a:solidFill>
                  <a:srgbClr val="002060"/>
                </a:solidFill>
              </a:rPr>
              <a:t>Шахти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 rot="10800000" flipV="1">
            <a:off x="9116367" y="5317852"/>
            <a:ext cx="2095789" cy="5407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 dirty="0" smtClean="0">
                <a:solidFill>
                  <a:srgbClr val="002060"/>
                </a:solidFill>
              </a:rPr>
              <a:t>Кар’єри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39276" name="Text Box 12"/>
          <p:cNvSpPr txBox="1">
            <a:spLocks noChangeArrowheads="1"/>
          </p:cNvSpPr>
          <p:nvPr/>
        </p:nvSpPr>
        <p:spPr bwMode="auto">
          <a:xfrm>
            <a:off x="5559072" y="4484565"/>
            <a:ext cx="1518765" cy="61770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300" b="1" dirty="0">
                <a:solidFill>
                  <a:schemeClr val="bg1"/>
                </a:solidFill>
              </a:rPr>
              <a:t>Мідь</a:t>
            </a:r>
            <a:endParaRPr lang="ru-RU" sz="33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21.4: Рудні шахти - LibreTexts - Ukrayinsk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643" y="4786718"/>
            <a:ext cx="2803165" cy="169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75" name="Text Box 11"/>
          <p:cNvSpPr txBox="1">
            <a:spLocks noChangeArrowheads="1"/>
          </p:cNvSpPr>
          <p:nvPr/>
        </p:nvSpPr>
        <p:spPr bwMode="auto">
          <a:xfrm rot="10800000" flipV="1">
            <a:off x="1339503" y="4437906"/>
            <a:ext cx="1584176" cy="61770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300" b="1" dirty="0">
                <a:solidFill>
                  <a:schemeClr val="bg1"/>
                </a:solidFill>
              </a:rPr>
              <a:t>Залізо</a:t>
            </a:r>
            <a:endParaRPr lang="ru-RU" sz="3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2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9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9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2" grpId="0" animBg="1"/>
      <p:bldP spid="139273" grpId="0" animBg="1"/>
      <p:bldP spid="139279" grpId="0" animBg="1"/>
      <p:bldP spid="16" grpId="0" animBg="1"/>
      <p:bldP spid="18" grpId="0" animBg="1"/>
      <p:bldP spid="13927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8276</TotalTime>
  <Words>652</Words>
  <Application>Microsoft Office PowerPoint</Application>
  <PresentationFormat>Произвольный</PresentationFormat>
  <Paragraphs>140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Налаштування на урок «Комікс»</vt:lpstr>
      <vt:lpstr>Презентация PowerPoint</vt:lpstr>
      <vt:lpstr>Закінчіть речення</vt:lpstr>
      <vt:lpstr>Презентация PowerPoint</vt:lpstr>
      <vt:lpstr>Презентация PowerPoint</vt:lpstr>
      <vt:lpstr>На які групи поділяють корисні копалини? </vt:lpstr>
      <vt:lpstr>Горючі корисні копалини</vt:lpstr>
      <vt:lpstr>Презентация PowerPoint</vt:lpstr>
      <vt:lpstr>Презентация PowerPoint</vt:lpstr>
      <vt:lpstr>Корисні копалини Запорізької області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626</cp:revision>
  <dcterms:created xsi:type="dcterms:W3CDTF">2025-08-27T14:01:18Z</dcterms:created>
  <dcterms:modified xsi:type="dcterms:W3CDTF">2025-12-10T10:54:30Z</dcterms:modified>
</cp:coreProperties>
</file>