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7" r:id="rId2"/>
    <p:sldId id="705" r:id="rId3"/>
    <p:sldId id="706" r:id="rId4"/>
    <p:sldId id="760" r:id="rId5"/>
    <p:sldId id="709" r:id="rId6"/>
    <p:sldId id="690" r:id="rId7"/>
    <p:sldId id="501" r:id="rId8"/>
    <p:sldId id="746" r:id="rId9"/>
    <p:sldId id="747" r:id="rId10"/>
    <p:sldId id="750" r:id="rId11"/>
    <p:sldId id="752" r:id="rId12"/>
    <p:sldId id="753" r:id="rId13"/>
    <p:sldId id="761" r:id="rId14"/>
    <p:sldId id="754" r:id="rId15"/>
    <p:sldId id="757" r:id="rId16"/>
    <p:sldId id="758" r:id="rId17"/>
    <p:sldId id="674" r:id="rId18"/>
    <p:sldId id="320" r:id="rId19"/>
    <p:sldId id="743" r:id="rId20"/>
    <p:sldId id="599" r:id="rId21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2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png"/><Relationship Id="rId7" Type="http://schemas.openxmlformats.org/officeDocument/2006/relationships/image" Target="../media/image18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3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42.jpeg"/><Relationship Id="rId4" Type="http://schemas.openxmlformats.org/officeDocument/2006/relationships/image" Target="../media/image4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0.png"/><Relationship Id="rId4" Type="http://schemas.openxmlformats.org/officeDocument/2006/relationships/image" Target="../media/image47.png"/><Relationship Id="rId9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6.jpg"/><Relationship Id="rId7" Type="http://schemas.openxmlformats.org/officeDocument/2006/relationships/image" Target="../media/image23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81613" y="981522"/>
            <a:ext cx="8902906" cy="1736646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chemeClr val="accent3">
                    <a:lumMod val="75000"/>
                  </a:schemeClr>
                </a:solidFill>
              </a:rPr>
              <a:t>Чи можуть </a:t>
            </a:r>
            <a:r>
              <a:rPr lang="uk-UA" sz="4800" b="1" dirty="0">
                <a:solidFill>
                  <a:schemeClr val="accent3">
                    <a:lumMod val="75000"/>
                  </a:schemeClr>
                </a:solidFill>
              </a:rPr>
              <a:t>вичерпатися запаси корисних копалин</a:t>
            </a:r>
            <a:r>
              <a:rPr lang="uk-UA" sz="4800" b="1" dirty="0" smtClean="0">
                <a:solidFill>
                  <a:schemeClr val="accent3">
                    <a:lumMod val="75000"/>
                  </a:schemeClr>
                </a:solidFill>
              </a:rPr>
              <a:t>? </a:t>
            </a:r>
            <a:endParaRPr lang="ru-RU" sz="4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4237" y="3976140"/>
            <a:ext cx="3930282" cy="1736646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sz="2400" b="1" i="1" dirty="0" smtClean="0">
                <a:solidFill>
                  <a:schemeClr val="accent3">
                    <a:lumMod val="75000"/>
                  </a:schemeClr>
                </a:solidFill>
              </a:rPr>
              <a:t>Людина і нежива природа</a:t>
            </a:r>
            <a:endParaRPr lang="ru-RU" sz="24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Урок 41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Рисунок 3" descr="hello_html_5806520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1613" y="3712536"/>
            <a:ext cx="3486150" cy="2000250"/>
          </a:xfrm>
          <a:prstGeom prst="round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748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89" y="1413570"/>
            <a:ext cx="2621254" cy="130537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04" y="2757947"/>
            <a:ext cx="2408830" cy="150684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695" y="3254776"/>
            <a:ext cx="2164264" cy="1581704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775" y="1413571"/>
            <a:ext cx="2365633" cy="1410216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6" name="Прямая со стрелкой 15"/>
          <p:cNvCxnSpPr/>
          <p:nvPr/>
        </p:nvCxnSpPr>
        <p:spPr>
          <a:xfrm flipV="1">
            <a:off x="3355728" y="2581536"/>
            <a:ext cx="784947" cy="46294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355727" y="3044480"/>
            <a:ext cx="839894" cy="466891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123479" y="550142"/>
            <a:ext cx="10153128" cy="7194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Гра «Що для чого потрібно»</a:t>
            </a:r>
          </a:p>
        </p:txBody>
      </p:sp>
      <p:sp>
        <p:nvSpPr>
          <p:cNvPr id="1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smtClean="0">
                <a:solidFill>
                  <a:schemeClr val="bg1"/>
                </a:solidFill>
              </a:rPr>
              <a:t>64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78488" y="4359427"/>
            <a:ext cx="2477239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Метали </a:t>
            </a:r>
            <a:r>
              <a:rPr lang="ru-RU" sz="2800" b="1" dirty="0" err="1"/>
              <a:t>виплавляють</a:t>
            </a:r>
            <a:r>
              <a:rPr lang="ru-RU" sz="2800" b="1" dirty="0"/>
              <a:t> із </a:t>
            </a:r>
            <a:r>
              <a:rPr lang="ru-RU" sz="2800" b="1" dirty="0" err="1"/>
              <a:t>руди</a:t>
            </a:r>
            <a:r>
              <a:rPr lang="ru-RU" sz="2800" b="1" dirty="0"/>
              <a:t>.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839070" y="4749372"/>
            <a:ext cx="4437537" cy="15238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Для </a:t>
            </a:r>
            <a:r>
              <a:rPr lang="uk-UA" sz="2800" b="1" dirty="0" smtClean="0">
                <a:solidFill>
                  <a:schemeClr val="bg1"/>
                </a:solidFill>
              </a:rPr>
              <a:t>приготування їжі </a:t>
            </a:r>
            <a:r>
              <a:rPr lang="ru-RU" sz="2800" b="1" dirty="0" err="1"/>
              <a:t>використовують</a:t>
            </a:r>
            <a:r>
              <a:rPr lang="ru-RU" sz="2800" b="1" dirty="0"/>
              <a:t> </a:t>
            </a:r>
            <a:r>
              <a:rPr lang="ru-RU" sz="2800" b="1" dirty="0" err="1"/>
              <a:t>кам’яну</a:t>
            </a:r>
            <a:r>
              <a:rPr lang="ru-RU" sz="2800" b="1" dirty="0"/>
              <a:t> (</a:t>
            </a:r>
            <a:r>
              <a:rPr lang="ru-RU" sz="2800" b="1" dirty="0" err="1"/>
              <a:t>кухонну</a:t>
            </a:r>
            <a:r>
              <a:rPr lang="ru-RU" sz="2800" b="1" dirty="0"/>
              <a:t>) 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сіль</a:t>
            </a:r>
            <a:r>
              <a:rPr lang="ru-RU" sz="2800" b="1" dirty="0"/>
              <a:t>,</a:t>
            </a:r>
            <a:r>
              <a:rPr lang="ru-RU" sz="2800" b="1" dirty="0" smtClean="0"/>
              <a:t> соду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251" y="1876864"/>
            <a:ext cx="2945356" cy="216876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032" y="1326591"/>
            <a:ext cx="1282925" cy="212511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5" t="-114" r="15043" b="730"/>
          <a:stretch/>
        </p:blipFill>
        <p:spPr>
          <a:xfrm>
            <a:off x="6596087" y="2983651"/>
            <a:ext cx="1222435" cy="1702279"/>
          </a:xfrm>
          <a:prstGeom prst="rect">
            <a:avLst/>
          </a:prstGeom>
          <a:ln>
            <a:solidFill>
              <a:schemeClr val="bg1"/>
            </a:solidFill>
          </a:ln>
        </p:spPr>
      </p:pic>
      <p:cxnSp>
        <p:nvCxnSpPr>
          <p:cNvPr id="26" name="Прямая со стрелкой 25"/>
          <p:cNvCxnSpPr/>
          <p:nvPr/>
        </p:nvCxnSpPr>
        <p:spPr>
          <a:xfrm flipH="1" flipV="1">
            <a:off x="7711278" y="2267405"/>
            <a:ext cx="793954" cy="243488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7727363" y="3371709"/>
            <a:ext cx="851136" cy="308408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72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718" y="3357786"/>
            <a:ext cx="2923302" cy="219441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99" y="1392203"/>
            <a:ext cx="2923302" cy="184425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494" y="1331855"/>
            <a:ext cx="5021057" cy="299559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0" name="Прямая со стрелкой 9"/>
          <p:cNvCxnSpPr/>
          <p:nvPr/>
        </p:nvCxnSpPr>
        <p:spPr>
          <a:xfrm flipV="1">
            <a:off x="5820394" y="2277666"/>
            <a:ext cx="1567781" cy="693448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819065" y="2971113"/>
            <a:ext cx="1569110" cy="530689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186043" y="4467773"/>
            <a:ext cx="5812557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Електричну</a:t>
            </a:r>
            <a:r>
              <a:rPr lang="ru-RU" sz="2800" b="1" dirty="0" smtClean="0"/>
              <a:t> </a:t>
            </a:r>
            <a:r>
              <a:rPr lang="ru-RU" sz="2800" b="1" dirty="0" err="1"/>
              <a:t>енергію</a:t>
            </a:r>
            <a:r>
              <a:rPr lang="ru-RU" sz="2800" b="1" dirty="0"/>
              <a:t> на </a:t>
            </a:r>
            <a:r>
              <a:rPr lang="ru-RU" sz="2800" b="1" dirty="0" err="1"/>
              <a:t>теплових</a:t>
            </a:r>
            <a:r>
              <a:rPr lang="ru-RU" sz="2800" b="1" dirty="0"/>
              <a:t> </a:t>
            </a:r>
            <a:r>
              <a:rPr lang="ru-RU" sz="2800" b="1" dirty="0" err="1" smtClean="0"/>
              <a:t>електростанціях</a:t>
            </a:r>
            <a:r>
              <a:rPr lang="ru-RU" sz="2800" b="1" dirty="0" smtClean="0"/>
              <a:t> </a:t>
            </a:r>
            <a:r>
              <a:rPr lang="ru-RU" sz="2800" b="1" dirty="0"/>
              <a:t>(ТЕС) </a:t>
            </a:r>
            <a:r>
              <a:rPr lang="ru-RU" sz="2800" b="1" dirty="0" err="1"/>
              <a:t>виробляють</a:t>
            </a:r>
            <a:r>
              <a:rPr lang="ru-RU" sz="2800" b="1" dirty="0"/>
              <a:t> у </a:t>
            </a:r>
            <a:r>
              <a:rPr lang="ru-RU" sz="2800" b="1" dirty="0" err="1"/>
              <a:t>результаті</a:t>
            </a:r>
            <a:r>
              <a:rPr lang="ru-RU" sz="2800" b="1" dirty="0"/>
              <a:t> </a:t>
            </a:r>
            <a:r>
              <a:rPr lang="ru-RU" sz="2800" b="1" dirty="0" err="1"/>
              <a:t>спалення</a:t>
            </a:r>
            <a:r>
              <a:rPr lang="ru-RU" sz="2800" b="1" dirty="0"/>
              <a:t> </a:t>
            </a:r>
            <a:r>
              <a:rPr lang="ru-RU" sz="2800" b="1" dirty="0" smtClean="0"/>
              <a:t>горючих </a:t>
            </a:r>
            <a:r>
              <a:rPr lang="ru-RU" sz="2800" b="1" dirty="0" err="1"/>
              <a:t>корисних</a:t>
            </a:r>
            <a:r>
              <a:rPr lang="ru-RU" sz="2800" b="1" dirty="0"/>
              <a:t> </a:t>
            </a:r>
            <a:r>
              <a:rPr lang="ru-RU" sz="2800" b="1" dirty="0" err="1"/>
              <a:t>копалин</a:t>
            </a:r>
            <a:r>
              <a:rPr lang="ru-RU" sz="2800" b="1" dirty="0"/>
              <a:t>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23479" y="550142"/>
            <a:ext cx="10153128" cy="7194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Гра «Що для чого потрібно»</a:t>
            </a:r>
          </a:p>
        </p:txBody>
      </p:sp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65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45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4136" y="528877"/>
            <a:ext cx="10140463" cy="74067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Запам’ятай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923" y="1375496"/>
            <a:ext cx="6647359" cy="25049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Протягом усієї історії розвитку </a:t>
            </a:r>
            <a:r>
              <a:rPr lang="ru-RU" sz="3200" b="1" dirty="0" err="1"/>
              <a:t>суспільства</a:t>
            </a:r>
            <a:r>
              <a:rPr lang="ru-RU" sz="3200" b="1" dirty="0"/>
              <a:t> </a:t>
            </a:r>
            <a:r>
              <a:rPr lang="ru-RU" sz="3200" b="1" dirty="0" err="1"/>
              <a:t>корисні</a:t>
            </a:r>
            <a:r>
              <a:rPr lang="ru-RU" sz="3200" b="1" dirty="0"/>
              <a:t> </a:t>
            </a:r>
            <a:r>
              <a:rPr lang="ru-RU" sz="3200" b="1" dirty="0" err="1"/>
              <a:t>копалини</a:t>
            </a:r>
            <a:r>
              <a:rPr lang="ru-RU" sz="3200" b="1" dirty="0"/>
              <a:t> </a:t>
            </a:r>
            <a:r>
              <a:rPr lang="ru-RU" sz="3200" b="1" dirty="0" err="1"/>
              <a:t>слугували</a:t>
            </a:r>
            <a:r>
              <a:rPr lang="ru-RU" sz="3200" b="1" dirty="0"/>
              <a:t> людям </a:t>
            </a:r>
            <a:r>
              <a:rPr lang="ru-RU" sz="3200" b="1" dirty="0" err="1"/>
              <a:t>мінеральною</a:t>
            </a:r>
            <a:r>
              <a:rPr lang="ru-RU" sz="3200" b="1" dirty="0"/>
              <a:t> </a:t>
            </a:r>
            <a:r>
              <a:rPr lang="ru-RU" sz="3200" b="1" dirty="0" err="1"/>
              <a:t>сировиною</a:t>
            </a:r>
            <a:r>
              <a:rPr lang="ru-RU" sz="3200" b="1" dirty="0"/>
              <a:t> для </a:t>
            </a:r>
            <a:r>
              <a:rPr lang="ru-RU" sz="3200" b="1" dirty="0" err="1"/>
              <a:t>промисловості</a:t>
            </a:r>
            <a:r>
              <a:rPr lang="ru-RU" sz="3200" b="1" dirty="0"/>
              <a:t>. Потреби в них </a:t>
            </a:r>
            <a:r>
              <a:rPr lang="ru-RU" sz="3200" b="1" dirty="0" err="1"/>
              <a:t>дедалі</a:t>
            </a:r>
            <a:r>
              <a:rPr lang="ru-RU" sz="3200" b="1" dirty="0"/>
              <a:t> </a:t>
            </a:r>
            <a:r>
              <a:rPr lang="ru-RU" sz="3200" b="1" dirty="0" err="1"/>
              <a:t>збільшуються</a:t>
            </a:r>
            <a:r>
              <a:rPr lang="ru-RU" sz="3200" b="1" dirty="0"/>
              <a:t>.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65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hello_html_453d483d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1000" y="1375496"/>
            <a:ext cx="34385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ello_html_m731efadf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5474" y="3573810"/>
            <a:ext cx="3221691" cy="227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ello_html_ma3517a8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56327" y="4005858"/>
            <a:ext cx="334327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ello_html_2ebb0391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27746" y="4058245"/>
            <a:ext cx="30956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657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34672" y="405459"/>
            <a:ext cx="10140463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Запам’ятай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69969" y="1072896"/>
            <a:ext cx="10269868" cy="225849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Натомість</a:t>
            </a:r>
            <a:r>
              <a:rPr lang="ru-RU" sz="2800" b="1" dirty="0"/>
              <a:t> під час </a:t>
            </a:r>
            <a:r>
              <a:rPr lang="ru-RU" sz="2800" b="1" dirty="0" err="1"/>
              <a:t>згорання</a:t>
            </a:r>
            <a:r>
              <a:rPr lang="ru-RU" sz="2800" b="1" dirty="0"/>
              <a:t> </a:t>
            </a:r>
            <a:r>
              <a:rPr lang="ru-RU" sz="2800" b="1" dirty="0" err="1"/>
              <a:t>паливо</a:t>
            </a:r>
            <a:r>
              <a:rPr lang="ru-RU" sz="2800" b="1" dirty="0"/>
              <a:t> </a:t>
            </a:r>
            <a:r>
              <a:rPr lang="ru-RU" sz="2800" b="1" dirty="0" err="1"/>
              <a:t>зникає</a:t>
            </a:r>
            <a:r>
              <a:rPr lang="ru-RU" sz="2800" b="1" dirty="0"/>
              <a:t>. </a:t>
            </a:r>
            <a:r>
              <a:rPr lang="ru-RU" sz="2800" b="1" dirty="0" err="1" smtClean="0"/>
              <a:t>Рудні</a:t>
            </a:r>
            <a:r>
              <a:rPr lang="ru-RU" sz="2800" b="1" dirty="0" smtClean="0"/>
              <a:t> </a:t>
            </a:r>
            <a:r>
              <a:rPr lang="ru-RU" sz="2800" b="1" dirty="0"/>
              <a:t>й </a:t>
            </a:r>
            <a:r>
              <a:rPr lang="ru-RU" sz="2800" b="1" dirty="0" err="1"/>
              <a:t>нерудні</a:t>
            </a:r>
            <a:r>
              <a:rPr lang="ru-RU" sz="2800" b="1" dirty="0"/>
              <a:t> </a:t>
            </a:r>
            <a:r>
              <a:rPr lang="ru-RU" sz="2800" b="1" dirty="0" err="1"/>
              <a:t>корисні</a:t>
            </a:r>
            <a:r>
              <a:rPr lang="ru-RU" sz="2800" b="1" dirty="0"/>
              <a:t> </a:t>
            </a:r>
            <a:r>
              <a:rPr lang="ru-RU" sz="2800" b="1" dirty="0" err="1"/>
              <a:t>копалини</a:t>
            </a:r>
            <a:r>
              <a:rPr lang="ru-RU" sz="2800" b="1" dirty="0"/>
              <a:t> </a:t>
            </a:r>
            <a:r>
              <a:rPr lang="ru-RU" sz="2800" b="1" dirty="0" err="1"/>
              <a:t>зазвичай</a:t>
            </a:r>
            <a:r>
              <a:rPr lang="ru-RU" sz="2800" b="1" dirty="0"/>
              <a:t> </a:t>
            </a:r>
            <a:r>
              <a:rPr lang="ru-RU" sz="2800" b="1" dirty="0" err="1" smtClean="0"/>
              <a:t>використовують</a:t>
            </a:r>
            <a:r>
              <a:rPr lang="ru-RU" sz="2800" b="1" dirty="0" smtClean="0"/>
              <a:t> </a:t>
            </a:r>
            <a:r>
              <a:rPr lang="ru-RU" sz="2800" b="1" dirty="0"/>
              <a:t>лише один раз. Запаси </a:t>
            </a:r>
            <a:r>
              <a:rPr lang="ru-RU" sz="2800" b="1" dirty="0" err="1"/>
              <a:t>корисних</a:t>
            </a:r>
            <a:r>
              <a:rPr lang="ru-RU" sz="2800" b="1" dirty="0"/>
              <a:t> </a:t>
            </a:r>
            <a:r>
              <a:rPr lang="ru-RU" sz="2800" b="1" dirty="0" err="1"/>
              <a:t>копалин</a:t>
            </a:r>
            <a:r>
              <a:rPr lang="ru-RU" sz="2800" b="1" dirty="0"/>
              <a:t> поступово </a:t>
            </a:r>
            <a:r>
              <a:rPr lang="ru-RU" sz="2800" b="1" dirty="0" err="1"/>
              <a:t>вичерпуються</a:t>
            </a:r>
            <a:r>
              <a:rPr lang="ru-RU" sz="2800" b="1" dirty="0"/>
              <a:t>. Тому їх називають </a:t>
            </a:r>
            <a:r>
              <a:rPr lang="ru-RU" sz="2800" b="1" dirty="0" err="1">
                <a:solidFill>
                  <a:srgbClr val="FFFF00"/>
                </a:solidFill>
              </a:rPr>
              <a:t>вичерпними</a:t>
            </a:r>
            <a:r>
              <a:rPr lang="ru-RU" sz="2800" b="1" dirty="0"/>
              <a:t>. </a:t>
            </a:r>
            <a:r>
              <a:rPr lang="ru-RU" sz="2800" b="1" dirty="0" err="1"/>
              <a:t>Поновити</a:t>
            </a:r>
            <a:r>
              <a:rPr lang="ru-RU" sz="2800" b="1" dirty="0"/>
              <a:t> їх ми не </a:t>
            </a:r>
            <a:r>
              <a:rPr lang="ru-RU" sz="2800" b="1" dirty="0" err="1"/>
              <a:t>можемо</a:t>
            </a:r>
            <a:r>
              <a:rPr lang="ru-RU" sz="2800" b="1" dirty="0"/>
              <a:t>. </a:t>
            </a:r>
            <a:r>
              <a:rPr lang="ru-RU" sz="2800" b="1" dirty="0" err="1"/>
              <a:t>Недарма</a:t>
            </a:r>
            <a:r>
              <a:rPr lang="ru-RU" sz="2800" b="1" dirty="0"/>
              <a:t> вони </a:t>
            </a:r>
            <a:r>
              <a:rPr lang="ru-RU" sz="2800" b="1" dirty="0" err="1"/>
              <a:t>отримали</a:t>
            </a:r>
            <a:r>
              <a:rPr lang="ru-RU" sz="2800" b="1" dirty="0"/>
              <a:t> </a:t>
            </a:r>
            <a:r>
              <a:rPr lang="ru-RU" sz="2800" b="1" dirty="0" err="1"/>
              <a:t>назву</a:t>
            </a:r>
            <a:r>
              <a:rPr lang="ru-RU" sz="2800" b="1" dirty="0"/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невідновлювані</a:t>
            </a:r>
            <a:r>
              <a:rPr lang="ru-RU" sz="2800" b="1" dirty="0"/>
              <a:t>. </a:t>
            </a:r>
            <a:endParaRPr lang="ru-RU" sz="2800" b="1" dirty="0" smtClean="0"/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65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 descr="hello_html_ma3517a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1831" y="4346371"/>
            <a:ext cx="334327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ello_html_6c19943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4725" y="4327797"/>
            <a:ext cx="2986617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ello_html_453d483d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30730" y="4346371"/>
            <a:ext cx="3344406" cy="2124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666343" y="3332664"/>
            <a:ext cx="8594250" cy="102597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Натомість</a:t>
            </a:r>
            <a:r>
              <a:rPr lang="ru-RU" sz="2800" b="1" dirty="0" smtClean="0"/>
              <a:t> </a:t>
            </a:r>
            <a:r>
              <a:rPr lang="ru-RU" sz="2800" b="1" dirty="0" err="1"/>
              <a:t>енергія</a:t>
            </a:r>
            <a:r>
              <a:rPr lang="ru-RU" sz="2800" b="1" dirty="0"/>
              <a:t> Сонця, води й </a:t>
            </a:r>
            <a:r>
              <a:rPr lang="ru-RU" sz="2800" b="1" dirty="0" err="1"/>
              <a:t>вітру</a:t>
            </a:r>
            <a:r>
              <a:rPr lang="ru-RU" sz="2800" b="1" dirty="0"/>
              <a:t> </a:t>
            </a:r>
            <a:r>
              <a:rPr lang="ru-RU" sz="2800" b="1" dirty="0" err="1"/>
              <a:t>належить</a:t>
            </a:r>
            <a:r>
              <a:rPr lang="ru-RU" sz="2800" b="1" dirty="0"/>
              <a:t> до </a:t>
            </a:r>
            <a:r>
              <a:rPr lang="ru-RU" sz="2800" b="1" dirty="0" err="1" smtClean="0"/>
              <a:t>відновлюваних</a:t>
            </a:r>
            <a:r>
              <a:rPr lang="ru-RU" sz="2800" b="1" dirty="0" smtClean="0"/>
              <a:t> </a:t>
            </a:r>
            <a:r>
              <a:rPr lang="ru-RU" sz="2800" b="1" dirty="0" err="1"/>
              <a:t>невичерпних</a:t>
            </a:r>
            <a:r>
              <a:rPr lang="ru-RU" sz="2800" b="1" dirty="0"/>
              <a:t> </a:t>
            </a:r>
            <a:r>
              <a:rPr lang="ru-RU" sz="2800" b="1" dirty="0" err="1"/>
              <a:t>природних</a:t>
            </a:r>
            <a:r>
              <a:rPr lang="ru-RU" sz="2800" b="1" dirty="0"/>
              <a:t> </a:t>
            </a:r>
            <a:r>
              <a:rPr lang="ru-RU" sz="2800" b="1" dirty="0" err="1"/>
              <a:t>ресурсів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18376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3479" y="494644"/>
            <a:ext cx="10081120" cy="7029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Словничок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3439" y="1197546"/>
            <a:ext cx="10873207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solidFill>
                  <a:srgbClr val="FFFF00"/>
                </a:solidFill>
              </a:rPr>
              <a:t>Невідновні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джерела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енергії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— </a:t>
            </a:r>
            <a:r>
              <a:rPr lang="ru-RU" sz="2800" b="1" dirty="0" err="1">
                <a:solidFill>
                  <a:schemeClr val="bg1"/>
                </a:solidFill>
              </a:rPr>
              <a:t>це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корисні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копалини</a:t>
            </a:r>
            <a:r>
              <a:rPr lang="ru-RU" sz="2800" b="1" dirty="0">
                <a:solidFill>
                  <a:schemeClr val="bg1"/>
                </a:solidFill>
              </a:rPr>
              <a:t> (</a:t>
            </a:r>
            <a:r>
              <a:rPr lang="ru-RU" sz="2800" b="1" dirty="0" err="1">
                <a:solidFill>
                  <a:schemeClr val="bg1"/>
                </a:solidFill>
              </a:rPr>
              <a:t>вугілля</a:t>
            </a:r>
            <a:r>
              <a:rPr lang="ru-RU" sz="2800" b="1" dirty="0">
                <a:solidFill>
                  <a:schemeClr val="bg1"/>
                </a:solidFill>
              </a:rPr>
              <a:t>, торф, газ і </a:t>
            </a:r>
            <a:r>
              <a:rPr lang="ru-RU" sz="2800" b="1" dirty="0" err="1">
                <a:solidFill>
                  <a:schemeClr val="bg1"/>
                </a:solidFill>
              </a:rPr>
              <a:t>нафта</a:t>
            </a:r>
            <a:r>
              <a:rPr lang="ru-RU" sz="2800" b="1" dirty="0">
                <a:solidFill>
                  <a:schemeClr val="bg1"/>
                </a:solidFill>
              </a:rPr>
              <a:t>), </a:t>
            </a:r>
            <a:r>
              <a:rPr lang="ru-RU" sz="2800" b="1" dirty="0" err="1">
                <a:solidFill>
                  <a:schemeClr val="bg1"/>
                </a:solidFill>
              </a:rPr>
              <a:t>які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після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їхнього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використання</a:t>
            </a:r>
            <a:r>
              <a:rPr lang="ru-RU" sz="2800" b="1" dirty="0">
                <a:solidFill>
                  <a:schemeClr val="bg1"/>
                </a:solidFill>
              </a:rPr>
              <a:t> не </a:t>
            </a:r>
            <a:r>
              <a:rPr lang="ru-RU" sz="2800" b="1" dirty="0" err="1">
                <a:solidFill>
                  <a:schemeClr val="bg1"/>
                </a:solidFill>
              </a:rPr>
              <a:t>відновлюються</a:t>
            </a:r>
            <a:r>
              <a:rPr lang="ru-RU" sz="2800" b="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1431" y="3880877"/>
            <a:ext cx="3691028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solidFill>
                  <a:srgbClr val="FFFF00"/>
                </a:solidFill>
              </a:rPr>
              <a:t>Відновні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природні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ресурси</a:t>
            </a:r>
            <a:r>
              <a:rPr lang="ru-RU" sz="2800" b="1" dirty="0">
                <a:solidFill>
                  <a:srgbClr val="FFFF00"/>
                </a:solidFill>
              </a:rPr>
              <a:t>  </a:t>
            </a:r>
            <a:r>
              <a:rPr lang="ru-RU" sz="2800" b="1" dirty="0">
                <a:solidFill>
                  <a:schemeClr val="bg1"/>
                </a:solidFill>
              </a:rPr>
              <a:t>— це сонячна </a:t>
            </a:r>
            <a:r>
              <a:rPr lang="ru-RU" sz="2800" b="1" dirty="0" err="1">
                <a:solidFill>
                  <a:schemeClr val="bg1"/>
                </a:solidFill>
              </a:rPr>
              <a:t>енергія</a:t>
            </a:r>
            <a:r>
              <a:rPr lang="ru-RU" sz="2800" b="1" dirty="0">
                <a:solidFill>
                  <a:schemeClr val="bg1"/>
                </a:solidFill>
              </a:rPr>
              <a:t> та </a:t>
            </a:r>
            <a:r>
              <a:rPr lang="ru-RU" sz="2800" b="1" dirty="0" err="1">
                <a:solidFill>
                  <a:schemeClr val="bg1"/>
                </a:solidFill>
              </a:rPr>
              <a:t>енергія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вітру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err="1">
                <a:solidFill>
                  <a:schemeClr val="bg1"/>
                </a:solidFill>
              </a:rPr>
              <a:t>використання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яких</a:t>
            </a:r>
            <a:r>
              <a:rPr lang="ru-RU" sz="2800" b="1" dirty="0">
                <a:solidFill>
                  <a:schemeClr val="bg1"/>
                </a:solidFill>
              </a:rPr>
              <a:t> не </a:t>
            </a:r>
            <a:r>
              <a:rPr lang="ru-RU" sz="2800" b="1" dirty="0" err="1">
                <a:solidFill>
                  <a:schemeClr val="bg1"/>
                </a:solidFill>
              </a:rPr>
              <a:t>впливає</a:t>
            </a:r>
            <a:r>
              <a:rPr lang="ru-RU" sz="2800" b="1" dirty="0">
                <a:solidFill>
                  <a:schemeClr val="bg1"/>
                </a:solidFill>
              </a:rPr>
              <a:t> на </a:t>
            </a:r>
            <a:r>
              <a:rPr lang="ru-RU" sz="2800" b="1" dirty="0" err="1">
                <a:solidFill>
                  <a:schemeClr val="bg1"/>
                </a:solidFill>
              </a:rPr>
              <a:t>зменшення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запасів</a:t>
            </a:r>
            <a:r>
              <a:rPr lang="ru-RU" sz="28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026" name="Picture 2" descr="Вітрова енергетика, переваги та недоліки. Стаття компанії ТЕПЛА енергетична  компан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223" y="4293890"/>
            <a:ext cx="3528081" cy="219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онячна електростанція — автономна, мережева чи гібридна, кому яка  потрібна?. Статті компанії «ПП Правильне електроживлення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595" y="3880877"/>
            <a:ext cx="3934209" cy="202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013" y="2260613"/>
            <a:ext cx="1807163" cy="144700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4" descr="523EGLCACHYPJTCASN7QBQCAJVV7A8CAAETOYWCAUX5186CAEA31JRCAF0VP99CAV0BXGPCA4K145RCAB88OCKCA4OFIKPCAQF1Q01CAA9LYPSCAHOS6YRCAOOC50OCAFKTLUYCAF7L0B3CA6XW106CAZV6J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9463" y="2200022"/>
            <a:ext cx="2028010" cy="149423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343" y="2272079"/>
            <a:ext cx="2202500" cy="146415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3" descr="http://newsday.ge/uploads/posts/2014-04/1397625001_aa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64039" y="2242638"/>
            <a:ext cx="1978633" cy="1482959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563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82676" y="494643"/>
            <a:ext cx="9979825" cy="7749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Утворення корисних копалин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96771" y="1413569"/>
            <a:ext cx="4896543" cy="25081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Сьогодні </a:t>
            </a:r>
            <a:r>
              <a:rPr lang="ru-RU" sz="3200" b="1" dirty="0" err="1" smtClean="0"/>
              <a:t>достеменно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відомо</a:t>
            </a:r>
            <a:r>
              <a:rPr lang="ru-RU" sz="3200" b="1" dirty="0" smtClean="0"/>
              <a:t>, що </a:t>
            </a:r>
            <a:r>
              <a:rPr lang="ru-RU" sz="3200" b="1" dirty="0" err="1" smtClean="0"/>
              <a:t>більшість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корисних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копалин</a:t>
            </a:r>
            <a:r>
              <a:rPr lang="ru-RU" sz="3200" b="1" dirty="0" smtClean="0"/>
              <a:t> не можуть </a:t>
            </a:r>
            <a:r>
              <a:rPr lang="ru-RU" sz="3200" b="1" dirty="0" err="1" smtClean="0"/>
              <a:t>утворитися</a:t>
            </a:r>
            <a:r>
              <a:rPr lang="ru-RU" sz="3200" b="1" dirty="0" smtClean="0"/>
              <a:t> за життя людини. </a:t>
            </a:r>
            <a:endParaRPr lang="ru-RU" sz="3200" b="1" dirty="0"/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82676" y="4391253"/>
            <a:ext cx="9965730" cy="1784207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Для </a:t>
            </a:r>
            <a:r>
              <a:rPr lang="ru-RU" sz="3200" b="1" dirty="0" err="1"/>
              <a:t>утворення</a:t>
            </a:r>
            <a:r>
              <a:rPr lang="ru-RU" sz="3200" b="1" dirty="0"/>
              <a:t> </a:t>
            </a:r>
            <a:r>
              <a:rPr lang="ru-RU" sz="3200" b="1" dirty="0" err="1"/>
              <a:t>корисних</a:t>
            </a:r>
            <a:r>
              <a:rPr lang="ru-RU" sz="3200" b="1" dirty="0"/>
              <a:t> </a:t>
            </a:r>
            <a:r>
              <a:rPr lang="ru-RU" sz="3200" b="1" dirty="0" err="1"/>
              <a:t>копалин</a:t>
            </a:r>
            <a:r>
              <a:rPr lang="ru-RU" sz="3200" b="1" dirty="0"/>
              <a:t> </a:t>
            </a:r>
            <a:r>
              <a:rPr lang="ru-RU" sz="3200" b="1" dirty="0" err="1"/>
              <a:t>потрібні</a:t>
            </a:r>
            <a:r>
              <a:rPr lang="ru-RU" sz="3200" b="1" dirty="0"/>
              <a:t> </a:t>
            </a:r>
            <a:r>
              <a:rPr lang="ru-RU" sz="3200" b="1" dirty="0" err="1"/>
              <a:t>особливі</a:t>
            </a:r>
            <a:r>
              <a:rPr lang="ru-RU" sz="3200" b="1" dirty="0"/>
              <a:t> </a:t>
            </a:r>
            <a:r>
              <a:rPr lang="ru-RU" sz="3200" b="1" dirty="0" err="1"/>
              <a:t>природні</a:t>
            </a:r>
            <a:r>
              <a:rPr lang="ru-RU" sz="3200" b="1" dirty="0"/>
              <a:t> </a:t>
            </a:r>
            <a:r>
              <a:rPr lang="ru-RU" sz="3200" b="1" dirty="0" err="1"/>
              <a:t>умови</a:t>
            </a:r>
            <a:r>
              <a:rPr lang="ru-RU" sz="3200" b="1" dirty="0"/>
              <a:t> й здебільшого великий </a:t>
            </a:r>
            <a:r>
              <a:rPr lang="ru-RU" sz="3200" b="1" dirty="0" err="1"/>
              <a:t>проміжок</a:t>
            </a:r>
            <a:r>
              <a:rPr lang="ru-RU" sz="3200" b="1" dirty="0"/>
              <a:t> часу — </a:t>
            </a:r>
            <a:r>
              <a:rPr lang="ru-RU" sz="3200" b="1" dirty="0" err="1"/>
              <a:t>сотні</a:t>
            </a:r>
            <a:r>
              <a:rPr lang="ru-RU" sz="3200" b="1" dirty="0"/>
              <a:t> </a:t>
            </a:r>
            <a:r>
              <a:rPr lang="ru-RU" sz="3200" b="1" dirty="0" err="1"/>
              <a:t>мільйонів</a:t>
            </a:r>
            <a:r>
              <a:rPr lang="ru-RU" sz="3200" b="1" dirty="0"/>
              <a:t> років.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749" y="1395041"/>
            <a:ext cx="4923752" cy="2952328"/>
          </a:xfrm>
          <a:prstGeom prst="round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84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455" y="515495"/>
            <a:ext cx="10366560" cy="7435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Досліди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63561" y="1302647"/>
            <a:ext cx="6863855" cy="7589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Як </a:t>
            </a:r>
            <a:r>
              <a:rPr lang="ru-RU" sz="2800" b="1" dirty="0" err="1"/>
              <a:t>використовують</a:t>
            </a:r>
            <a:r>
              <a:rPr lang="ru-RU" sz="2800" b="1" dirty="0"/>
              <a:t> </a:t>
            </a:r>
            <a:r>
              <a:rPr lang="ru-RU" sz="2800" b="1" dirty="0" err="1"/>
              <a:t>енергію</a:t>
            </a:r>
            <a:r>
              <a:rPr lang="ru-RU" sz="2800" b="1" dirty="0"/>
              <a:t> у твоїй </a:t>
            </a:r>
            <a:r>
              <a:rPr lang="ru-RU" sz="2800" b="1" dirty="0" err="1"/>
              <a:t>оселі</a:t>
            </a:r>
            <a:r>
              <a:rPr lang="ru-RU" sz="2800" b="1" dirty="0"/>
              <a:t>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07455" y="2133650"/>
            <a:ext cx="6912768" cy="9905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Якими</a:t>
            </a:r>
            <a:r>
              <a:rPr lang="ru-RU" sz="2800" b="1" dirty="0"/>
              <a:t> видами </a:t>
            </a:r>
            <a:r>
              <a:rPr lang="ru-RU" sz="2800" b="1" dirty="0" err="1"/>
              <a:t>енергії</a:t>
            </a:r>
            <a:r>
              <a:rPr lang="ru-RU" sz="2800" b="1" dirty="0"/>
              <a:t> </a:t>
            </a:r>
            <a:r>
              <a:rPr lang="ru-RU" sz="2800" b="1" dirty="0" err="1"/>
              <a:t>користується</a:t>
            </a:r>
            <a:r>
              <a:rPr lang="ru-RU" sz="2800" b="1" dirty="0"/>
              <a:t> твоя родина?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07455" y="3213770"/>
            <a:ext cx="6912768" cy="9905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Як </a:t>
            </a:r>
            <a:r>
              <a:rPr lang="ru-RU" sz="2800" b="1" dirty="0" err="1"/>
              <a:t>ви</a:t>
            </a:r>
            <a:r>
              <a:rPr lang="ru-RU" sz="2800" b="1" dirty="0"/>
              <a:t> </a:t>
            </a:r>
            <a:r>
              <a:rPr lang="ru-RU" sz="2800" b="1" dirty="0" err="1"/>
              <a:t>економите</a:t>
            </a:r>
            <a:r>
              <a:rPr lang="ru-RU" sz="2800" b="1" dirty="0"/>
              <a:t> </a:t>
            </a:r>
            <a:r>
              <a:rPr lang="ru-RU" sz="2800" b="1" dirty="0" err="1"/>
              <a:t>вугілля</a:t>
            </a:r>
            <a:r>
              <a:rPr lang="ru-RU" sz="2800" b="1" dirty="0"/>
              <a:t>, </a:t>
            </a:r>
            <a:r>
              <a:rPr lang="ru-RU" sz="2800" b="1" dirty="0" err="1"/>
              <a:t>природний</a:t>
            </a:r>
            <a:r>
              <a:rPr lang="ru-RU" sz="2800" b="1" dirty="0"/>
              <a:t> газ та </a:t>
            </a:r>
            <a:r>
              <a:rPr lang="ru-RU" sz="2800" b="1" dirty="0" err="1"/>
              <a:t>електроенергію</a:t>
            </a:r>
            <a:r>
              <a:rPr lang="ru-RU" sz="2800" b="1" dirty="0"/>
              <a:t>?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79" b="9020"/>
          <a:stretch/>
        </p:blipFill>
        <p:spPr>
          <a:xfrm flipH="1">
            <a:off x="8171091" y="1302647"/>
            <a:ext cx="3102924" cy="515320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913673" y="4293890"/>
            <a:ext cx="6912768" cy="9905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Завдяки</a:t>
            </a:r>
            <a:r>
              <a:rPr lang="ru-RU" sz="2800" b="1" dirty="0"/>
              <a:t> </a:t>
            </a:r>
            <a:r>
              <a:rPr lang="ru-RU" sz="2800" b="1" dirty="0" err="1"/>
              <a:t>яким</a:t>
            </a:r>
            <a:r>
              <a:rPr lang="ru-RU" sz="2800" b="1" dirty="0"/>
              <a:t> </a:t>
            </a:r>
            <a:r>
              <a:rPr lang="ru-RU" sz="2800" b="1" dirty="0" err="1"/>
              <a:t>енергоносіям</a:t>
            </a:r>
            <a:r>
              <a:rPr lang="ru-RU" sz="2800" b="1" dirty="0"/>
              <a:t> </a:t>
            </a:r>
            <a:r>
              <a:rPr lang="ru-RU" sz="2800" b="1" dirty="0" err="1"/>
              <a:t>отримуєте</a:t>
            </a:r>
            <a:r>
              <a:rPr lang="ru-RU" sz="2800" b="1" dirty="0"/>
              <a:t> </a:t>
            </a:r>
            <a:r>
              <a:rPr lang="ru-RU" sz="2800" b="1" dirty="0" err="1"/>
              <a:t>теплову</a:t>
            </a:r>
            <a:r>
              <a:rPr lang="ru-RU" sz="2800" b="1" dirty="0"/>
              <a:t> </a:t>
            </a:r>
            <a:r>
              <a:rPr lang="ru-RU" sz="2800" b="1" dirty="0" err="1"/>
              <a:t>енергію</a:t>
            </a:r>
            <a:r>
              <a:rPr lang="ru-RU" sz="2800" b="1" dirty="0"/>
              <a:t>? 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13673" y="5424477"/>
            <a:ext cx="6912768" cy="990561"/>
          </a:xfrm>
          <a:prstGeom prst="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/>
              <a:t>Чи відбувається при цьому забруднення довкілля?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14058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5207" y="477466"/>
            <a:ext cx="10477423" cy="6703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Кошик запитань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7838">
            <a:off x="10279869" y="1697519"/>
            <a:ext cx="1672492" cy="18255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172" y="1773317"/>
            <a:ext cx="1414767" cy="15441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4164">
            <a:off x="6028679" y="1168866"/>
            <a:ext cx="2206675" cy="2408552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6696406" y="4752589"/>
            <a:ext cx="4270411" cy="14384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Які </a:t>
            </a:r>
            <a:r>
              <a:rPr lang="ru-RU" sz="2800" b="1" dirty="0" err="1"/>
              <a:t>джерела</a:t>
            </a:r>
            <a:r>
              <a:rPr lang="ru-RU" sz="2800" b="1" dirty="0"/>
              <a:t> </a:t>
            </a:r>
            <a:r>
              <a:rPr lang="ru-RU" sz="2800" b="1" dirty="0" err="1"/>
              <a:t>енергії</a:t>
            </a:r>
            <a:r>
              <a:rPr lang="ru-RU" sz="2800" b="1" dirty="0"/>
              <a:t> є </a:t>
            </a:r>
            <a:r>
              <a:rPr lang="ru-RU" sz="2800" b="1" dirty="0" err="1"/>
              <a:t>вичерпними</a:t>
            </a:r>
            <a:r>
              <a:rPr lang="ru-RU" sz="2800" b="1" dirty="0"/>
              <a:t>, а які — </a:t>
            </a:r>
            <a:r>
              <a:rPr lang="ru-RU" sz="2800" b="1" dirty="0" err="1"/>
              <a:t>невичерпними</a:t>
            </a:r>
            <a:r>
              <a:rPr lang="ru-RU" sz="2800" b="1" dirty="0"/>
              <a:t>?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624232" y="4752589"/>
            <a:ext cx="4414757" cy="124678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Чому </a:t>
            </a:r>
            <a:r>
              <a:rPr lang="ru-RU" sz="2800" b="1" dirty="0" err="1"/>
              <a:t>горючі</a:t>
            </a:r>
            <a:r>
              <a:rPr lang="ru-RU" sz="2800" b="1" dirty="0"/>
              <a:t> </a:t>
            </a:r>
            <a:r>
              <a:rPr lang="ru-RU" sz="2800" b="1" dirty="0" err="1"/>
              <a:t>корисні</a:t>
            </a:r>
            <a:r>
              <a:rPr lang="ru-RU" sz="2800" b="1" dirty="0"/>
              <a:t> </a:t>
            </a:r>
            <a:r>
              <a:rPr lang="ru-RU" sz="2800" b="1" dirty="0" err="1"/>
              <a:t>копалини</a:t>
            </a:r>
            <a:r>
              <a:rPr lang="ru-RU" sz="2800" b="1" dirty="0"/>
              <a:t> називають </a:t>
            </a:r>
            <a:r>
              <a:rPr lang="ru-RU" sz="2800" b="1" dirty="0" err="1"/>
              <a:t>в</a:t>
            </a:r>
            <a:r>
              <a:rPr lang="ru-RU" sz="2800" b="1" dirty="0" err="1">
                <a:solidFill>
                  <a:srgbClr val="FFFF00"/>
                </a:solidFill>
              </a:rPr>
              <a:t>и</a:t>
            </a:r>
            <a:r>
              <a:rPr lang="ru-RU" sz="2800" b="1" dirty="0" err="1"/>
              <a:t>копним</a:t>
            </a:r>
            <a:r>
              <a:rPr lang="ru-RU" sz="2800" b="1" dirty="0"/>
              <a:t> </a:t>
            </a:r>
            <a:r>
              <a:rPr lang="ru-RU" sz="2800" b="1" dirty="0" err="1"/>
              <a:t>паливом</a:t>
            </a:r>
            <a:r>
              <a:rPr lang="ru-RU" sz="2800" b="1" dirty="0"/>
              <a:t>?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722" l="885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73" t="39519" r="14936" b="285"/>
          <a:stretch/>
        </p:blipFill>
        <p:spPr>
          <a:xfrm>
            <a:off x="5851156" y="3069754"/>
            <a:ext cx="5960909" cy="363153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770" y="997624"/>
            <a:ext cx="2439047" cy="2662183"/>
          </a:xfrm>
          <a:prstGeom prst="rect">
            <a:avLst/>
          </a:prstGeom>
        </p:spPr>
      </p:pic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65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45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8.33333E-7 0.00023 C 0.00026 -0.00764 0.00052 -0.01527 0.00104 -0.02268 C 0.00117 -0.02523 0.00195 -0.02754 0.00208 -0.03009 C 0.00261 -0.04259 0.00247 -0.05532 0.00313 -0.06759 C 0.00365 -0.07777 0.0043 -0.08773 0.00521 -0.09768 C 0.0056 -0.10139 0.00586 -0.10532 0.00625 -0.10902 C 0.0069 -0.11342 0.00768 -0.11782 0.00833 -0.12222 C 0.00768 -0.13727 0.00742 -0.15231 0.00625 -0.16713 C 0.00599 -0.1706 0.00469 -0.17338 0.00417 -0.17662 C 0.00065 -0.19907 0.00625 -0.17662 -8.33333E-7 -0.19907 C -0.00221 -0.21875 0.00065 -0.19815 -0.0043 -0.21782 C -0.00482 -0.22014 -0.00482 -0.22291 -0.00534 -0.22546 C -0.00599 -0.2287 -0.0069 -0.23148 -0.00742 -0.23472 C -0.00794 -0.23796 -0.00794 -0.2412 -0.00846 -0.24421 C -0.00898 -0.24676 -0.01003 -0.24907 -0.01068 -0.25162 C -0.01432 -0.26643 -0.01068 -0.25648 -0.01693 -0.27037 C -0.01771 -0.2743 -0.01797 -0.27824 -0.01901 -0.28171 C -0.02005 -0.28495 -0.02825 -0.3074 -0.03073 -0.31365 C -0.03242 -0.31805 -0.03463 -0.32199 -0.03594 -0.32685 C -0.03698 -0.33055 -0.03815 -0.33426 -0.03919 -0.33796 C -0.04023 -0.34236 -0.04075 -0.34722 -0.04232 -0.35115 C -0.05143 -0.37546 -0.04401 -0.34629 -0.05182 -0.3699 C -0.05312 -0.37407 -0.05364 -0.37893 -0.05495 -0.3831 C -0.05612 -0.38657 -0.05794 -0.38912 -0.05924 -0.39259 C -0.06211 -0.39977 -0.06536 -0.40694 -0.06771 -0.41504 C -0.07031 -0.42453 -0.0737 -0.43703 -0.07721 -0.44514 C -0.07969 -0.45069 -0.08255 -0.45578 -0.0845 -0.46203 C -0.08568 -0.46504 -0.08672 -0.46805 -0.08776 -0.47129 C -0.09154 -0.48356 -0.0918 -0.48842 -0.09726 -0.50139 C -0.10417 -0.51782 -0.09583 -0.49884 -0.10573 -0.51828 C -0.10716 -0.52129 -0.10833 -0.52477 -0.10989 -0.52777 C -0.11146 -0.53055 -0.11354 -0.5324 -0.11523 -0.53518 C -0.11667 -0.5375 -0.11784 -0.54051 -0.1194 -0.54259 C -0.12109 -0.5449 -0.12669 -0.55046 -0.12891 -0.55208 C -0.13437 -0.55625 -0.1401 -0.56018 -0.14583 -0.56342 C -0.14726 -0.56412 -0.1487 -0.56435 -0.15 -0.56527 C -0.1543 -0.56759 -0.15833 -0.57106 -0.16276 -0.57268 L -0.17747 -0.57824 C -0.18737 -0.57777 -0.19726 -0.57801 -0.20716 -0.57639 C -0.20898 -0.57615 -0.21055 -0.57361 -0.21237 -0.57268 C -0.21406 -0.57176 -0.21588 -0.57176 -0.21771 -0.57083 C -0.22825 -0.56574 -0.21979 -0.56805 -0.23138 -0.56342 C -0.23359 -0.5625 -0.23568 -0.56203 -0.23789 -0.56157 C -0.24284 -0.55787 -0.24479 -0.55602 -0.25039 -0.55393 C -0.25286 -0.55301 -0.25534 -0.55301 -0.25781 -0.55208 C -0.26276 -0.55 -0.26758 -0.54583 -0.27253 -0.54467 C -0.275 -0.54398 -0.2776 -0.54375 -0.27995 -0.54259 C -0.28503 -0.54051 -0.28971 -0.53657 -0.29479 -0.53518 C -0.29726 -0.53449 -0.29974 -0.53426 -0.30221 -0.53333 C -0.31614 -0.52801 -0.30325 -0.53148 -0.31588 -0.52569 C -0.32083 -0.52361 -0.32578 -0.52222 -0.33073 -0.52014 C -0.33815 -0.51713 -0.34557 -0.51412 -0.35286 -0.51088 C -0.37357 -0.50092 -0.35937 -0.50555 -0.37825 -0.49768 C -0.38177 -0.49606 -0.38529 -0.49537 -0.3888 -0.49398 C -0.40638 -0.48611 -0.3862 -0.49421 -0.39935 -0.48634 C -0.4013 -0.48518 -0.40937 -0.48333 -0.41094 -0.48264 C -0.42318 -0.47777 -0.40117 -0.48426 -0.4194 -0.47893 C -0.42187 -0.47824 -0.42435 -0.47777 -0.42682 -0.47708 C -0.42969 -0.47592 -0.43242 -0.47407 -0.43529 -0.47315 C -0.4401 -0.47152 -0.44518 -0.47106 -0.45 -0.46944 C -0.45325 -0.46852 -0.45638 -0.46666 -0.4595 -0.46574 C -0.46706 -0.46342 -0.48229 -0.46227 -0.48802 -0.46203 L -0.51979 -0.46018 C -0.52122 -0.45764 -0.52266 -0.45532 -0.52396 -0.45254 C -0.52604 -0.44838 -0.5263 -0.44629 -0.52721 -0.4412 C -0.5276 -0.43889 -0.52812 -0.43634 -0.52825 -0.43379 C -0.52838 -0.43009 -0.52825 -0.42639 -0.52825 -0.42245 L -0.52825 -0.42222 " pathEditMode="relative" rAng="0" ptsTypes="AAAAAAAAAAAAAAAAAAAAAAAAAAAAAAAAAAAAAAAAAAAAAAAAAAAAAAAAAAAAAAAAAAAAA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3" y="-2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52 0.00532 L 0.02852 0.00555 C 0.02891 -0.00024 0.02917 -0.00579 0.02956 -0.01158 C 0.02982 -0.01413 0.03034 -0.01644 0.03073 -0.01899 C 0.03164 -0.02639 0.03229 -0.03403 0.03281 -0.04144 C 0.0332 -0.04908 0.0332 -0.05649 0.03385 -0.06413 C 0.03555 -0.08357 0.0388 -0.07871 0.04232 -0.10348 C 0.04271 -0.10602 0.04297 -0.10857 0.04336 -0.11088 C 0.04401 -0.11482 0.04492 -0.11829 0.04544 -0.12223 C 0.04714 -0.1345 0.04766 -0.14213 0.0487 -0.15417 C 0.04857 -0.15718 0.04844 -0.18519 0.04648 -0.19538 C 0.04596 -0.19815 0.04505 -0.20047 0.0444 -0.20301 C 0.04336 -0.2125 0.04245 -0.22315 0.03906 -0.23125 C 0.03802 -0.23357 0.03685 -0.23588 0.03594 -0.23866 C 0.03385 -0.24491 0.03229 -0.25348 0.02956 -0.25926 C 0.02773 -0.26343 0.02526 -0.26667 0.02331 -0.27061 C 0.01992 -0.27732 0.01693 -0.28426 0.0138 -0.29121 C 0.0138 -0.29098 0.00534 -0.30996 0.00534 -0.30973 C 0.00182 -0.31621 -0.00143 -0.32315 -0.00521 -0.32871 C -0.00951 -0.33496 -0.01341 -0.3419 -0.01797 -0.34746 C -0.02031 -0.3507 -0.02292 -0.35371 -0.02526 -0.35695 C -0.02786 -0.36042 -0.03008 -0.36482 -0.03268 -0.36829 C -0.0375 -0.37477 -0.04284 -0.3801 -0.04753 -0.38704 C -0.05169 -0.39329 -0.05534 -0.39931 -0.06016 -0.40394 C -0.0625 -0.40625 -0.06523 -0.40718 -0.06758 -0.4095 C -0.06979 -0.41158 -0.07161 -0.41482 -0.07383 -0.41713 C -0.0763 -0.41922 -0.07904 -0.42014 -0.08125 -0.42269 C -0.08359 -0.42524 -0.08516 -0.42987 -0.08763 -0.43195 C -0.09167 -0.43565 -0.09609 -0.43704 -0.10026 -0.43959 C -0.10247 -0.44075 -0.10456 -0.44213 -0.10664 -0.44329 C -0.10911 -0.44468 -0.11159 -0.44561 -0.11406 -0.447 C -0.11654 -0.44862 -0.11888 -0.45139 -0.12148 -0.45278 C -0.12422 -0.45394 -0.12708 -0.45394 -0.12982 -0.45463 C -0.13919 -0.46088 -0.13854 -0.46065 -0.14883 -0.46575 C -0.15169 -0.46713 -0.15443 -0.46875 -0.15729 -0.46968 C -0.16016 -0.47061 -0.16302 -0.47038 -0.16576 -0.47153 C -0.17826 -0.47616 -0.1819 -0.47963 -0.19323 -0.48264 C -0.19675 -0.4838 -0.20026 -0.48403 -0.20378 -0.48473 L -0.21328 -0.48843 C -0.21901 -0.49075 -0.22448 -0.49445 -0.23021 -0.49584 C -0.24349 -0.49931 -0.23516 -0.49746 -0.2556 -0.49954 C -0.2651 -0.49931 -0.30391 -0.49931 -0.32214 -0.49584 C -0.32708 -0.49491 -0.33203 -0.49352 -0.33685 -0.49213 C -0.34115 -0.49098 -0.34531 -0.48889 -0.34961 -0.48843 L -0.36328 -0.48658 L -0.36966 -0.48473 C -0.37214 -0.48403 -0.37461 -0.4838 -0.37708 -0.48264 C -0.39427 -0.4757 -0.36901 -0.48149 -0.39388 -0.47709 C -0.39531 -0.47639 -0.39675 -0.4757 -0.39818 -0.47524 C -0.39987 -0.47454 -0.40169 -0.47431 -0.40339 -0.47338 C -0.40664 -0.47176 -0.40977 -0.46945 -0.41289 -0.46783 C -0.42279 -0.46274 -0.41471 -0.47084 -0.42878 -0.45834 C -0.44518 -0.44375 -0.43815 -0.44723 -0.44883 -0.44329 C -0.45026 -0.44213 -0.45169 -0.44075 -0.45313 -0.43959 C -0.45482 -0.4382 -0.45664 -0.43727 -0.45833 -0.43588 C -0.46745 -0.42778 -0.45964 -0.43172 -0.46888 -0.42825 C -0.47318 -0.42338 -0.47708 -0.41737 -0.48164 -0.4132 C -0.48307 -0.41204 -0.48451 -0.41088 -0.48581 -0.4095 C -0.48802 -0.40718 -0.4901 -0.40463 -0.49219 -0.40209 C -0.49323 -0.4007 -0.49427 -0.39954 -0.49531 -0.39815 C -0.49675 -0.3963 -0.49818 -0.39445 -0.49961 -0.3926 C -0.51042 -0.37894 -0.4931 -0.40163 -0.5069 -0.38334 C -0.50872 -0.37825 -0.51042 -0.37315 -0.51224 -0.36829 C -0.51315 -0.36551 -0.51432 -0.3632 -0.51536 -0.36065 C -0.51758 -0.35533 -0.52031 -0.34723 -0.52175 -0.3419 C -0.52253 -0.33889 -0.52318 -0.33565 -0.52383 -0.33264 C -0.52461 -0.325 -0.52669 -0.3176 -0.52591 -0.30996 C -0.52448 -0.29445 -0.52487 -0.29584 -0.52175 -0.27616 C -0.52109 -0.27246 -0.52031 -0.26875 -0.51966 -0.26505 C -0.51927 -0.2625 -0.51927 -0.25973 -0.51862 -0.25741 C -0.51732 -0.25325 -0.51328 -0.24237 -0.5112 -0.23681 C -0.51042 -0.23496 -0.50951 -0.23334 -0.50911 -0.23125 C -0.50638 -0.21945 -0.50742 -0.225 -0.50586 -0.21436 C -0.50378 -0.17362 -0.50612 -0.20672 -0.50378 -0.18612 C -0.50339 -0.18241 -0.50339 -0.17848 -0.50273 -0.17477 C -0.50156 -0.16829 -0.50078 -0.16135 -0.49857 -0.15602 C -0.4974 -0.15348 -0.49648 -0.15093 -0.49531 -0.14862 C -0.49297 -0.14399 -0.49036 -0.13982 -0.48789 -0.13542 L -0.48789 -0.13519 " pathEditMode="relative" rAng="0" ptsTypes="AAAAAAAAAAAAAAAAAAAAAAAAAAAAAAAAAAAAAAAAAAAAAAAAAAAAAAAAAAAAAAAAAAAAAAAAAAAAAAA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32" y="-2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943" y="261442"/>
            <a:ext cx="6580828" cy="6342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786225" y="549474"/>
            <a:ext cx="4225686" cy="7078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1" y="6022081"/>
            <a:ext cx="1051470" cy="8375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50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46062" y="2205658"/>
            <a:ext cx="3044295" cy="267765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Запаси </a:t>
            </a:r>
            <a:r>
              <a:rPr lang="ru-RU" sz="2800" b="1" dirty="0" err="1">
                <a:solidFill>
                  <a:srgbClr val="FF0000"/>
                </a:solidFill>
              </a:rPr>
              <a:t>корисних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копалин</a:t>
            </a:r>
            <a:r>
              <a:rPr lang="ru-RU" sz="2800" b="1" dirty="0">
                <a:solidFill>
                  <a:srgbClr val="FF0000"/>
                </a:solidFill>
              </a:rPr>
              <a:t> поступово </a:t>
            </a:r>
            <a:r>
              <a:rPr lang="ru-RU" sz="2800" b="1" dirty="0" err="1">
                <a:solidFill>
                  <a:srgbClr val="FF0000"/>
                </a:solidFill>
              </a:rPr>
              <a:t>вичерпуються</a:t>
            </a:r>
            <a:r>
              <a:rPr lang="ru-RU" sz="2800" b="1" dirty="0" smtClean="0">
                <a:solidFill>
                  <a:srgbClr val="FF0000"/>
                </a:solidFill>
              </a:rPr>
              <a:t>. </a:t>
            </a:r>
            <a:r>
              <a:rPr lang="ru-RU" sz="2800" b="1" dirty="0" err="1">
                <a:solidFill>
                  <a:srgbClr val="FF0000"/>
                </a:solidFill>
              </a:rPr>
              <a:t>Поновити</a:t>
            </a:r>
            <a:r>
              <a:rPr lang="ru-RU" sz="2800" b="1" dirty="0">
                <a:solidFill>
                  <a:srgbClr val="FF0000"/>
                </a:solidFill>
              </a:rPr>
              <a:t> їх ми не </a:t>
            </a:r>
            <a:r>
              <a:rPr lang="ru-RU" sz="2800" b="1" dirty="0" err="1" smtClean="0">
                <a:solidFill>
                  <a:srgbClr val="FF0000"/>
                </a:solidFill>
              </a:rPr>
              <a:t>можемо</a:t>
            </a:r>
            <a:r>
              <a:rPr lang="ru-RU" sz="2800" b="1" dirty="0" smtClean="0">
                <a:solidFill>
                  <a:srgbClr val="FF0000"/>
                </a:solidFill>
              </a:rPr>
              <a:t>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28335" y="2205658"/>
            <a:ext cx="28992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Використання </a:t>
            </a:r>
            <a:r>
              <a:rPr lang="ru-RU" sz="2800" b="1" dirty="0" err="1" smtClean="0">
                <a:solidFill>
                  <a:srgbClr val="7030A0"/>
                </a:solidFill>
              </a:rPr>
              <a:t>сонячної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енергії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та </a:t>
            </a:r>
            <a:r>
              <a:rPr lang="ru-RU" sz="2800" b="1" dirty="0" err="1" smtClean="0">
                <a:solidFill>
                  <a:srgbClr val="7030A0"/>
                </a:solidFill>
              </a:rPr>
              <a:t>енергії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вітру</a:t>
            </a:r>
            <a:r>
              <a:rPr lang="ru-RU" sz="2800" b="1" dirty="0" smtClean="0">
                <a:solidFill>
                  <a:srgbClr val="7030A0"/>
                </a:solidFill>
              </a:rPr>
              <a:t> й води не </a:t>
            </a:r>
            <a:r>
              <a:rPr lang="ru-RU" sz="2800" b="1" dirty="0" err="1">
                <a:solidFill>
                  <a:srgbClr val="7030A0"/>
                </a:solidFill>
              </a:rPr>
              <a:t>впливає</a:t>
            </a:r>
            <a:r>
              <a:rPr lang="ru-RU" sz="2800" b="1" dirty="0">
                <a:solidFill>
                  <a:srgbClr val="7030A0"/>
                </a:solidFill>
              </a:rPr>
              <a:t> на </a:t>
            </a:r>
            <a:r>
              <a:rPr lang="ru-RU" sz="2800" b="1" dirty="0" err="1">
                <a:solidFill>
                  <a:srgbClr val="7030A0"/>
                </a:solidFill>
              </a:rPr>
              <a:t>зменшення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запасів</a:t>
            </a:r>
            <a:r>
              <a:rPr lang="ru-RU" sz="2800" b="1" dirty="0">
                <a:solidFill>
                  <a:srgbClr val="7030A0"/>
                </a:solidFill>
              </a:rPr>
              <a:t>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9404399" y="1593590"/>
            <a:ext cx="2880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767" y="1413570"/>
            <a:ext cx="3312368" cy="248646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989" y="4077866"/>
            <a:ext cx="3329882" cy="210075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279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1" y="6022081"/>
            <a:ext cx="1051470" cy="8375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51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724504" y="1504673"/>
            <a:ext cx="2829991" cy="3890695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u="sng" dirty="0">
                <a:solidFill>
                  <a:schemeClr val="accent3">
                    <a:lumMod val="75000"/>
                  </a:schemeClr>
                </a:solidFill>
              </a:rPr>
              <a:t>Домашнє </a:t>
            </a:r>
            <a:r>
              <a:rPr lang="uk-UA" sz="2800" b="1" u="sng" dirty="0" smtClean="0">
                <a:solidFill>
                  <a:schemeClr val="accent3">
                    <a:lumMod val="75000"/>
                  </a:schemeClr>
                </a:solidFill>
              </a:rPr>
              <a:t>завдання</a:t>
            </a:r>
          </a:p>
          <a:p>
            <a:pPr algn="ctr"/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Сторінки 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64-65 </a:t>
            </a:r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читати і 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переказувати, </a:t>
            </a:r>
          </a:p>
          <a:p>
            <a:pPr algn="ctr"/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в зошиті завдання до уроку 41. </a:t>
            </a:r>
            <a:endParaRPr lang="uk-UA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31" y="1371334"/>
            <a:ext cx="7938281" cy="41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786225" y="489659"/>
            <a:ext cx="10562390" cy="7078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5227935" y="2565698"/>
            <a:ext cx="1080120" cy="10801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2851671" y="2909958"/>
            <a:ext cx="1008112" cy="7358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2851671" y="3314381"/>
            <a:ext cx="758738" cy="40344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527359" y="3631912"/>
            <a:ext cx="780696" cy="2059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2851671" y="3861842"/>
            <a:ext cx="1299092" cy="1440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 flipV="1">
            <a:off x="2851671" y="4005858"/>
            <a:ext cx="1268840" cy="3093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5377647" y="3933850"/>
            <a:ext cx="930408" cy="8640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 flipV="1">
            <a:off x="2779663" y="4005858"/>
            <a:ext cx="800788" cy="10801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70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A9F1A0D2-DCC3-4D3B-9D95-AF0B1499B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463" y="549475"/>
            <a:ext cx="10153128" cy="70575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000" b="1" dirty="0" smtClean="0">
                <a:cs typeface="Times New Roman" panose="02020603050405020304" pitchFamily="18" charset="0"/>
              </a:rPr>
              <a:t>Налаштування на урок «Комікс»</a:t>
            </a:r>
            <a:endParaRPr lang="uk-UA" sz="4000" dirty="0">
              <a:cs typeface="Times New Roman" panose="02020603050405020304" pitchFamily="18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1689700A-427D-42E5-9BC7-A45EB75115C1}"/>
              </a:ext>
            </a:extLst>
          </p:cNvPr>
          <p:cNvSpPr txBox="1">
            <a:spLocks/>
          </p:cNvSpPr>
          <p:nvPr/>
        </p:nvSpPr>
        <p:spPr>
          <a:xfrm>
            <a:off x="3715767" y="1413571"/>
            <a:ext cx="4896544" cy="122413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uk-UA" altLang="ru-RU" sz="24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Роздивіться ілюстрації. Яка з них відгукується з вашим серцем? Складіть коротку історію по ній</a:t>
            </a:r>
            <a:endParaRPr lang="ru-RU" altLang="ru-RU" sz="1200" b="1" dirty="0">
              <a:solidFill>
                <a:schemeClr val="accent3">
                  <a:lumMod val="75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D:\Картинки Мудрість дня\photo_2025-06-18_17-39-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526" y="1376198"/>
            <a:ext cx="2317681" cy="229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Картинки Мудрість дня\photo_2025-07-20_11-52-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703" y="3899865"/>
            <a:ext cx="2992764" cy="238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Картинки Мудрість дня\photo_2025-07-21_16-54-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920" y="2826550"/>
            <a:ext cx="2725302" cy="272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Картинки Мудрість дня\photo_2025-07-25_20-56-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4342" y="3721425"/>
            <a:ext cx="2232927" cy="274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D:\Картинки Мудрість дня\photo_2025-07-27_23-02-1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4" y="1442776"/>
            <a:ext cx="2365595" cy="419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33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85C8320-B91F-4219-B4C8-845C1A9B41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547014" y="5177208"/>
            <a:ext cx="2122880" cy="15232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6949A44-46C1-45C3-809D-7DF9BCAF99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2"/>
          <a:stretch/>
        </p:blipFill>
        <p:spPr>
          <a:xfrm>
            <a:off x="4807327" y="2519937"/>
            <a:ext cx="2122880" cy="150327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7052D09-F118-4EE1-A7A1-9BDE3CB28B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21"/>
          <a:stretch/>
        </p:blipFill>
        <p:spPr>
          <a:xfrm>
            <a:off x="2677171" y="2574261"/>
            <a:ext cx="2122880" cy="147767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48C897F-E745-44BA-A41C-8AF22EA1A5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92"/>
          <a:stretch/>
        </p:blipFill>
        <p:spPr>
          <a:xfrm>
            <a:off x="547014" y="2519937"/>
            <a:ext cx="2122880" cy="15224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A218E90A-2030-4389-9B8C-68C6C94D12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31"/>
          <a:stretch/>
        </p:blipFill>
        <p:spPr>
          <a:xfrm>
            <a:off x="4807327" y="5177208"/>
            <a:ext cx="2122880" cy="151366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44C3D260-8613-413A-B6D6-531319C182B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2677171" y="5186780"/>
            <a:ext cx="2122880" cy="1523238"/>
          </a:xfrm>
          <a:prstGeom prst="rect">
            <a:avLst/>
          </a:prstGeom>
        </p:spPr>
      </p:pic>
      <p:grpSp>
        <p:nvGrpSpPr>
          <p:cNvPr id="35" name="Групувати 34">
            <a:extLst>
              <a:ext uri="{FF2B5EF4-FFF2-40B4-BE49-F238E27FC236}">
                <a16:creationId xmlns="" xmlns:a16="http://schemas.microsoft.com/office/drawing/2014/main" id="{F6C8355B-DE56-497F-966E-230AE1892956}"/>
              </a:ext>
            </a:extLst>
          </p:cNvPr>
          <p:cNvGrpSpPr/>
          <p:nvPr/>
        </p:nvGrpSpPr>
        <p:grpSpPr>
          <a:xfrm>
            <a:off x="550652" y="1453551"/>
            <a:ext cx="2122880" cy="2588810"/>
            <a:chOff x="943132" y="1443642"/>
            <a:chExt cx="2124262" cy="2588211"/>
          </a:xfrm>
        </p:grpSpPr>
        <p:pic>
          <p:nvPicPr>
            <p:cNvPr id="22" name="Рисунок 21">
              <a:extLst>
                <a:ext uri="{FF2B5EF4-FFF2-40B4-BE49-F238E27FC236}">
                  <a16:creationId xmlns="" xmlns:a16="http://schemas.microsoft.com/office/drawing/2014/main" id="{1AC4841A-E256-45E2-8B84-6666A9959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32" y="1443642"/>
              <a:ext cx="2124262" cy="258821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4A422E68-C715-41C5-BD9F-D4C4EE7F7FFA}"/>
                </a:ext>
              </a:extLst>
            </p:cNvPr>
            <p:cNvSpPr txBox="1"/>
            <p:nvPr/>
          </p:nvSpPr>
          <p:spPr>
            <a:xfrm>
              <a:off x="1084004" y="1605593"/>
              <a:ext cx="1757405" cy="193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Сьогодні </a:t>
              </a:r>
            </a:p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на уроці </a:t>
              </a:r>
            </a:p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я навчився/</a:t>
              </a:r>
            </a:p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навчилася…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Групувати 35">
            <a:extLst>
              <a:ext uri="{FF2B5EF4-FFF2-40B4-BE49-F238E27FC236}">
                <a16:creationId xmlns="" xmlns:a16="http://schemas.microsoft.com/office/drawing/2014/main" id="{59C71607-5FF6-495D-87B1-4E26A8726C1B}"/>
              </a:ext>
            </a:extLst>
          </p:cNvPr>
          <p:cNvGrpSpPr/>
          <p:nvPr/>
        </p:nvGrpSpPr>
        <p:grpSpPr>
          <a:xfrm>
            <a:off x="2677171" y="1463123"/>
            <a:ext cx="2122880" cy="2588810"/>
            <a:chOff x="4656229" y="1453212"/>
            <a:chExt cx="2124262" cy="2588211"/>
          </a:xfrm>
        </p:grpSpPr>
        <p:pic>
          <p:nvPicPr>
            <p:cNvPr id="20" name="Рисунок 19">
              <a:extLst>
                <a:ext uri="{FF2B5EF4-FFF2-40B4-BE49-F238E27FC236}">
                  <a16:creationId xmlns="" xmlns:a16="http://schemas.microsoft.com/office/drawing/2014/main" id="{EA5B5146-B43A-40AF-8B89-30D354672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229" y="1453212"/>
              <a:ext cx="2124262" cy="258821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9CF7A4D3-CAF4-43F6-9D4A-86A306BE94A3}"/>
                </a:ext>
              </a:extLst>
            </p:cNvPr>
            <p:cNvSpPr txBox="1"/>
            <p:nvPr/>
          </p:nvSpPr>
          <p:spPr>
            <a:xfrm>
              <a:off x="4758788" y="1605593"/>
              <a:ext cx="1877615" cy="193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На уроці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я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uk-UA" sz="2400" dirty="0">
                  <a:solidFill>
                    <a:schemeClr val="bg1"/>
                  </a:solidFill>
                </a:rPr>
                <a:t>запам’ятав/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запам’ятала…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Групувати 36">
            <a:extLst>
              <a:ext uri="{FF2B5EF4-FFF2-40B4-BE49-F238E27FC236}">
                <a16:creationId xmlns="" xmlns:a16="http://schemas.microsoft.com/office/drawing/2014/main" id="{90B76003-0E5E-4C40-B2BC-15396009528E}"/>
              </a:ext>
            </a:extLst>
          </p:cNvPr>
          <p:cNvGrpSpPr/>
          <p:nvPr/>
        </p:nvGrpSpPr>
        <p:grpSpPr>
          <a:xfrm>
            <a:off x="4810966" y="1434405"/>
            <a:ext cx="2122880" cy="2588810"/>
            <a:chOff x="8728843" y="1443642"/>
            <a:chExt cx="2124262" cy="2588211"/>
          </a:xfrm>
        </p:grpSpPr>
        <p:pic>
          <p:nvPicPr>
            <p:cNvPr id="18" name="Рисунок 17">
              <a:extLst>
                <a:ext uri="{FF2B5EF4-FFF2-40B4-BE49-F238E27FC236}">
                  <a16:creationId xmlns="" xmlns:a16="http://schemas.microsoft.com/office/drawing/2014/main" id="{289B3287-9B64-46DF-8007-3ED5A1C65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1443642"/>
              <a:ext cx="2124262" cy="258821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9AA5B367-759C-4656-8406-C6FEB2C4ADA9}"/>
                </a:ext>
              </a:extLst>
            </p:cNvPr>
            <p:cNvSpPr txBox="1"/>
            <p:nvPr/>
          </p:nvSpPr>
          <p:spPr>
            <a:xfrm>
              <a:off x="8929919" y="1605593"/>
              <a:ext cx="1576041" cy="1200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Найкраще 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мені вдалося…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Групувати 37">
            <a:extLst>
              <a:ext uri="{FF2B5EF4-FFF2-40B4-BE49-F238E27FC236}">
                <a16:creationId xmlns="" xmlns:a16="http://schemas.microsoft.com/office/drawing/2014/main" id="{1FAC3E24-8DED-4D03-963B-9E8A528F0BEE}"/>
              </a:ext>
            </a:extLst>
          </p:cNvPr>
          <p:cNvGrpSpPr/>
          <p:nvPr/>
        </p:nvGrpSpPr>
        <p:grpSpPr>
          <a:xfrm>
            <a:off x="547014" y="4121208"/>
            <a:ext cx="2122880" cy="2588810"/>
            <a:chOff x="1062120" y="4120252"/>
            <a:chExt cx="2124262" cy="2588211"/>
          </a:xfrm>
        </p:grpSpPr>
        <p:pic>
          <p:nvPicPr>
            <p:cNvPr id="28" name="Рисунок 27">
              <a:extLst>
                <a:ext uri="{FF2B5EF4-FFF2-40B4-BE49-F238E27FC236}">
                  <a16:creationId xmlns="" xmlns:a16="http://schemas.microsoft.com/office/drawing/2014/main" id="{4FBA025D-9DEF-4413-9329-DD62BEF4A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120" y="4120252"/>
              <a:ext cx="2124262" cy="2588211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CC6D81AE-5CFB-4C25-A3D2-05B1D10F4D90}"/>
                </a:ext>
              </a:extLst>
            </p:cNvPr>
            <p:cNvSpPr txBox="1"/>
            <p:nvPr/>
          </p:nvSpPr>
          <p:spPr>
            <a:xfrm>
              <a:off x="1257310" y="4305853"/>
              <a:ext cx="1741163" cy="1569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Найбільше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 мені сподобалося…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Групувати 38">
            <a:extLst>
              <a:ext uri="{FF2B5EF4-FFF2-40B4-BE49-F238E27FC236}">
                <a16:creationId xmlns="" xmlns:a16="http://schemas.microsoft.com/office/drawing/2014/main" id="{A4E2C8E9-B043-48B3-A66A-E17BEC8EA6A3}"/>
              </a:ext>
            </a:extLst>
          </p:cNvPr>
          <p:cNvGrpSpPr/>
          <p:nvPr/>
        </p:nvGrpSpPr>
        <p:grpSpPr>
          <a:xfrm>
            <a:off x="2677171" y="4115827"/>
            <a:ext cx="2122880" cy="2588811"/>
            <a:chOff x="4619984" y="4110680"/>
            <a:chExt cx="2124263" cy="2588212"/>
          </a:xfrm>
        </p:grpSpPr>
        <p:pic>
          <p:nvPicPr>
            <p:cNvPr id="26" name="Рисунок 25">
              <a:extLst>
                <a:ext uri="{FF2B5EF4-FFF2-40B4-BE49-F238E27FC236}">
                  <a16:creationId xmlns="" xmlns:a16="http://schemas.microsoft.com/office/drawing/2014/main" id="{9E1467B5-76D2-4065-A416-84FA16829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9984" y="4110680"/>
              <a:ext cx="2124263" cy="2588212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A8854B14-A831-4207-9DA7-F8B11852112C}"/>
                </a:ext>
              </a:extLst>
            </p:cNvPr>
            <p:cNvSpPr txBox="1"/>
            <p:nvPr/>
          </p:nvSpPr>
          <p:spPr>
            <a:xfrm>
              <a:off x="4827664" y="4130453"/>
              <a:ext cx="1687243" cy="1569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Урок 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завершую з настроєм…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Групувати 39">
            <a:extLst>
              <a:ext uri="{FF2B5EF4-FFF2-40B4-BE49-F238E27FC236}">
                <a16:creationId xmlns="" xmlns:a16="http://schemas.microsoft.com/office/drawing/2014/main" id="{01C56E89-3617-49DC-9DD7-F78EF09F9185}"/>
              </a:ext>
            </a:extLst>
          </p:cNvPr>
          <p:cNvGrpSpPr/>
          <p:nvPr/>
        </p:nvGrpSpPr>
        <p:grpSpPr>
          <a:xfrm>
            <a:off x="4807327" y="4093184"/>
            <a:ext cx="2122880" cy="2597685"/>
            <a:chOff x="8728843" y="4110680"/>
            <a:chExt cx="2124263" cy="2588212"/>
          </a:xfrm>
        </p:grpSpPr>
        <p:pic>
          <p:nvPicPr>
            <p:cNvPr id="24" name="Рисунок 23">
              <a:extLst>
                <a:ext uri="{FF2B5EF4-FFF2-40B4-BE49-F238E27FC236}">
                  <a16:creationId xmlns="" xmlns:a16="http://schemas.microsoft.com/office/drawing/2014/main" id="{7900379D-F458-47D6-B608-DD9EE02E8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4110680"/>
              <a:ext cx="2124263" cy="258821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3E42A582-EBEF-45E5-89DE-6246D26FEEBC}"/>
                </a:ext>
              </a:extLst>
            </p:cNvPr>
            <p:cNvSpPr txBox="1"/>
            <p:nvPr/>
          </p:nvSpPr>
          <p:spPr>
            <a:xfrm>
              <a:off x="8933561" y="4310292"/>
              <a:ext cx="1587952" cy="1195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accent3">
                      <a:lumMod val="75000"/>
                    </a:schemeClr>
                  </a:solidFill>
                </a:rPr>
                <a:t>Труднощі виникали…</a:t>
              </a:r>
              <a:endParaRPr lang="ru-RU" sz="24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051471" y="494645"/>
            <a:ext cx="10153127" cy="8010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Рефлексія «Загадкові листи»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303A0F1C-25E8-4812-8FCC-E4BF1320554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>
          <a:xfrm>
            <a:off x="7051172" y="2154257"/>
            <a:ext cx="4471990" cy="4396449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  <p:sp>
        <p:nvSpPr>
          <p:cNvPr id="43" name="Бульбашка прямої мови: прямокутна з округленими кутами 42">
            <a:extLst>
              <a:ext uri="{FF2B5EF4-FFF2-40B4-BE49-F238E27FC236}">
                <a16:creationId xmlns="" xmlns:a16="http://schemas.microsoft.com/office/drawing/2014/main" id="{3CA92863-B7FF-496A-BA1F-CAC1B6F06959}"/>
              </a:ext>
            </a:extLst>
          </p:cNvPr>
          <p:cNvSpPr/>
          <p:nvPr/>
        </p:nvSpPr>
        <p:spPr>
          <a:xfrm>
            <a:off x="6982716" y="1434403"/>
            <a:ext cx="4540446" cy="843008"/>
          </a:xfrm>
          <a:prstGeom prst="wedgeRoundRectCallout">
            <a:avLst>
              <a:gd name="adj1" fmla="val -16196"/>
              <a:gd name="adj2" fmla="val 78137"/>
              <a:gd name="adj3" fmla="val 16667"/>
            </a:avLst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Вибери </a:t>
            </a:r>
            <a:r>
              <a:rPr lang="uk-UA" sz="2000" b="1" dirty="0">
                <a:solidFill>
                  <a:schemeClr val="accent3">
                    <a:lumMod val="75000"/>
                  </a:schemeClr>
                </a:solidFill>
              </a:rPr>
              <a:t>лист, який ти хочеш відкрити</a:t>
            </a:r>
          </a:p>
          <a:p>
            <a:pPr algn="ctr"/>
            <a:r>
              <a:rPr lang="uk-UA" sz="2000" i="1" dirty="0">
                <a:solidFill>
                  <a:schemeClr val="accent3">
                    <a:lumMod val="75000"/>
                  </a:schemeClr>
                </a:solidFill>
              </a:rPr>
              <a:t>(щоби відкрити лист, натисніть на нього)</a:t>
            </a:r>
          </a:p>
        </p:txBody>
      </p:sp>
    </p:spTree>
    <p:extLst>
      <p:ext uri="{BB962C8B-B14F-4D97-AF65-F5344CB8AC3E}">
        <p14:creationId xmlns:p14="http://schemas.microsoft.com/office/powerpoint/2010/main" val="244218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22284"/>
            <a:ext cx="1069820" cy="10373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62-63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48533" y="2162118"/>
            <a:ext cx="6462841" cy="77695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400" b="1" dirty="0" err="1" smtClean="0">
                <a:solidFill>
                  <a:srgbClr val="0070C0"/>
                </a:solidFill>
              </a:rPr>
              <a:t>Запиши</a:t>
            </a:r>
            <a:r>
              <a:rPr lang="uk-UA" sz="2400" b="1" dirty="0" smtClean="0">
                <a:solidFill>
                  <a:srgbClr val="0070C0"/>
                </a:solidFill>
              </a:rPr>
              <a:t> свої спостереження за неживою природою у календар спостережень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63070" y="1053530"/>
            <a:ext cx="3120040" cy="5219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8534" y="1635199"/>
            <a:ext cx="3120040" cy="5269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2871" y="1053530"/>
            <a:ext cx="2918504" cy="5269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2871" y="1629594"/>
            <a:ext cx="2917568" cy="5275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686" y="265353"/>
            <a:ext cx="3858057" cy="267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890402" y="376223"/>
            <a:ext cx="6420037" cy="5895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19" y="2964464"/>
            <a:ext cx="10501777" cy="3705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387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bc.ua/wp-content/uploads/2021/07/a8bb025a2802d3559ec8347e92eeda7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47" y="2550468"/>
            <a:ext cx="4613233" cy="2592288"/>
          </a:xfrm>
          <a:prstGeom prst="round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" t="1701" r="1744" b="1581"/>
          <a:stretch/>
        </p:blipFill>
        <p:spPr bwMode="auto">
          <a:xfrm>
            <a:off x="5659983" y="333450"/>
            <a:ext cx="6148001" cy="6148001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Заголовок 6"/>
          <p:cNvSpPr txBox="1">
            <a:spLocks/>
          </p:cNvSpPr>
          <p:nvPr/>
        </p:nvSpPr>
        <p:spPr>
          <a:xfrm>
            <a:off x="637953" y="549475"/>
            <a:ext cx="4950022" cy="15841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Хмара</a:t>
            </a:r>
            <a:r>
              <a:rPr lang="ru-RU" sz="4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слів</a:t>
            </a:r>
            <a:br>
              <a:rPr lang="ru-RU" sz="4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uk-UA" sz="4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«</a:t>
            </a:r>
            <a:r>
              <a:rPr lang="uk-UA" sz="4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Корисні копалини</a:t>
            </a:r>
            <a:r>
              <a:rPr lang="uk-UA" sz="4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»</a:t>
            </a:r>
            <a:endParaRPr lang="ru-RU" sz="4000" dirty="0">
              <a:ln w="10160">
                <a:solidFill>
                  <a:srgbClr val="00B050"/>
                </a:solidFill>
                <a:prstDash val="solid"/>
              </a:ln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74689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07455" y="477467"/>
            <a:ext cx="10225136" cy="6480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Закінчіть </a:t>
            </a:r>
            <a:r>
              <a:rPr lang="uk-UA" sz="4000" b="1" dirty="0">
                <a:solidFill>
                  <a:schemeClr val="bg1"/>
                </a:solidFill>
              </a:rPr>
              <a:t>речення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939461" y="4104861"/>
            <a:ext cx="4438336" cy="10446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3200" b="1" dirty="0" smtClean="0">
                <a:solidFill>
                  <a:schemeClr val="bg1"/>
                </a:solidFill>
              </a:rPr>
              <a:t>3</a:t>
            </a:r>
            <a:r>
              <a:rPr lang="uk-UA" sz="3200" b="1" dirty="0">
                <a:solidFill>
                  <a:schemeClr val="bg1"/>
                </a:solidFill>
              </a:rPr>
              <a:t>. До </a:t>
            </a:r>
            <a:r>
              <a:rPr lang="uk-UA" sz="3200" b="1" dirty="0" smtClean="0">
                <a:solidFill>
                  <a:schemeClr val="bg1"/>
                </a:solidFill>
              </a:rPr>
              <a:t>рудних </a:t>
            </a:r>
            <a:r>
              <a:rPr lang="uk-UA" sz="3200" b="1" dirty="0">
                <a:solidFill>
                  <a:schemeClr val="bg1"/>
                </a:solidFill>
              </a:rPr>
              <a:t>корисних копалин належать </a:t>
            </a:r>
            <a:r>
              <a:rPr lang="uk-UA" sz="3200" b="1" dirty="0" smtClean="0">
                <a:solidFill>
                  <a:schemeClr val="bg1"/>
                </a:solidFill>
              </a:rPr>
              <a:t>…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939462" y="1309394"/>
            <a:ext cx="5040560" cy="7741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3200" b="1" dirty="0" smtClean="0">
                <a:solidFill>
                  <a:schemeClr val="bg1"/>
                </a:solidFill>
              </a:rPr>
              <a:t>1. </a:t>
            </a:r>
            <a:r>
              <a:rPr lang="uk-UA" sz="3200" b="1" dirty="0">
                <a:solidFill>
                  <a:schemeClr val="bg1"/>
                </a:solidFill>
              </a:rPr>
              <a:t>Корисні копалини – це </a:t>
            </a:r>
            <a:r>
              <a:rPr lang="uk-UA" sz="3200" b="1" dirty="0" smtClean="0">
                <a:solidFill>
                  <a:schemeClr val="bg1"/>
                </a:solidFill>
              </a:rPr>
              <a:t>…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5367693" y="4104861"/>
            <a:ext cx="5633204" cy="10446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b="1" dirty="0" smtClean="0">
                <a:solidFill>
                  <a:schemeClr val="bg1"/>
                </a:solidFill>
              </a:rPr>
              <a:t>Марганцева руда, залізна руда, мідна руда, золото.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5980022" y="1273464"/>
            <a:ext cx="5020875" cy="162010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b="1" dirty="0" smtClean="0">
                <a:solidFill>
                  <a:schemeClr val="bg1"/>
                </a:solidFill>
              </a:rPr>
              <a:t>гірські </a:t>
            </a:r>
            <a:r>
              <a:rPr lang="uk-UA" sz="3200" b="1" dirty="0">
                <a:solidFill>
                  <a:schemeClr val="bg1"/>
                </a:solidFill>
              </a:rPr>
              <a:t>породи і мінерали, які люди використовують у господарстві.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939461" y="2926224"/>
            <a:ext cx="4936545" cy="10801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3200" b="1" dirty="0" smtClean="0">
                <a:solidFill>
                  <a:schemeClr val="bg1"/>
                </a:solidFill>
              </a:rPr>
              <a:t>2. До паливних корисних копалин належать …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5885187" y="2926224"/>
            <a:ext cx="5124890" cy="10963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b="1" dirty="0" smtClean="0">
                <a:solidFill>
                  <a:schemeClr val="bg1"/>
                </a:solidFill>
              </a:rPr>
              <a:t>Вугілля, газ, нафта, торф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927100" y="5248240"/>
            <a:ext cx="4948905" cy="9898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3200" b="1" dirty="0" smtClean="0">
                <a:solidFill>
                  <a:schemeClr val="bg1"/>
                </a:solidFill>
              </a:rPr>
              <a:t>3</a:t>
            </a:r>
            <a:r>
              <a:rPr lang="uk-UA" sz="3200" b="1" dirty="0">
                <a:solidFill>
                  <a:schemeClr val="bg1"/>
                </a:solidFill>
              </a:rPr>
              <a:t>. До </a:t>
            </a:r>
            <a:r>
              <a:rPr lang="uk-UA" sz="3200" b="1" dirty="0" smtClean="0">
                <a:solidFill>
                  <a:schemeClr val="bg1"/>
                </a:solidFill>
              </a:rPr>
              <a:t>нерудних </a:t>
            </a:r>
            <a:r>
              <a:rPr lang="uk-UA" sz="3200" b="1" dirty="0">
                <a:solidFill>
                  <a:schemeClr val="bg1"/>
                </a:solidFill>
              </a:rPr>
              <a:t>корисних копалин належать </a:t>
            </a:r>
            <a:r>
              <a:rPr lang="uk-UA" sz="3200" b="1" dirty="0" smtClean="0">
                <a:solidFill>
                  <a:schemeClr val="bg1"/>
                </a:solidFill>
              </a:rPr>
              <a:t>…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5876006" y="5248240"/>
            <a:ext cx="5130320" cy="9898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b="1" dirty="0" smtClean="0">
                <a:solidFill>
                  <a:schemeClr val="bg1"/>
                </a:solidFill>
              </a:rPr>
              <a:t>Пісок, глина, граніт, кам’яна сіль, крейда, гіпс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93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8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3479" y="494643"/>
            <a:ext cx="9865096" cy="6308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Упізнайте корисні копалини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21" y="1408185"/>
            <a:ext cx="3014989" cy="198236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72" y="1423022"/>
            <a:ext cx="3477736" cy="215230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026" y="1438298"/>
            <a:ext cx="3101140" cy="232790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10" y="3708629"/>
            <a:ext cx="3147666" cy="224982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026" y="4005857"/>
            <a:ext cx="3101140" cy="216281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73" y="3717826"/>
            <a:ext cx="3477736" cy="234374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636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75774" y="405458"/>
            <a:ext cx="10339320" cy="6480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Пригадайте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455" y="1214561"/>
            <a:ext cx="2543309" cy="3799407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5" descr="Як фотографувати зоряне небо – Світ фотографі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9" descr="Глобус купить в Георгиевске по низкой цене | Личные вещи | Авито  (7648071491)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404139" y="3861842"/>
            <a:ext cx="4826456" cy="2437474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Сьогодні на уроці ви 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дізнаєтеся</a:t>
            </a:r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, як люди використовують корисні копалини і чому їх потрібно використовувати 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ощадливо </a:t>
            </a:r>
            <a:endParaRPr lang="ru-RU" sz="28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88916" y="1214561"/>
            <a:ext cx="3906971" cy="10081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На які </a:t>
            </a:r>
            <a:r>
              <a:rPr lang="ru-RU" sz="2800" b="1" dirty="0" err="1"/>
              <a:t>групи</a:t>
            </a:r>
            <a:r>
              <a:rPr lang="ru-RU" sz="2800" b="1" dirty="0"/>
              <a:t> </a:t>
            </a:r>
            <a:r>
              <a:rPr lang="ru-RU" sz="2800" b="1" dirty="0" err="1"/>
              <a:t>поділяють</a:t>
            </a:r>
            <a:r>
              <a:rPr lang="ru-RU" sz="2800" b="1" dirty="0"/>
              <a:t> </a:t>
            </a:r>
            <a:r>
              <a:rPr lang="ru-RU" sz="2800" b="1" dirty="0" err="1"/>
              <a:t>корисні</a:t>
            </a:r>
            <a:r>
              <a:rPr lang="ru-RU" sz="2800" b="1" dirty="0"/>
              <a:t> </a:t>
            </a:r>
            <a:r>
              <a:rPr lang="ru-RU" sz="2800" b="1" dirty="0" err="1" smtClean="0"/>
              <a:t>копалини</a:t>
            </a:r>
            <a:r>
              <a:rPr lang="ru-RU" sz="2800" b="1" dirty="0" smtClean="0"/>
              <a:t>?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939903" y="1214561"/>
            <a:ext cx="3314288" cy="24857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/>
              <a:t>До </a:t>
            </a:r>
            <a:r>
              <a:rPr lang="ru-RU" sz="2800" b="1" dirty="0" err="1"/>
              <a:t>якої</a:t>
            </a:r>
            <a:r>
              <a:rPr lang="ru-RU" sz="2800" b="1" dirty="0"/>
              <a:t> </a:t>
            </a:r>
            <a:r>
              <a:rPr lang="ru-RU" sz="2800" b="1" dirty="0" err="1"/>
              <a:t>групи</a:t>
            </a:r>
            <a:r>
              <a:rPr lang="ru-RU" sz="2800" b="1" dirty="0"/>
              <a:t> </a:t>
            </a:r>
            <a:r>
              <a:rPr lang="ru-RU" sz="2800" b="1" dirty="0" err="1"/>
              <a:t>корисних</a:t>
            </a:r>
            <a:r>
              <a:rPr lang="ru-RU" sz="2800" b="1" dirty="0"/>
              <a:t> </a:t>
            </a:r>
            <a:r>
              <a:rPr lang="ru-RU" sz="2800" b="1" dirty="0" err="1"/>
              <a:t>копалин</a:t>
            </a:r>
            <a:r>
              <a:rPr lang="ru-RU" sz="2800" b="1" dirty="0"/>
              <a:t> належать </a:t>
            </a:r>
            <a:r>
              <a:rPr lang="ru-RU" sz="2800" b="1" dirty="0" err="1"/>
              <a:t>кам’яна</a:t>
            </a:r>
            <a:r>
              <a:rPr lang="ru-RU" sz="2800" b="1" dirty="0"/>
              <a:t> (</a:t>
            </a:r>
            <a:r>
              <a:rPr lang="ru-RU" sz="2800" b="1" dirty="0" err="1"/>
              <a:t>кухонна</a:t>
            </a:r>
            <a:r>
              <a:rPr lang="ru-RU" sz="2800" b="1" dirty="0"/>
              <a:t>) </a:t>
            </a:r>
            <a:r>
              <a:rPr lang="ru-RU" sz="2800" b="1" dirty="0" err="1"/>
              <a:t>сіль</a:t>
            </a:r>
            <a:r>
              <a:rPr lang="ru-RU" sz="2800" b="1" dirty="0"/>
              <a:t> і сода?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7" t="7324" r="11835" b="10887"/>
          <a:stretch/>
        </p:blipFill>
        <p:spPr>
          <a:xfrm>
            <a:off x="1296000" y="3132000"/>
            <a:ext cx="1332000" cy="2304000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875774" y="2237318"/>
            <a:ext cx="3906971" cy="6164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Горючі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рудні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нерудні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50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455" y="494643"/>
            <a:ext cx="10153128" cy="93651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Встановіть відповідність між назвою корисної копалини та  описом її властивостей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63439" y="1557231"/>
            <a:ext cx="6840760" cy="133422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Сипкий, часто забарвлений в різні кольори, легко пропускає воду, використовується на будівництві, </a:t>
            </a:r>
            <a:r>
              <a:rPr lang="uk-UA" sz="2400" b="1" dirty="0" smtClean="0"/>
              <a:t>придатний </a:t>
            </a:r>
            <a:r>
              <a:rPr lang="uk-UA" sz="2400" b="1" dirty="0"/>
              <a:t>для виготовлення скла.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63439" y="2891456"/>
            <a:ext cx="6135487" cy="83758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Його видобувають у місцях висихання боліт і використовують для опалення.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63439" y="3849136"/>
            <a:ext cx="6135487" cy="70212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Масляниста рідина темно-бурого кольору з різким запахом, легша за воду.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63439" y="4699081"/>
            <a:ext cx="6135487" cy="104256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Сипка речовина, розчинна у воді, має біле забарвлення, не горить, без неї не можна приготувати страви.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60231" y="5710269"/>
            <a:ext cx="6135487" cy="710064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Глибоко в землі ховається, «чорним золотом» називається.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847760" y="1773609"/>
            <a:ext cx="2707641" cy="6396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 b="1" dirty="0"/>
          </a:p>
          <a:p>
            <a:pPr algn="ctr"/>
            <a:r>
              <a:rPr lang="uk-UA" sz="3200" b="1" dirty="0"/>
              <a:t>Торф </a:t>
            </a:r>
          </a:p>
          <a:p>
            <a:pPr algn="ctr"/>
            <a:r>
              <a:rPr lang="uk-UA" sz="3200" b="1" dirty="0"/>
              <a:t>   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844470" y="2712867"/>
            <a:ext cx="2707641" cy="7575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Нафта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847760" y="3721264"/>
            <a:ext cx="2702849" cy="70212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Пісок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844469" y="4649788"/>
            <a:ext cx="2707641" cy="99775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/>
              <a:t>Кам'яне вугілля</a:t>
            </a:r>
            <a:endParaRPr lang="uk-UA" sz="32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816291" y="5772319"/>
            <a:ext cx="2707638" cy="674411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Кухонна сіль</a:t>
            </a:r>
          </a:p>
        </p:txBody>
      </p:sp>
      <p:cxnSp>
        <p:nvCxnSpPr>
          <p:cNvPr id="19" name="Прямая соединительная линия 18"/>
          <p:cNvCxnSpPr>
            <a:stCxn id="6" idx="3"/>
            <a:endCxn id="15" idx="1"/>
          </p:cNvCxnSpPr>
          <p:nvPr/>
        </p:nvCxnSpPr>
        <p:spPr>
          <a:xfrm>
            <a:off x="7604199" y="2224344"/>
            <a:ext cx="1243561" cy="184798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13" idx="1"/>
            <a:endCxn id="8" idx="3"/>
          </p:cNvCxnSpPr>
          <p:nvPr/>
        </p:nvCxnSpPr>
        <p:spPr>
          <a:xfrm flipH="1">
            <a:off x="6898926" y="2093420"/>
            <a:ext cx="1948834" cy="121682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9" idx="3"/>
            <a:endCxn id="14" idx="1"/>
          </p:cNvCxnSpPr>
          <p:nvPr/>
        </p:nvCxnSpPr>
        <p:spPr>
          <a:xfrm flipV="1">
            <a:off x="6898926" y="3091646"/>
            <a:ext cx="1945544" cy="110855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10" idx="3"/>
            <a:endCxn id="17" idx="1"/>
          </p:cNvCxnSpPr>
          <p:nvPr/>
        </p:nvCxnSpPr>
        <p:spPr>
          <a:xfrm>
            <a:off x="6898926" y="5220361"/>
            <a:ext cx="1917365" cy="88916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11" idx="3"/>
            <a:endCxn id="16" idx="1"/>
          </p:cNvCxnSpPr>
          <p:nvPr/>
        </p:nvCxnSpPr>
        <p:spPr>
          <a:xfrm flipV="1">
            <a:off x="6895718" y="5148668"/>
            <a:ext cx="1948751" cy="91663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94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8108255" y="1346943"/>
            <a:ext cx="3347438" cy="29875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23479" y="550142"/>
            <a:ext cx="10153128" cy="7194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Гра «Що для чого потрібно»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56" y="1602692"/>
            <a:ext cx="3476370" cy="260958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626" y="1316259"/>
            <a:ext cx="1925405" cy="1512882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643" y="3034886"/>
            <a:ext cx="1707369" cy="1708878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0" name="Прямая со стрелкой 9"/>
          <p:cNvCxnSpPr/>
          <p:nvPr/>
        </p:nvCxnSpPr>
        <p:spPr>
          <a:xfrm flipV="1">
            <a:off x="3615022" y="2297904"/>
            <a:ext cx="720080" cy="243488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672205" y="3337410"/>
            <a:ext cx="737958" cy="308408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smtClean="0">
                <a:solidFill>
                  <a:schemeClr val="bg1"/>
                </a:solidFill>
              </a:rPr>
              <a:t>64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9172" y="4343659"/>
            <a:ext cx="3496377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/>
              <a:t>Для </a:t>
            </a:r>
            <a:r>
              <a:rPr lang="ru-RU" sz="2800" b="1" dirty="0" err="1"/>
              <a:t>будівництва</a:t>
            </a:r>
            <a:r>
              <a:rPr lang="ru-RU" sz="2800" b="1" dirty="0"/>
              <a:t> </a:t>
            </a:r>
            <a:r>
              <a:rPr lang="ru-RU" sz="2800" b="1" dirty="0" err="1"/>
              <a:t>потрібні</a:t>
            </a:r>
            <a:r>
              <a:rPr lang="ru-RU" sz="2800" b="1" dirty="0"/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граніт</a:t>
            </a:r>
            <a:r>
              <a:rPr lang="ru-RU" sz="2800" b="1" dirty="0">
                <a:solidFill>
                  <a:srgbClr val="FFFF00"/>
                </a:solidFill>
              </a:rPr>
              <a:t> і </a:t>
            </a:r>
            <a:r>
              <a:rPr lang="ru-RU" sz="2800" b="1" dirty="0" err="1">
                <a:solidFill>
                  <a:srgbClr val="FFFF00"/>
                </a:solidFill>
              </a:rPr>
              <a:t>щебінь</a:t>
            </a:r>
            <a:r>
              <a:rPr lang="ru-RU" sz="2800" b="1" dirty="0"/>
              <a:t>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834271" y="4638150"/>
            <a:ext cx="4785034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Щоб </a:t>
            </a:r>
            <a:r>
              <a:rPr lang="ru-RU" sz="2800" b="1" dirty="0"/>
              <a:t>ви </a:t>
            </a:r>
            <a:r>
              <a:rPr lang="ru-RU" sz="2800" b="1" dirty="0" err="1"/>
              <a:t>готовити</a:t>
            </a:r>
            <a:r>
              <a:rPr lang="ru-RU" sz="2800" b="1" dirty="0"/>
              <a:t> </a:t>
            </a:r>
            <a:r>
              <a:rPr lang="ru-RU" sz="2800" b="1" dirty="0" err="1"/>
              <a:t>цеглу</a:t>
            </a:r>
            <a:r>
              <a:rPr lang="ru-RU" sz="2800" b="1" dirty="0"/>
              <a:t>, </a:t>
            </a:r>
            <a:r>
              <a:rPr lang="ru-RU" sz="2800" b="1" dirty="0" err="1"/>
              <a:t>скло</a:t>
            </a:r>
            <a:r>
              <a:rPr lang="ru-RU" sz="2800" b="1" dirty="0"/>
              <a:t>, бетон чи посуд, </a:t>
            </a:r>
            <a:r>
              <a:rPr lang="ru-RU" sz="2800" b="1" dirty="0" err="1" smtClean="0"/>
              <a:t>знадобляться</a:t>
            </a:r>
            <a:r>
              <a:rPr lang="ru-RU" sz="2800" b="1" dirty="0" smtClean="0"/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пісок</a:t>
            </a:r>
            <a:r>
              <a:rPr lang="ru-RU" sz="2800" b="1" dirty="0">
                <a:solidFill>
                  <a:srgbClr val="FFFF00"/>
                </a:solidFill>
              </a:rPr>
              <a:t> і глина</a:t>
            </a:r>
            <a:r>
              <a:rPr lang="ru-RU" sz="2800" b="1" dirty="0"/>
              <a:t>. 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744" y="1384302"/>
            <a:ext cx="1649129" cy="165058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491" y="1684693"/>
            <a:ext cx="2000025" cy="200179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423" y="3021240"/>
            <a:ext cx="1416141" cy="118761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031" y="1379911"/>
            <a:ext cx="1653515" cy="1654976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373" y="3084800"/>
            <a:ext cx="1925085" cy="1520264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21" name="Прямая со стрелкой 20"/>
          <p:cNvCxnSpPr/>
          <p:nvPr/>
        </p:nvCxnSpPr>
        <p:spPr>
          <a:xfrm flipH="1" flipV="1">
            <a:off x="7711278" y="2267405"/>
            <a:ext cx="793954" cy="243488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7727363" y="3371709"/>
            <a:ext cx="851136" cy="308408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093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8619</TotalTime>
  <Words>715</Words>
  <Application>Microsoft Office PowerPoint</Application>
  <PresentationFormat>Произвольный</PresentationFormat>
  <Paragraphs>122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Налаштування на урок «Комікс»</vt:lpstr>
      <vt:lpstr>Презентация PowerPoint</vt:lpstr>
      <vt:lpstr>Презентация PowerPoint</vt:lpstr>
      <vt:lpstr>Закінчіть речення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646</cp:revision>
  <dcterms:created xsi:type="dcterms:W3CDTF">2025-08-27T14:01:18Z</dcterms:created>
  <dcterms:modified xsi:type="dcterms:W3CDTF">2025-12-12T11:25:39Z</dcterms:modified>
</cp:coreProperties>
</file>