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598" r:id="rId3"/>
    <p:sldId id="455" r:id="rId4"/>
    <p:sldId id="575" r:id="rId5"/>
    <p:sldId id="581" r:id="rId6"/>
    <p:sldId id="596" r:id="rId7"/>
    <p:sldId id="597" r:id="rId8"/>
    <p:sldId id="492" r:id="rId9"/>
    <p:sldId id="526" r:id="rId10"/>
    <p:sldId id="585" r:id="rId11"/>
    <p:sldId id="587" r:id="rId12"/>
    <p:sldId id="590" r:id="rId13"/>
    <p:sldId id="592" r:id="rId14"/>
    <p:sldId id="593" r:id="rId15"/>
    <p:sldId id="595" r:id="rId16"/>
    <p:sldId id="292" r:id="rId17"/>
    <p:sldId id="599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83519" y="909514"/>
            <a:ext cx="9289032" cy="129614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</a:rPr>
              <a:t>Правильно </a:t>
            </a:r>
            <a:r>
              <a:rPr lang="uk-UA" sz="4000" b="1" dirty="0" err="1">
                <a:solidFill>
                  <a:srgbClr val="0070C0"/>
                </a:solidFill>
              </a:rPr>
              <a:t>переношу</a:t>
            </a:r>
            <a:r>
              <a:rPr lang="uk-UA" sz="4000" b="1" dirty="0">
                <a:solidFill>
                  <a:srgbClr val="0070C0"/>
                </a:solidFill>
              </a:rPr>
              <a:t> слова з апострофом після префіксів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4037753"/>
            <a:ext cx="3672408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43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94645"/>
            <a:ext cx="10657184" cy="630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4000" b="1" dirty="0" err="1" smtClean="0">
                <a:solidFill>
                  <a:schemeClr val="bg1"/>
                </a:solidFill>
              </a:rPr>
              <a:t>групи</a:t>
            </a:r>
            <a:r>
              <a:rPr lang="ru-RU" sz="4000" b="1" dirty="0" smtClean="0">
                <a:solidFill>
                  <a:schemeClr val="bg1"/>
                </a:solidFill>
              </a:rPr>
              <a:t> слів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1671" y="1773610"/>
            <a:ext cx="2016224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err="1" smtClean="0">
                <a:solidFill>
                  <a:schemeClr val="bg1"/>
                </a:solidFill>
              </a:rPr>
              <a:t>си-</a:t>
            </a:r>
            <a:r>
              <a:rPr lang="uk-UA" sz="3600" b="1" dirty="0" err="1" smtClean="0">
                <a:solidFill>
                  <a:srgbClr val="FFFF00"/>
                </a:solidFill>
              </a:rPr>
              <a:t>дж</a:t>
            </a:r>
            <a:r>
              <a:rPr lang="uk-UA" sz="3600" b="1" dirty="0" err="1" smtClean="0">
                <a:solidFill>
                  <a:schemeClr val="bg1"/>
                </a:solidFill>
              </a:rPr>
              <a:t>у</a:t>
            </a:r>
            <a:endParaRPr lang="uk-UA" sz="3600" b="1" dirty="0" smtClean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ґу-</a:t>
            </a:r>
            <a:r>
              <a:rPr lang="uk-UA" sz="3600" b="1" dirty="0" err="1">
                <a:solidFill>
                  <a:srgbClr val="FFFF00"/>
                </a:solidFill>
              </a:rPr>
              <a:t>дз</a:t>
            </a:r>
            <a:r>
              <a:rPr lang="uk-UA" sz="3600" b="1" dirty="0" err="1">
                <a:solidFill>
                  <a:schemeClr val="bg1"/>
                </a:solidFill>
              </a:rPr>
              <a:t>ик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пал</a:t>
            </a:r>
            <a:r>
              <a:rPr lang="uk-UA" sz="3600" b="1" dirty="0">
                <a:solidFill>
                  <a:srgbClr val="FFFF00"/>
                </a:solidFill>
              </a:rPr>
              <a:t>ь</a:t>
            </a:r>
            <a:r>
              <a:rPr lang="uk-UA" sz="3600" b="1" dirty="0">
                <a:solidFill>
                  <a:schemeClr val="bg1"/>
                </a:solidFill>
              </a:rPr>
              <a:t>-то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ма</a:t>
            </a:r>
            <a:r>
              <a:rPr lang="uk-UA" sz="3600" b="1" dirty="0" smtClean="0">
                <a:solidFill>
                  <a:srgbClr val="FFFF00"/>
                </a:solidFill>
              </a:rPr>
              <a:t>й</a:t>
            </a:r>
            <a:r>
              <a:rPr lang="uk-UA" sz="3600" b="1" dirty="0" smtClean="0">
                <a:solidFill>
                  <a:schemeClr val="bg1"/>
                </a:solidFill>
              </a:rPr>
              <a:t>-ка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11911" y="1773610"/>
            <a:ext cx="1944216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бур</a:t>
            </a:r>
            <a:r>
              <a:rPr lang="uk-UA" sz="3600" b="1" dirty="0">
                <a:solidFill>
                  <a:srgbClr val="FFFF00"/>
                </a:solidFill>
              </a:rPr>
              <a:t>’</a:t>
            </a:r>
            <a:r>
              <a:rPr lang="uk-UA" sz="3600" b="1" dirty="0">
                <a:solidFill>
                  <a:schemeClr val="bg1"/>
                </a:solidFill>
              </a:rPr>
              <a:t>- </a:t>
            </a:r>
            <a:r>
              <a:rPr lang="uk-UA" sz="3600" b="1" dirty="0" err="1">
                <a:solidFill>
                  <a:schemeClr val="bg1"/>
                </a:solidFill>
              </a:rPr>
              <a:t>ян</a:t>
            </a:r>
            <a:r>
              <a:rPr lang="uk-UA" sz="3600" b="1" dirty="0">
                <a:solidFill>
                  <a:schemeClr val="bg1"/>
                </a:solidFill>
              </a:rPr>
              <a:t>  </a:t>
            </a:r>
            <a:r>
              <a:rPr lang="uk-UA" sz="3600" b="1" dirty="0" err="1">
                <a:solidFill>
                  <a:schemeClr val="bg1"/>
                </a:solidFill>
              </a:rPr>
              <a:t>хом</a:t>
            </a:r>
            <a:r>
              <a:rPr lang="uk-UA" sz="3600" b="1" dirty="0">
                <a:solidFill>
                  <a:srgbClr val="FFFF00"/>
                </a:solidFill>
              </a:rPr>
              <a:t>’</a:t>
            </a:r>
            <a:r>
              <a:rPr lang="uk-UA" sz="3600" b="1" dirty="0">
                <a:solidFill>
                  <a:schemeClr val="bg1"/>
                </a:solidFill>
              </a:rPr>
              <a:t>-як  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ли-на 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r>
              <a:rPr lang="uk-UA" sz="3600" b="1" dirty="0" err="1" smtClean="0">
                <a:solidFill>
                  <a:srgbClr val="FFFF00"/>
                </a:solidFill>
              </a:rPr>
              <a:t>а</a:t>
            </a:r>
            <a:r>
              <a:rPr lang="uk-UA" sz="3600" b="1" dirty="0" err="1" smtClean="0">
                <a:solidFill>
                  <a:schemeClr val="bg1"/>
                </a:solidFill>
              </a:rPr>
              <a:t>ка-ці</a:t>
            </a:r>
            <a:r>
              <a:rPr lang="uk-UA" sz="3600" b="1" dirty="0" err="1" smtClean="0">
                <a:solidFill>
                  <a:srgbClr val="FFFF00"/>
                </a:solidFill>
              </a:rPr>
              <a:t>я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3184" y="1197546"/>
            <a:ext cx="850543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Пригадайте</a:t>
            </a:r>
            <a:r>
              <a:rPr lang="ru-RU" sz="2800" b="1" dirty="0" smtClean="0">
                <a:solidFill>
                  <a:srgbClr val="0070C0"/>
                </a:solidFill>
              </a:rPr>
              <a:t> правила переносу слів </a:t>
            </a:r>
            <a:r>
              <a:rPr lang="ru-RU" sz="2800" b="1" dirty="0" err="1" smtClean="0">
                <a:solidFill>
                  <a:srgbClr val="0070C0"/>
                </a:solidFill>
              </a:rPr>
              <a:t>кожної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групи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28135" y="1773610"/>
            <a:ext cx="4320480" cy="22983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Поясніть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sz="2800" b="1" dirty="0" smtClean="0">
                <a:solidFill>
                  <a:srgbClr val="0070C0"/>
                </a:solidFill>
              </a:rPr>
              <a:t>за яким із правил будете переносити слова з апострофом після </a:t>
            </a:r>
            <a:r>
              <a:rPr lang="uk-UA" sz="2800" b="1" dirty="0" err="1" smtClean="0">
                <a:solidFill>
                  <a:srgbClr val="0070C0"/>
                </a:solidFill>
              </a:rPr>
              <a:t>префікса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Перевірте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свою думку за правилом.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1671" y="4221882"/>
            <a:ext cx="7981481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з апострофом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префікса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переносимо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складах. Апостроф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залишається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попереднім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складом.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-ли, роз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яснили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єднали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1" name="Рисунок 10" descr="Рис 1-02 Ученик.jpg"/>
          <p:cNvPicPr>
            <a:picLocks noChangeAspect="1"/>
          </p:cNvPicPr>
          <p:nvPr/>
        </p:nvPicPr>
        <p:blipFill rotWithShape="1">
          <a:blip r:embed="rId2"/>
          <a:srcRect l="14138" r="27874"/>
          <a:stretch/>
        </p:blipFill>
        <p:spPr>
          <a:xfrm>
            <a:off x="920746" y="1796146"/>
            <a:ext cx="1792545" cy="302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9265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74134"/>
            <a:ext cx="10801200" cy="7820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Співоче поле слів з апострофом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42648" y="1924475"/>
            <a:ext cx="731043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Об’єднати, з’їхати, роз’яснити, об’ява, з’їм, під’їзд.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42648" y="1924476"/>
            <a:ext cx="731043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Об</a:t>
            </a:r>
            <a:r>
              <a:rPr lang="uk-UA" sz="3600" b="1" dirty="0" smtClean="0">
                <a:solidFill>
                  <a:schemeClr val="bg1"/>
                </a:solidFill>
              </a:rPr>
              <a:t>’- єднати</a:t>
            </a:r>
            <a:r>
              <a:rPr lang="uk-UA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 err="1" smtClean="0">
                <a:solidFill>
                  <a:schemeClr val="bg1"/>
                </a:solidFill>
              </a:rPr>
              <a:t>з’ї</a:t>
            </a:r>
            <a:r>
              <a:rPr lang="uk-UA" sz="3600" b="1" dirty="0" smtClean="0">
                <a:solidFill>
                  <a:schemeClr val="bg1"/>
                </a:solidFill>
              </a:rPr>
              <a:t>-хати</a:t>
            </a:r>
            <a:r>
              <a:rPr lang="uk-UA" sz="3600" b="1" dirty="0">
                <a:solidFill>
                  <a:schemeClr val="bg1"/>
                </a:solidFill>
              </a:rPr>
              <a:t>,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роз’- </a:t>
            </a:r>
            <a:r>
              <a:rPr lang="uk-UA" sz="3600" b="1" dirty="0" err="1" smtClean="0">
                <a:solidFill>
                  <a:schemeClr val="bg1"/>
                </a:solidFill>
              </a:rPr>
              <a:t>яснити</a:t>
            </a:r>
            <a:r>
              <a:rPr lang="uk-UA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 smtClean="0">
                <a:solidFill>
                  <a:schemeClr val="bg1"/>
                </a:solidFill>
              </a:rPr>
              <a:t>об’- ява</a:t>
            </a:r>
            <a:r>
              <a:rPr lang="uk-UA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>
                <a:solidFill>
                  <a:srgbClr val="0070C0"/>
                </a:solidFill>
              </a:rPr>
              <a:t>з’їм</a:t>
            </a:r>
            <a:r>
              <a:rPr lang="uk-UA" sz="3600" b="1" dirty="0">
                <a:solidFill>
                  <a:schemeClr val="bg1"/>
                </a:solidFill>
              </a:rPr>
              <a:t>, під</a:t>
            </a:r>
            <a:r>
              <a:rPr lang="uk-UA" sz="3600" b="1" dirty="0" smtClean="0">
                <a:solidFill>
                  <a:schemeClr val="bg1"/>
                </a:solidFill>
              </a:rPr>
              <a:t>’-</a:t>
            </a:r>
            <a:r>
              <a:rPr lang="uk-UA" sz="3600" b="1" dirty="0" err="1" smtClean="0">
                <a:solidFill>
                  <a:schemeClr val="bg1"/>
                </a:solidFill>
              </a:rPr>
              <a:t>їзд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06021" y="3191377"/>
            <a:ext cx="7309397" cy="9073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Склади й запиши речення зі словом, яке не можна переносити.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grpSp>
        <p:nvGrpSpPr>
          <p:cNvPr id="22" name="Группа 16"/>
          <p:cNvGrpSpPr>
            <a:grpSpLocks/>
          </p:cNvGrpSpPr>
          <p:nvPr/>
        </p:nvGrpSpPr>
        <p:grpSpPr bwMode="auto">
          <a:xfrm>
            <a:off x="527613" y="1924476"/>
            <a:ext cx="2620963" cy="3257550"/>
            <a:chOff x="3023058" y="1800018"/>
            <a:chExt cx="2969472" cy="3757558"/>
          </a:xfrm>
        </p:grpSpPr>
        <p:pic>
          <p:nvPicPr>
            <p:cNvPr id="23" name="Рисунок 22" descr="Рис 1-01 Язык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3058" y="1800018"/>
              <a:ext cx="2969472" cy="3757558"/>
            </a:xfrm>
            <a:prstGeom prst="roundRect">
              <a:avLst/>
            </a:prstGeom>
          </p:spPr>
        </p:pic>
        <p:sp>
          <p:nvSpPr>
            <p:cNvPr id="24" name="Скругленный прямоугольник 23"/>
            <p:cNvSpPr/>
            <p:nvPr/>
          </p:nvSpPr>
          <p:spPr>
            <a:xfrm rot="19043338">
              <a:off x="3158920" y="2322274"/>
              <a:ext cx="1465850" cy="4999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064521" y="2164226"/>
            <a:ext cx="520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8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’</a:t>
            </a:r>
            <a:endParaRPr lang="ru-RU" sz="8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8495" y="4101673"/>
            <a:ext cx="731043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Цукерки не з’їм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сама, а поділюсь із </a:t>
            </a:r>
            <a:r>
              <a:rPr lang="uk-UA" sz="3600" b="1" dirty="0" smtClean="0">
                <a:solidFill>
                  <a:schemeClr val="bg1"/>
                </a:solidFill>
              </a:rPr>
              <a:t>братиком.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 rot="10800000">
            <a:off x="6092031" y="4181180"/>
            <a:ext cx="259006" cy="153833"/>
            <a:chOff x="7873821" y="2366745"/>
            <a:chExt cx="5125684" cy="18202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 flipH="1" flipV="1">
              <a:off x="7873821" y="2535183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 rot="10800000">
            <a:off x="8468295" y="4192642"/>
            <a:ext cx="518012" cy="153833"/>
            <a:chOff x="7873821" y="2366745"/>
            <a:chExt cx="5125684" cy="182026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7873821" y="2535183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3606021" y="5485256"/>
            <a:ext cx="7309397" cy="43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Познач префікс у словах.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12797" y="1311888"/>
            <a:ext cx="8779834" cy="545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Спиши </a:t>
            </a:r>
            <a:r>
              <a:rPr lang="ru-RU" sz="2800" b="1" dirty="0">
                <a:solidFill>
                  <a:srgbClr val="0070C0"/>
                </a:solidFill>
              </a:rPr>
              <a:t>слова, </a:t>
            </a:r>
            <a:r>
              <a:rPr lang="uk-UA" sz="2800" b="1" dirty="0" smtClean="0">
                <a:solidFill>
                  <a:srgbClr val="0070C0"/>
                </a:solidFill>
              </a:rPr>
              <a:t>поділяючи їх на склади для переносу.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705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1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795887" y="2133650"/>
            <a:ext cx="6798050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Тернопільській області дуже давно з’явилося кілька десятків гіпсових печер. Їх не об’їдеш за один день. </a:t>
            </a:r>
          </a:p>
          <a:p>
            <a:pPr algn="just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Заплутаний лабіринт Кришталевої печери охороняє кам’яний буйвіл. Коридори в печерах з’єднані вузькими проходами. 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447" y="490711"/>
            <a:ext cx="10267846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Оптимістична печера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447" y="1221064"/>
            <a:ext cx="10304706" cy="8816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Прочитайте </a:t>
            </a:r>
            <a:r>
              <a:rPr lang="uk-UA" sz="2400" b="1" dirty="0" smtClean="0">
                <a:solidFill>
                  <a:srgbClr val="0070C0"/>
                </a:solidFill>
              </a:rPr>
              <a:t>повідомлення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uk-UA" sz="2400" b="1" dirty="0" err="1" smtClean="0">
                <a:solidFill>
                  <a:srgbClr val="0070C0"/>
                </a:solidFill>
              </a:rPr>
              <a:t>Випишіть</a:t>
            </a:r>
            <a:r>
              <a:rPr lang="uk-UA" sz="2400" b="1" dirty="0" smtClean="0">
                <a:solidFill>
                  <a:srgbClr val="0070C0"/>
                </a:solidFill>
              </a:rPr>
              <a:t> слова з апострофом, поділяючи на склади для переносу. Позначте у них префікс. Чи всі слова мають префікс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Вісім підземних чудес Тернопільщини.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135254"/>
            <a:ext cx="3312368" cy="20940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ришталева печера у селі Кривче Тернопільської області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03" y="4255848"/>
            <a:ext cx="3312368" cy="222291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80063" y="3141762"/>
            <a:ext cx="174284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84319" y="3645818"/>
            <a:ext cx="152681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330371" y="5085978"/>
            <a:ext cx="174284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124479" y="5590034"/>
            <a:ext cx="146945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 rot="10800000">
            <a:off x="6250560" y="2637706"/>
            <a:ext cx="259006" cy="153833"/>
            <a:chOff x="7873821" y="2366745"/>
            <a:chExt cx="5125684" cy="18202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 flipH="1" flipV="1">
              <a:off x="7873821" y="2535183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 rot="10800000">
            <a:off x="8586773" y="3141761"/>
            <a:ext cx="457586" cy="288032"/>
            <a:chOff x="7873821" y="2366745"/>
            <a:chExt cx="5125684" cy="182026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rot="10800000" flipH="1" flipV="1">
              <a:off x="7873821" y="2535183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 rot="10800000">
            <a:off x="9937481" y="5157986"/>
            <a:ext cx="259006" cy="153833"/>
            <a:chOff x="7873821" y="2366745"/>
            <a:chExt cx="5125684" cy="182026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rot="10800000" flipH="1" flipV="1">
              <a:off x="7873821" y="2535183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14821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6" y="503537"/>
            <a:ext cx="10450936" cy="7490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Об’їзна дорога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Українська печера «Оптимістична» найдовша гіпсова печера у світі - Моя  план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34" y="1533908"/>
            <a:ext cx="3761974" cy="254395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утешествие по Украине: ТОП-10 удивительных пещер » Невседо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87" y="4155234"/>
            <a:ext cx="3617958" cy="2340060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нікальні печери Тернопільщини можуть потрапити до спадщини ЮНЕСКО:  oleg_leusenko — LiveJour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31" y="4101793"/>
            <a:ext cx="3762998" cy="2446942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7456" y="2089337"/>
            <a:ext cx="675607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У </a:t>
            </a:r>
            <a:r>
              <a:rPr lang="ru-RU" sz="2800" b="1" dirty="0" err="1">
                <a:solidFill>
                  <a:srgbClr val="0070C0"/>
                </a:solidFill>
              </a:rPr>
              <a:t>якій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області</a:t>
            </a:r>
            <a:r>
              <a:rPr lang="ru-RU" sz="2800" b="1" dirty="0">
                <a:solidFill>
                  <a:srgbClr val="0070C0"/>
                </a:solidFill>
              </a:rPr>
              <a:t> є </a:t>
            </a:r>
            <a:r>
              <a:rPr lang="ru-RU" sz="2800" b="1" dirty="0" err="1">
                <a:solidFill>
                  <a:srgbClr val="0070C0"/>
                </a:solidFill>
              </a:rPr>
              <a:t>гіпсові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печери</a:t>
            </a:r>
            <a:r>
              <a:rPr lang="ru-RU" sz="2800" b="1" dirty="0">
                <a:solidFill>
                  <a:srgbClr val="0070C0"/>
                </a:solidFill>
              </a:rPr>
              <a:t>?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У </a:t>
            </a:r>
            <a:r>
              <a:rPr lang="ru-RU" sz="2800" b="1" dirty="0" err="1">
                <a:solidFill>
                  <a:srgbClr val="0070C0"/>
                </a:solidFill>
              </a:rPr>
              <a:t>якій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печері</a:t>
            </a:r>
            <a:r>
              <a:rPr lang="ru-RU" sz="2800" b="1" dirty="0">
                <a:solidFill>
                  <a:srgbClr val="0070C0"/>
                </a:solidFill>
              </a:rPr>
              <a:t> є </a:t>
            </a:r>
            <a:r>
              <a:rPr lang="ru-RU" sz="2800" b="1" dirty="0" err="1" smtClean="0">
                <a:solidFill>
                  <a:srgbClr val="0070C0"/>
                </a:solidFill>
              </a:rPr>
              <a:t>лабіринт</a:t>
            </a:r>
            <a:r>
              <a:rPr lang="ru-RU" sz="2800" b="1" dirty="0" smtClean="0">
                <a:solidFill>
                  <a:srgbClr val="0070C0"/>
                </a:solidFill>
              </a:rPr>
              <a:t>? 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Хто </a:t>
            </a:r>
            <a:r>
              <a:rPr lang="ru-RU" sz="2800" b="1" dirty="0">
                <a:solidFill>
                  <a:srgbClr val="0070C0"/>
                </a:solidFill>
              </a:rPr>
              <a:t>його </a:t>
            </a:r>
            <a:r>
              <a:rPr lang="ru-RU" sz="2800" b="1" dirty="0" err="1">
                <a:solidFill>
                  <a:srgbClr val="0070C0"/>
                </a:solidFill>
              </a:rPr>
              <a:t>охороняє</a:t>
            </a:r>
            <a:r>
              <a:rPr lang="ru-RU" sz="2800" b="1" dirty="0">
                <a:solidFill>
                  <a:srgbClr val="0070C0"/>
                </a:solidFill>
              </a:rPr>
              <a:t>?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Чи </a:t>
            </a:r>
            <a:r>
              <a:rPr lang="ru-RU" sz="2800" b="1" dirty="0" err="1">
                <a:solidFill>
                  <a:srgbClr val="0070C0"/>
                </a:solidFill>
              </a:rPr>
              <a:t>хотілося</a:t>
            </a:r>
            <a:r>
              <a:rPr lang="ru-RU" sz="2800" b="1" dirty="0">
                <a:solidFill>
                  <a:srgbClr val="0070C0"/>
                </a:solidFill>
              </a:rPr>
              <a:t> б тобі </a:t>
            </a:r>
            <a:r>
              <a:rPr lang="ru-RU" sz="2800" b="1" dirty="0" err="1">
                <a:solidFill>
                  <a:srgbClr val="0070C0"/>
                </a:solidFill>
              </a:rPr>
              <a:t>відвідати</a:t>
            </a:r>
            <a:r>
              <a:rPr lang="ru-RU" sz="2800" b="1" dirty="0">
                <a:solidFill>
                  <a:srgbClr val="0070C0"/>
                </a:solidFill>
              </a:rPr>
              <a:t> ці </a:t>
            </a:r>
            <a:r>
              <a:rPr lang="ru-RU" sz="2800" b="1" dirty="0" err="1">
                <a:solidFill>
                  <a:srgbClr val="0070C0"/>
                </a:solidFill>
              </a:rPr>
              <a:t>печери</a:t>
            </a:r>
            <a:r>
              <a:rPr lang="ru-RU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7456" y="1266945"/>
            <a:ext cx="675607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</a:rPr>
              <a:t>Складіть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розповідь</a:t>
            </a:r>
            <a:r>
              <a:rPr lang="ru-RU" sz="2400" b="1" dirty="0">
                <a:solidFill>
                  <a:srgbClr val="0070C0"/>
                </a:solidFill>
              </a:rPr>
              <a:t> про </a:t>
            </a:r>
            <a:r>
              <a:rPr lang="ru-RU" sz="2400" b="1" dirty="0" err="1">
                <a:solidFill>
                  <a:srgbClr val="0070C0"/>
                </a:solidFill>
              </a:rPr>
              <a:t>гіпсові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печери</a:t>
            </a:r>
            <a:r>
              <a:rPr lang="ru-RU" sz="2400" b="1" dirty="0">
                <a:solidFill>
                  <a:srgbClr val="0070C0"/>
                </a:solidFill>
              </a:rPr>
              <a:t> за </a:t>
            </a:r>
            <a:r>
              <a:rPr lang="ru-RU" sz="2400" b="1" dirty="0" err="1">
                <a:solidFill>
                  <a:srgbClr val="0070C0"/>
                </a:solidFill>
              </a:rPr>
              <a:t>поданими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запитаннями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Об'їзна Тернополя стане частиною найдовшої в Україні міжнародної трас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1" y="4155234"/>
            <a:ext cx="3571607" cy="2010864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68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37949"/>
            <a:ext cx="10153128" cy="792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Роздивись карту Тернопільської області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560" y="1480849"/>
            <a:ext cx="4568375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1. </a:t>
            </a:r>
            <a:r>
              <a:rPr lang="uk-UA" sz="2800" b="1" dirty="0" smtClean="0">
                <a:solidFill>
                  <a:srgbClr val="0070C0"/>
                </a:solidFill>
              </a:rPr>
              <a:t>Знайдіть на карті України Тернопільську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область.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r>
              <a:rPr lang="uk-UA" sz="2800" b="1" dirty="0" smtClean="0">
                <a:solidFill>
                  <a:srgbClr val="0070C0"/>
                </a:solidFill>
              </a:rPr>
              <a:t>2. З’ясуйте, як називається обласний </a:t>
            </a:r>
            <a:r>
              <a:rPr lang="ru-RU" sz="2800" b="1" dirty="0" smtClean="0">
                <a:solidFill>
                  <a:srgbClr val="0070C0"/>
                </a:solidFill>
              </a:rPr>
              <a:t>центр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uk-UA" sz="2800" b="1" dirty="0" smtClean="0">
                <a:solidFill>
                  <a:srgbClr val="0070C0"/>
                </a:solidFill>
              </a:rPr>
              <a:t>3. Поміркуйте, як утворилося це слово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Тернопільська область - Елеватори україни на карті. Елеватори розділені по  областях, агросправочник online, agromap.com.u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680" y1="91354" x2="71680" y2="91354"/>
                        <a14:foregroundMark x1="80273" y1="88761" x2="80273" y2="88761"/>
                        <a14:foregroundMark x1="25195" y1="7493" x2="25195" y2="7493"/>
                        <a14:foregroundMark x1="29492" y1="8357" x2="29492" y2="8357"/>
                        <a14:foregroundMark x1="16992" y1="51873" x2="16992" y2="51873"/>
                        <a14:foregroundMark x1="7031" y1="49856" x2="7031" y2="49856"/>
                        <a14:foregroundMark x1="3906" y1="49568" x2="3906" y2="49568"/>
                        <a14:foregroundMark x1="3320" y1="51297" x2="3320" y2="5129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19" y="1485577"/>
            <a:ext cx="6457802" cy="4380540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42307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2331"/>
            <a:ext cx="10297144" cy="7052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4744" y="2165169"/>
            <a:ext cx="7727887" cy="397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    </a:t>
            </a:r>
            <a:r>
              <a:rPr lang="uk-UA" sz="3600" b="1" dirty="0" smtClean="0">
                <a:solidFill>
                  <a:schemeClr val="bg1"/>
                </a:solidFill>
              </a:rPr>
              <a:t>Довго стояв пустир, зарослий терном, на місці знищеного ворогами поселення. Згодом тут знову оселилися люди й назвали своє місто Тернополем. Місто на полі, порослому терном, — Тернопіль.</a:t>
            </a:r>
          </a:p>
          <a:p>
            <a:pPr algn="r"/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i="1" dirty="0">
                <a:solidFill>
                  <a:schemeClr val="bg1"/>
                </a:solidFill>
              </a:rPr>
              <a:t>З етимологічного </a:t>
            </a:r>
            <a:r>
              <a:rPr lang="uk-UA" sz="3600" i="1" dirty="0" smtClean="0">
                <a:solidFill>
                  <a:schemeClr val="bg1"/>
                </a:solidFill>
              </a:rPr>
              <a:t>словника</a:t>
            </a:r>
            <a:endParaRPr lang="uk-UA" sz="3600" i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79464" y="1217739"/>
            <a:ext cx="10278024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Зроби висновок, чи правильно ти зрозумів/зрозуміла  значення  слова  Тернопіль.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Терен - це степовий колючий чагарник, який відомий своїми темно-чорними  плодами і терпким смаком. У народі його ще називають кислою, або колючою  сливою, козячою ягодою, чорною колючною. Плоди терену вживають свіжими, 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8" y="2156581"/>
            <a:ext cx="2993666" cy="299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98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9714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3 клас\01 УКР МОВА\1 Пономарьова\3 Будова слова\№043-Перенос слова з апострофом після префіксів\2025-11-27_205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269554"/>
            <a:ext cx="969624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15" y="4293890"/>
            <a:ext cx="2257702" cy="225770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08403" y="4885232"/>
            <a:ext cx="8640960" cy="1075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marL="265113" lvl="0" indent="-265113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Яку тему вивчали на уроці?</a:t>
            </a:r>
          </a:p>
          <a:p>
            <a:pPr marL="265113" lvl="0" indent="-265113">
              <a:buFontTx/>
              <a:buChar char="-"/>
            </a:pPr>
            <a:r>
              <a:rPr lang="ru-RU" sz="2800" b="1" dirty="0" smtClean="0"/>
              <a:t>Як переносити слова з апострофом після </a:t>
            </a:r>
            <a:r>
              <a:rPr lang="ru-RU" sz="2800" b="1" dirty="0" err="1" smtClean="0"/>
              <a:t>префіксу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69" y="1421519"/>
            <a:ext cx="5720637" cy="494771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036" y="3001884"/>
            <a:ext cx="2880320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Оціни свою роботу на </a:t>
            </a:r>
            <a:r>
              <a:rPr lang="uk-UA" sz="2800" b="1" dirty="0" err="1" smtClean="0">
                <a:solidFill>
                  <a:srgbClr val="0070C0"/>
                </a:solidFill>
              </a:rPr>
              <a:t>уроці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8524931" y="3895377"/>
            <a:ext cx="2242004" cy="867512"/>
          </a:xfrm>
          <a:prstGeom prst="flowChartPunchedTap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8492985" y="1721042"/>
            <a:ext cx="2305896" cy="867512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955107" y="4329133"/>
            <a:ext cx="3122330" cy="867512"/>
          </a:xfrm>
          <a:prstGeom prst="flowChartPunchedTape">
            <a:avLst/>
          </a:prstGeom>
          <a:solidFill>
            <a:srgbClr val="1694E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незрозуміло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1737880" y="1599351"/>
            <a:ext cx="2339557" cy="867512"/>
          </a:xfrm>
          <a:prstGeom prst="flowChartPunchedTape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легко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685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149007" y="1879647"/>
            <a:ext cx="5385642" cy="2826960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сюди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прийшли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учитись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Не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лінитись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 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трудитись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рацюємо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старанно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Завдання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виконуємо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бездоганно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0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47" y="1879647"/>
            <a:ext cx="3114944" cy="281017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23" y="1421519"/>
            <a:ext cx="5720637" cy="494771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8366" y="2761556"/>
            <a:ext cx="2297953" cy="15323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Які твої очікування від уроку?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8702169" y="3684814"/>
            <a:ext cx="2242004" cy="1377813"/>
          </a:xfrm>
          <a:prstGeom prst="flowChartPunchedTap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Задоволення від роботи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8317639" y="1401897"/>
            <a:ext cx="3011064" cy="867512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979464" y="4293890"/>
            <a:ext cx="2739716" cy="1581567"/>
          </a:xfrm>
          <a:prstGeom prst="flowChartPunchedTape">
            <a:avLst/>
          </a:prstGeom>
          <a:solidFill>
            <a:srgbClr val="1694E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1699543" y="1406392"/>
            <a:ext cx="2339557" cy="867512"/>
          </a:xfrm>
          <a:prstGeom prst="flowChartPunchedTape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Нові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766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7" name="Picture 2" descr="D:\3 клас\01 УКР МОВА\1 Пономарьова\3 Будова слова\№042-Вживанням апострофа після префіксів\2025-11-20_211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7" y="1341562"/>
            <a:ext cx="870767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66" y="3529001"/>
            <a:ext cx="2542838" cy="254283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14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Рис 2-07 Пес учится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4284329"/>
            <a:ext cx="2387263" cy="230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081120" cy="720263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Закінчіть речення про частини слова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79463" y="1343722"/>
            <a:ext cx="7059256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  <a:latin typeface="+mn-lt"/>
              </a:rPr>
              <a:t>Спільна частина споріднених слів – це 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13930" y="4653930"/>
            <a:ext cx="6762278" cy="602319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>
                <a:solidFill>
                  <a:schemeClr val="bg1"/>
                </a:solidFill>
                <a:latin typeface="+mn-lt"/>
              </a:rPr>
              <a:t>Частина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 слова перед </a:t>
            </a:r>
            <a:r>
              <a:rPr lang="ru-RU" altLang="ru-RU" b="1" dirty="0" err="1">
                <a:solidFill>
                  <a:schemeClr val="bg1"/>
                </a:solidFill>
                <a:latin typeface="+mn-lt"/>
              </a:rPr>
              <a:t>коренем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altLang="ru-RU" b="1" dirty="0" err="1">
                <a:solidFill>
                  <a:schemeClr val="bg1"/>
                </a:solidFill>
                <a:latin typeface="+mn-lt"/>
              </a:rPr>
              <a:t>це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 …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58892" y="2101722"/>
            <a:ext cx="6213259" cy="10083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  <a:latin typeface="+mn-lt"/>
              </a:rPr>
              <a:t>Слова, що мають спільну частину і спільне значення – це …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58892" y="3294131"/>
            <a:ext cx="6164922" cy="555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  <a:latin typeface="+mn-lt"/>
              </a:rPr>
              <a:t>Змінна частина слова – це … 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13929" y="3981696"/>
            <a:ext cx="6762279" cy="54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 err="1">
                <a:solidFill>
                  <a:schemeClr val="bg1"/>
                </a:solidFill>
                <a:latin typeface="+mn-lt"/>
              </a:rPr>
              <a:t>Чатина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 слова без закінчення – це …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038719" y="1343722"/>
            <a:ext cx="1991902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корінь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148905" y="2444926"/>
            <a:ext cx="2748364" cy="6651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споріднені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172151" y="3291347"/>
            <a:ext cx="2826952" cy="551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закінчення</a:t>
            </a:r>
            <a:endParaRPr lang="ru-RU" sz="4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7676208" y="4010433"/>
            <a:ext cx="2095481" cy="54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основа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7676207" y="4623152"/>
            <a:ext cx="2095481" cy="663874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err="1">
                <a:solidFill>
                  <a:schemeClr val="bg1"/>
                </a:solidFill>
                <a:latin typeface="+mn-lt"/>
              </a:rPr>
              <a:t>префікс</a:t>
            </a:r>
            <a:endParaRPr lang="ru-RU" alt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62470" y="5467460"/>
            <a:ext cx="700260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о</a:t>
            </a:r>
            <a:endParaRPr lang="ru-RU" sz="32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267495" y="5737736"/>
            <a:ext cx="792821" cy="201516"/>
            <a:chOff x="7877060" y="2340837"/>
            <a:chExt cx="2170323" cy="182026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3155567" y="5762574"/>
            <a:ext cx="792821" cy="201516"/>
            <a:chOff x="7877060" y="2340837"/>
            <a:chExt cx="2170323" cy="18202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4065829" y="5518026"/>
            <a:ext cx="700260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і</a:t>
            </a:r>
            <a:endParaRPr lang="ru-RU" sz="3200" b="1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5223136" y="5678831"/>
            <a:ext cx="2138839" cy="342650"/>
            <a:chOff x="7877060" y="2340837"/>
            <a:chExt cx="2170323" cy="18202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/>
          <p:cNvSpPr/>
          <p:nvPr/>
        </p:nvSpPr>
        <p:spPr>
          <a:xfrm>
            <a:off x="7435903" y="5512502"/>
            <a:ext cx="700260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ти</a:t>
            </a:r>
            <a:endParaRPr lang="ru-RU" sz="3200" b="1" dirty="0"/>
          </a:p>
        </p:txBody>
      </p:sp>
      <p:grpSp>
        <p:nvGrpSpPr>
          <p:cNvPr id="31" name="Группа 30"/>
          <p:cNvGrpSpPr/>
          <p:nvPr/>
        </p:nvGrpSpPr>
        <p:grpSpPr>
          <a:xfrm rot="10800000">
            <a:off x="5256531" y="5634409"/>
            <a:ext cx="691484" cy="228922"/>
            <a:chOff x="7873821" y="2366745"/>
            <a:chExt cx="5125684" cy="182026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rot="10800000" flipH="1" flipV="1">
              <a:off x="7873821" y="2535183"/>
              <a:ext cx="5125684" cy="2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94813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081120" cy="720263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Закінчіть речення про </a:t>
            </a:r>
            <a:r>
              <a:rPr lang="uk-UA" sz="4000" b="1" dirty="0">
                <a:solidFill>
                  <a:schemeClr val="bg1"/>
                </a:solidFill>
              </a:rPr>
              <a:t>частини слова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79462" y="1343722"/>
            <a:ext cx="6696746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3200" b="1" dirty="0" err="1">
                <a:solidFill>
                  <a:schemeClr val="bg1"/>
                </a:solidFill>
              </a:rPr>
              <a:t>Обов’язкова</a:t>
            </a:r>
            <a:r>
              <a:rPr lang="ru-RU" altLang="ru-RU" sz="3200" b="1" dirty="0">
                <a:solidFill>
                  <a:schemeClr val="bg1"/>
                </a:solidFill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</a:rPr>
              <a:t>частина</a:t>
            </a:r>
            <a:r>
              <a:rPr lang="ru-RU" altLang="ru-RU" sz="3200" b="1" dirty="0">
                <a:solidFill>
                  <a:schemeClr val="bg1"/>
                </a:solidFill>
              </a:rPr>
              <a:t> слова – це …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13930" y="3851389"/>
            <a:ext cx="7770390" cy="602319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b="1" dirty="0">
                <a:solidFill>
                  <a:schemeClr val="bg1"/>
                </a:solidFill>
              </a:rPr>
              <a:t>Підбираючи споріднені слова, знаходимо 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58892" y="1989634"/>
            <a:ext cx="6717316" cy="5931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altLang="ru-RU" sz="3200" b="1" dirty="0">
                <a:solidFill>
                  <a:schemeClr val="bg1"/>
                </a:solidFill>
              </a:rPr>
              <a:t>Для </a:t>
            </a:r>
            <a:r>
              <a:rPr lang="ru-RU" altLang="ru-RU" sz="3200" b="1" dirty="0" err="1">
                <a:solidFill>
                  <a:schemeClr val="bg1"/>
                </a:solidFill>
              </a:rPr>
              <a:t>зв’язку</a:t>
            </a:r>
            <a:r>
              <a:rPr lang="ru-RU" altLang="ru-RU" sz="3200" b="1" dirty="0">
                <a:solidFill>
                  <a:schemeClr val="bg1"/>
                </a:solidFill>
              </a:rPr>
              <a:t> слів у реченні служить …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28464" y="2637706"/>
            <a:ext cx="6747744" cy="555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altLang="ru-RU" sz="3200" b="1" dirty="0">
                <a:solidFill>
                  <a:schemeClr val="bg1"/>
                </a:solidFill>
              </a:rPr>
              <a:t>Для </a:t>
            </a:r>
            <a:r>
              <a:rPr lang="ru-RU" altLang="ru-RU" sz="3200" b="1" dirty="0" err="1">
                <a:solidFill>
                  <a:schemeClr val="bg1"/>
                </a:solidFill>
              </a:rPr>
              <a:t>утворення</a:t>
            </a:r>
            <a:r>
              <a:rPr lang="ru-RU" altLang="ru-RU" sz="3200" b="1" dirty="0">
                <a:solidFill>
                  <a:schemeClr val="bg1"/>
                </a:solidFill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</a:rPr>
              <a:t>нових</a:t>
            </a:r>
            <a:r>
              <a:rPr lang="ru-RU" altLang="ru-RU" sz="3200" b="1" dirty="0">
                <a:solidFill>
                  <a:schemeClr val="bg1"/>
                </a:solidFill>
              </a:rPr>
              <a:t> слів служить …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13928" y="3270238"/>
            <a:ext cx="7087307" cy="54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</a:rPr>
              <a:t>Змінюючи форму слова, знаходимо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820223" y="1331937"/>
            <a:ext cx="2497329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  <a:latin typeface="+mn-lt"/>
              </a:rPr>
              <a:t>корінь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820223" y="1989634"/>
            <a:ext cx="2497329" cy="5931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закінчення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820223" y="2637706"/>
            <a:ext cx="2497329" cy="551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префікс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001235" y="3270236"/>
            <a:ext cx="2316317" cy="54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закінчення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8684321" y="3851389"/>
            <a:ext cx="1633232" cy="602319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корінь</a:t>
            </a:r>
            <a:endParaRPr lang="ru-RU" alt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Рисунок 13" descr="Рис 7-05 Задумалась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t="9909" r="18708" b="8973"/>
          <a:stretch/>
        </p:blipFill>
        <p:spPr bwMode="auto">
          <a:xfrm>
            <a:off x="491633" y="4293890"/>
            <a:ext cx="1608137" cy="245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843559" y="4581923"/>
            <a:ext cx="9145016" cy="5040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Поясніть прислів’я. Виберіть в ньому слова з префіксами. </a:t>
            </a:r>
            <a:endParaRPr 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44370" y="5157986"/>
            <a:ext cx="5688631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cs typeface="Arial" charset="0"/>
              </a:rPr>
              <a:t>Заговори, щоб я тебе побачив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endParaRPr lang="uk-UA" sz="32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944370" y="5644392"/>
            <a:ext cx="1728191" cy="178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904809" y="5644392"/>
            <a:ext cx="14829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3352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081120" cy="720263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Скажіть одним словом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79461" y="1343722"/>
            <a:ext cx="6541122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600" b="1" dirty="0">
                <a:solidFill>
                  <a:schemeClr val="bg1"/>
                </a:solidFill>
              </a:rPr>
              <a:t>Поле, що </a:t>
            </a:r>
            <a:r>
              <a:rPr lang="ru-RU" sz="3600" b="1" dirty="0" err="1">
                <a:solidFill>
                  <a:schemeClr val="bg1"/>
                </a:solidFill>
              </a:rPr>
              <a:t>співає</a:t>
            </a:r>
            <a:r>
              <a:rPr lang="ru-RU" sz="3600" b="1" dirty="0">
                <a:solidFill>
                  <a:schemeClr val="bg1"/>
                </a:solidFill>
              </a:rPr>
              <a:t>,— </a:t>
            </a:r>
            <a:endParaRPr lang="ru-RU" alt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67614" y="2116581"/>
            <a:ext cx="6564815" cy="5931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3600" b="1" dirty="0">
                <a:solidFill>
                  <a:schemeClr val="bg1"/>
                </a:solidFill>
              </a:rPr>
              <a:t>Печера для </a:t>
            </a:r>
            <a:r>
              <a:rPr lang="ru-RU" sz="3600" b="1" dirty="0" err="1">
                <a:solidFill>
                  <a:schemeClr val="bg1"/>
                </a:solidFill>
              </a:rPr>
              <a:t>оптимістів</a:t>
            </a:r>
            <a:r>
              <a:rPr lang="ru-RU" sz="3600" b="1" dirty="0">
                <a:solidFill>
                  <a:schemeClr val="bg1"/>
                </a:solidFill>
              </a:rPr>
              <a:t> — </a:t>
            </a:r>
            <a:endParaRPr lang="ru-RU" alt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28463" y="2853730"/>
            <a:ext cx="6603728" cy="7078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3600" b="1" dirty="0">
                <a:solidFill>
                  <a:schemeClr val="bg1"/>
                </a:solidFill>
              </a:rPr>
              <a:t>Дорога, </a:t>
            </a:r>
            <a:r>
              <a:rPr lang="ru-RU" sz="3600" b="1" dirty="0" err="1">
                <a:solidFill>
                  <a:schemeClr val="bg1"/>
                </a:solidFill>
              </a:rPr>
              <a:t>якою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об’їжджають</a:t>
            </a:r>
            <a:r>
              <a:rPr lang="ru-RU" sz="3600" b="1" dirty="0">
                <a:solidFill>
                  <a:schemeClr val="bg1"/>
                </a:solidFill>
              </a:rPr>
              <a:t>,— </a:t>
            </a:r>
            <a:endParaRPr lang="ru-RU" alt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13928" y="3717826"/>
            <a:ext cx="4169991" cy="1728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b="1" dirty="0" err="1">
                <a:solidFill>
                  <a:schemeClr val="bg1"/>
                </a:solidFill>
              </a:rPr>
              <a:t>Співоче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поле, </a:t>
            </a:r>
            <a:r>
              <a:rPr lang="ru-RU" sz="3200" b="1" dirty="0" err="1">
                <a:solidFill>
                  <a:schemeClr val="bg1"/>
                </a:solidFill>
              </a:rPr>
              <a:t>Оптимістична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печера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Об’їзна</a:t>
            </a:r>
            <a:r>
              <a:rPr lang="ru-RU" sz="3200" b="1" dirty="0">
                <a:solidFill>
                  <a:schemeClr val="bg1"/>
                </a:solidFill>
              </a:rPr>
              <a:t> дорога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908595" y="1326774"/>
            <a:ext cx="1991902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dirty="0" err="1">
                <a:solidFill>
                  <a:schemeClr val="bg1"/>
                </a:solidFill>
              </a:rPr>
              <a:t>співоче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endParaRPr lang="ru-RU" alt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711526" y="2116581"/>
            <a:ext cx="3073392" cy="5931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 dirty="0" err="1">
                <a:solidFill>
                  <a:schemeClr val="bg1"/>
                </a:solidFill>
              </a:rPr>
              <a:t>оптимістична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endParaRPr lang="ru-RU" alt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908595" y="2889735"/>
            <a:ext cx="1984821" cy="6358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 dirty="0" err="1">
                <a:solidFill>
                  <a:schemeClr val="bg1"/>
                </a:solidFill>
              </a:rPr>
              <a:t>об’їзна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endParaRPr lang="ru-RU" alt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083919" y="3730606"/>
            <a:ext cx="3472282" cy="17521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>
                <a:solidFill>
                  <a:srgbClr val="0070C0"/>
                </a:solidFill>
              </a:rPr>
              <a:t>Поясніть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уживання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великої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букви</a:t>
            </a:r>
            <a:r>
              <a:rPr lang="ru-RU" sz="2800" b="1" dirty="0">
                <a:solidFill>
                  <a:srgbClr val="0070C0"/>
                </a:solidFill>
              </a:rPr>
              <a:t> у </a:t>
            </a:r>
            <a:r>
              <a:rPr lang="ru-RU" sz="2800" b="1" dirty="0" err="1">
                <a:solidFill>
                  <a:srgbClr val="0070C0"/>
                </a:solidFill>
              </a:rPr>
              <a:t>словосполученнях</a:t>
            </a:r>
            <a:r>
              <a:rPr lang="ru-RU" sz="2800" b="1" dirty="0">
                <a:solidFill>
                  <a:srgbClr val="0070C0"/>
                </a:solidFill>
              </a:rPr>
              <a:t>, апострофа.</a:t>
            </a:r>
            <a:endParaRPr 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21" name="Рисунок 20" descr="Рис 3-09 Книг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122" y="3578986"/>
            <a:ext cx="2651831" cy="260179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7456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081120" cy="720263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Цікаві місця Тернополя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58487" y="1269554"/>
            <a:ext cx="6141656" cy="10932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err="1">
                <a:solidFill>
                  <a:schemeClr val="bg1"/>
                </a:solidFill>
              </a:rPr>
              <a:t>Співоче</a:t>
            </a:r>
            <a:r>
              <a:rPr lang="ru-RU" sz="2800" b="1" dirty="0">
                <a:solidFill>
                  <a:schemeClr val="bg1"/>
                </a:solidFill>
              </a:rPr>
              <a:t> поле — поле для </a:t>
            </a:r>
            <a:r>
              <a:rPr lang="ru-RU" sz="2800" b="1" dirty="0" err="1">
                <a:solidFill>
                  <a:schemeClr val="bg1"/>
                </a:solidFill>
              </a:rPr>
              <a:t>концертних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вистав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уперше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відкрите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>
                <a:solidFill>
                  <a:schemeClr val="bg1"/>
                </a:solidFill>
              </a:rPr>
              <a:t>Тернополі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86762" y="2441713"/>
            <a:ext cx="6085106" cy="14613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err="1">
                <a:solidFill>
                  <a:schemeClr val="bg1"/>
                </a:solidFill>
              </a:rPr>
              <a:t>Оптимістична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печера</a:t>
            </a:r>
            <a:r>
              <a:rPr lang="ru-RU" sz="2800" b="1" dirty="0">
                <a:solidFill>
                  <a:schemeClr val="bg1"/>
                </a:solidFill>
              </a:rPr>
              <a:t> — </a:t>
            </a:r>
            <a:r>
              <a:rPr lang="ru-RU" sz="2800" b="1" dirty="0" err="1">
                <a:solidFill>
                  <a:schemeClr val="bg1"/>
                </a:solidFill>
              </a:rPr>
              <a:t>найдовша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печера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Євразійського</a:t>
            </a:r>
            <a:r>
              <a:rPr lang="ru-RU" sz="2800" b="1" dirty="0">
                <a:solidFill>
                  <a:schemeClr val="bg1"/>
                </a:solidFill>
              </a:rPr>
              <a:t> континенту, </a:t>
            </a:r>
            <a:r>
              <a:rPr lang="ru-RU" sz="2800" b="1" dirty="0" err="1">
                <a:solidFill>
                  <a:schemeClr val="bg1"/>
                </a:solidFill>
              </a:rPr>
              <a:t>знаходиться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 smtClean="0">
                <a:solidFill>
                  <a:schemeClr val="bg1"/>
                </a:solidFill>
              </a:rPr>
              <a:t>Тернопільській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області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94134" y="3966820"/>
            <a:ext cx="3528392" cy="1890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err="1">
                <a:solidFill>
                  <a:schemeClr val="bg1"/>
                </a:solidFill>
              </a:rPr>
              <a:t>Найнижча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місцевість</a:t>
            </a:r>
            <a:r>
              <a:rPr lang="ru-RU" sz="2800" b="1" dirty="0">
                <a:solidFill>
                  <a:schemeClr val="bg1"/>
                </a:solidFill>
              </a:rPr>
              <a:t> Тернополя — біля </a:t>
            </a:r>
            <a:r>
              <a:rPr lang="ru-RU" sz="2800" b="1" dirty="0" err="1">
                <a:solidFill>
                  <a:schemeClr val="bg1"/>
                </a:solidFill>
              </a:rPr>
              <a:t>річки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Серет</a:t>
            </a:r>
            <a:r>
              <a:rPr lang="ru-RU" sz="2800" b="1" dirty="0">
                <a:solidFill>
                  <a:schemeClr val="bg1"/>
                </a:solidFill>
              </a:rPr>
              <a:t>, біля </a:t>
            </a:r>
            <a:r>
              <a:rPr lang="ru-RU" sz="2800" b="1" dirty="0" err="1">
                <a:solidFill>
                  <a:schemeClr val="bg1"/>
                </a:solidFill>
              </a:rPr>
              <a:t>Об’їзної</a:t>
            </a:r>
            <a:r>
              <a:rPr lang="ru-RU" sz="2800" b="1" dirty="0">
                <a:solidFill>
                  <a:schemeClr val="bg1"/>
                </a:solidFill>
              </a:rPr>
              <a:t> дороги.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Тернопільському “Співочому полю” вже 30 років – Провс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953" y="1361594"/>
            <a:ext cx="3063029" cy="2297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ечера Оптимісти‌чна — гіпсова печера в Тернопільській області України;  геологічна пам'ятка природи загальнодержавного значення. Це найдовша у  світі гіпсова печера, яка увійшла до Книги рекордів Гіннес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9" y="3966820"/>
            <a:ext cx="3257563" cy="1890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одні перлини Тернопільщини | Регіональний офіс водних ресурсів у  Тернопільській област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25" y="3789834"/>
            <a:ext cx="3342976" cy="2507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4987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1911" y="1557586"/>
            <a:ext cx="6120680" cy="310854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Сьогодні </a:t>
            </a:r>
            <a:r>
              <a:rPr lang="ru-RU" sz="2800" b="1" dirty="0" err="1">
                <a:solidFill>
                  <a:srgbClr val="0070C0"/>
                </a:solidFill>
              </a:rPr>
              <a:t>побуваємо</a:t>
            </a:r>
            <a:r>
              <a:rPr lang="ru-RU" sz="2800" b="1" dirty="0">
                <a:solidFill>
                  <a:srgbClr val="0070C0"/>
                </a:solidFill>
              </a:rPr>
              <a:t> на «</a:t>
            </a:r>
            <a:r>
              <a:rPr lang="ru-RU" sz="2800" b="1" dirty="0" err="1">
                <a:solidFill>
                  <a:srgbClr val="0070C0"/>
                </a:solidFill>
              </a:rPr>
              <a:t>співочому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полі</a:t>
            </a:r>
            <a:r>
              <a:rPr lang="ru-RU" sz="2800" b="1" dirty="0">
                <a:solidFill>
                  <a:srgbClr val="0070C0"/>
                </a:solidFill>
              </a:rPr>
              <a:t>» слів з апострофом, біля «</a:t>
            </a:r>
            <a:r>
              <a:rPr lang="ru-RU" sz="2800" b="1" dirty="0" err="1">
                <a:solidFill>
                  <a:srgbClr val="0070C0"/>
                </a:solidFill>
              </a:rPr>
              <a:t>об’їзної</a:t>
            </a:r>
            <a:r>
              <a:rPr lang="ru-RU" sz="2800" b="1" dirty="0">
                <a:solidFill>
                  <a:srgbClr val="0070C0"/>
                </a:solidFill>
              </a:rPr>
              <a:t> дороги» </a:t>
            </a:r>
            <a:r>
              <a:rPr lang="ru-RU" sz="2800" b="1" dirty="0" smtClean="0">
                <a:solidFill>
                  <a:srgbClr val="0070C0"/>
                </a:solidFill>
              </a:rPr>
              <a:t>вчитимемось </a:t>
            </a:r>
            <a:r>
              <a:rPr lang="ru-RU" sz="2800" b="1" dirty="0">
                <a:solidFill>
                  <a:srgbClr val="0070C0"/>
                </a:solidFill>
              </a:rPr>
              <a:t>переносити слова з апострофом, в «</a:t>
            </a:r>
            <a:r>
              <a:rPr lang="ru-RU" sz="2800" b="1" dirty="0" err="1">
                <a:solidFill>
                  <a:srgbClr val="0070C0"/>
                </a:solidFill>
              </a:rPr>
              <a:t>оптимістичній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печері</a:t>
            </a:r>
            <a:r>
              <a:rPr lang="ru-RU" sz="2800" b="1" dirty="0">
                <a:solidFill>
                  <a:srgbClr val="0070C0"/>
                </a:solidFill>
              </a:rPr>
              <a:t>» дізнаємось ще про одну </a:t>
            </a:r>
            <a:r>
              <a:rPr lang="ru-RU" sz="2800" b="1" dirty="0" err="1">
                <a:solidFill>
                  <a:srgbClr val="0070C0"/>
                </a:solidFill>
              </a:rPr>
              <a:t>родзинку</a:t>
            </a:r>
            <a:r>
              <a:rPr lang="ru-RU" sz="2800" b="1" dirty="0">
                <a:solidFill>
                  <a:srgbClr val="0070C0"/>
                </a:solidFill>
              </a:rPr>
              <a:t> України — </a:t>
            </a:r>
            <a:r>
              <a:rPr lang="ru-RU" sz="2800" b="1" dirty="0" err="1">
                <a:solidFill>
                  <a:srgbClr val="0070C0"/>
                </a:solidFill>
              </a:rPr>
              <a:t>місто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Тернопіль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2" y="1413570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763438" y="1240237"/>
            <a:ext cx="10945217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60" y="2021138"/>
            <a:ext cx="4537688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76782" y="-738173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57927" y="-663518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42413" y="-738173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954841" y="-694691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988385" y="-693630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37569" y="-64249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813655" y="-718649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064388" y="1557586"/>
            <a:ext cx="578025" cy="721760"/>
          </a:xfrm>
          <a:prstGeom prst="rect">
            <a:avLst/>
          </a:prstGeom>
        </p:spPr>
      </p:pic>
      <p:pic>
        <p:nvPicPr>
          <p:cNvPr id="3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68" y="1223577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66462" r="33551" b="20204"/>
          <a:stretch/>
        </p:blipFill>
        <p:spPr>
          <a:xfrm>
            <a:off x="891334" y="-803906"/>
            <a:ext cx="2441704" cy="87687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76273" y="574332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309204" y="4296144"/>
            <a:ext cx="5399451" cy="10058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префікси.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Які префікси ви ще запам’ятали?</a:t>
            </a:r>
          </a:p>
        </p:txBody>
      </p:sp>
      <p:sp>
        <p:nvSpPr>
          <p:cNvPr id="40" name="Полилиния 39"/>
          <p:cNvSpPr/>
          <p:nvPr/>
        </p:nvSpPr>
        <p:spPr>
          <a:xfrm rot="232473">
            <a:off x="1825535" y="3449301"/>
            <a:ext cx="358345" cy="595759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6289" h="2494083">
                <a:moveTo>
                  <a:pt x="258490" y="1540525"/>
                </a:moveTo>
                <a:cubicBezTo>
                  <a:pt x="419027" y="1388864"/>
                  <a:pt x="632482" y="1192225"/>
                  <a:pt x="783628" y="1024911"/>
                </a:cubicBezTo>
                <a:cubicBezTo>
                  <a:pt x="934774" y="857597"/>
                  <a:pt x="1076591" y="681641"/>
                  <a:pt x="1165368" y="536639"/>
                </a:cubicBezTo>
                <a:cubicBezTo>
                  <a:pt x="1254145" y="391637"/>
                  <a:pt x="1316289" y="243676"/>
                  <a:pt x="1316289" y="154899"/>
                </a:cubicBezTo>
                <a:cubicBezTo>
                  <a:pt x="1316289" y="66122"/>
                  <a:pt x="1218634" y="11377"/>
                  <a:pt x="1165368" y="3979"/>
                </a:cubicBezTo>
                <a:cubicBezTo>
                  <a:pt x="1112102" y="-3419"/>
                  <a:pt x="1029245" y="-34491"/>
                  <a:pt x="836895" y="323575"/>
                </a:cubicBezTo>
                <a:cubicBezTo>
                  <a:pt x="644545" y="681641"/>
                  <a:pt x="87065" y="1791329"/>
                  <a:pt x="11271" y="2152375"/>
                </a:cubicBezTo>
                <a:cubicBezTo>
                  <a:pt x="-64523" y="2513421"/>
                  <a:pt x="262379" y="2501754"/>
                  <a:pt x="382130" y="2489850"/>
                </a:cubicBezTo>
                <a:cubicBezTo>
                  <a:pt x="501881" y="2477946"/>
                  <a:pt x="643770" y="2358354"/>
                  <a:pt x="729777" y="2080953"/>
                </a:cubicBezTo>
                <a:cubicBezTo>
                  <a:pt x="815784" y="1803552"/>
                  <a:pt x="697302" y="1645490"/>
                  <a:pt x="612425" y="1568391"/>
                </a:cubicBezTo>
                <a:cubicBezTo>
                  <a:pt x="527548" y="1491292"/>
                  <a:pt x="368474" y="1528102"/>
                  <a:pt x="220513" y="161835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A41F9B42-DC9B-4FD3-91F8-4282BC70053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4" t="14531" r="67726" b="62180"/>
          <a:stretch/>
        </p:blipFill>
        <p:spPr>
          <a:xfrm>
            <a:off x="2475884" y="3756874"/>
            <a:ext cx="551470" cy="650776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0E453B82-CA01-4F14-8E77-22A4DE6153E2}"/>
              </a:ext>
            </a:extLst>
          </p:cNvPr>
          <p:cNvGrpSpPr/>
          <p:nvPr/>
        </p:nvGrpSpPr>
        <p:grpSpPr>
          <a:xfrm>
            <a:off x="3230949" y="3808033"/>
            <a:ext cx="437196" cy="648757"/>
            <a:chOff x="4272372" y="3725445"/>
            <a:chExt cx="2092053" cy="2377064"/>
          </a:xfrm>
        </p:grpSpPr>
        <p:sp>
          <p:nvSpPr>
            <p:cNvPr id="48" name="Полилиния 1">
              <a:extLst>
                <a:ext uri="{FF2B5EF4-FFF2-40B4-BE49-F238E27FC236}">
                  <a16:creationId xmlns:a16="http://schemas.microsoft.com/office/drawing/2014/main" xmlns="" id="{D6EA7721-CD01-4F30-A68A-68E6848F9598}"/>
                </a:ext>
              </a:extLst>
            </p:cNvPr>
            <p:cNvSpPr/>
            <p:nvPr/>
          </p:nvSpPr>
          <p:spPr>
            <a:xfrm>
              <a:off x="4272372" y="3733798"/>
              <a:ext cx="1072882" cy="2368711"/>
            </a:xfrm>
            <a:custGeom>
              <a:avLst/>
              <a:gdLst>
                <a:gd name="connsiteX0" fmla="*/ 479394 w 479394"/>
                <a:gd name="connsiteY0" fmla="*/ 0 h 1047565"/>
                <a:gd name="connsiteX1" fmla="*/ 0 w 479394"/>
                <a:gd name="connsiteY1" fmla="*/ 1047565 h 1047565"/>
                <a:gd name="connsiteX0" fmla="*/ 438364 w 438364"/>
                <a:gd name="connsiteY0" fmla="*/ 0 h 968843"/>
                <a:gd name="connsiteX1" fmla="*/ 0 w 438364"/>
                <a:gd name="connsiteY1" fmla="*/ 968843 h 9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364" h="968843">
                  <a:moveTo>
                    <a:pt x="438364" y="0"/>
                  </a:moveTo>
                  <a:cubicBezTo>
                    <a:pt x="278566" y="349188"/>
                    <a:pt x="159798" y="619655"/>
                    <a:pt x="0" y="968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6">
              <a:extLst>
                <a:ext uri="{FF2B5EF4-FFF2-40B4-BE49-F238E27FC236}">
                  <a16:creationId xmlns:a16="http://schemas.microsoft.com/office/drawing/2014/main" xmlns="" id="{991D6196-943E-4EE2-A80D-FE1CF0D7FBE4}"/>
                </a:ext>
              </a:extLst>
            </p:cNvPr>
            <p:cNvSpPr/>
            <p:nvPr/>
          </p:nvSpPr>
          <p:spPr>
            <a:xfrm>
              <a:off x="5102633" y="3725445"/>
              <a:ext cx="1261792" cy="982530"/>
            </a:xfrm>
            <a:custGeom>
              <a:avLst/>
              <a:gdLst>
                <a:gd name="connsiteX0" fmla="*/ 0 w 1518082"/>
                <a:gd name="connsiteY0" fmla="*/ 1012196 h 1012196"/>
                <a:gd name="connsiteX1" fmla="*/ 221942 w 1518082"/>
                <a:gd name="connsiteY1" fmla="*/ 541679 h 1012196"/>
                <a:gd name="connsiteX2" fmla="*/ 514905 w 1518082"/>
                <a:gd name="connsiteY2" fmla="*/ 186572 h 1012196"/>
                <a:gd name="connsiteX3" fmla="*/ 905522 w 1518082"/>
                <a:gd name="connsiteY3" fmla="*/ 141 h 1012196"/>
                <a:gd name="connsiteX4" fmla="*/ 1029810 w 1518082"/>
                <a:gd name="connsiteY4" fmla="*/ 213205 h 1012196"/>
                <a:gd name="connsiteX5" fmla="*/ 772357 w 1518082"/>
                <a:gd name="connsiteY5" fmla="*/ 754743 h 1012196"/>
                <a:gd name="connsiteX6" fmla="*/ 949911 w 1518082"/>
                <a:gd name="connsiteY6" fmla="*/ 1003318 h 1012196"/>
                <a:gd name="connsiteX7" fmla="*/ 1518082 w 1518082"/>
                <a:gd name="connsiteY7" fmla="*/ 523924 h 1012196"/>
                <a:gd name="connsiteX0" fmla="*/ 0 w 1296140"/>
                <a:gd name="connsiteY0" fmla="*/ 541679 h 1009277"/>
                <a:gd name="connsiteX1" fmla="*/ 292963 w 1296140"/>
                <a:gd name="connsiteY1" fmla="*/ 186572 h 1009277"/>
                <a:gd name="connsiteX2" fmla="*/ 683580 w 1296140"/>
                <a:gd name="connsiteY2" fmla="*/ 141 h 1009277"/>
                <a:gd name="connsiteX3" fmla="*/ 807868 w 1296140"/>
                <a:gd name="connsiteY3" fmla="*/ 213205 h 1009277"/>
                <a:gd name="connsiteX4" fmla="*/ 550415 w 1296140"/>
                <a:gd name="connsiteY4" fmla="*/ 754743 h 1009277"/>
                <a:gd name="connsiteX5" fmla="*/ 727969 w 1296140"/>
                <a:gd name="connsiteY5" fmla="*/ 1003318 h 1009277"/>
                <a:gd name="connsiteX6" fmla="*/ 1296140 w 1296140"/>
                <a:gd name="connsiteY6" fmla="*/ 523924 h 100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0" h="1009277">
                  <a:moveTo>
                    <a:pt x="0" y="541679"/>
                  </a:moveTo>
                  <a:cubicBezTo>
                    <a:pt x="85817" y="404075"/>
                    <a:pt x="179033" y="276828"/>
                    <a:pt x="292963" y="186572"/>
                  </a:cubicBezTo>
                  <a:cubicBezTo>
                    <a:pt x="406893" y="96316"/>
                    <a:pt x="597762" y="-4298"/>
                    <a:pt x="683580" y="141"/>
                  </a:cubicBezTo>
                  <a:cubicBezTo>
                    <a:pt x="769398" y="4580"/>
                    <a:pt x="830062" y="87438"/>
                    <a:pt x="807868" y="213205"/>
                  </a:cubicBezTo>
                  <a:cubicBezTo>
                    <a:pt x="785674" y="338972"/>
                    <a:pt x="563732" y="623057"/>
                    <a:pt x="550415" y="754743"/>
                  </a:cubicBezTo>
                  <a:cubicBezTo>
                    <a:pt x="537099" y="886428"/>
                    <a:pt x="603682" y="1041788"/>
                    <a:pt x="727969" y="1003318"/>
                  </a:cubicBezTo>
                  <a:cubicBezTo>
                    <a:pt x="852256" y="964848"/>
                    <a:pt x="1074198" y="744386"/>
                    <a:pt x="1296140" y="5239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DD69D811-8CB7-4A23-9EFF-DDF0552F8D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9" t="32888" r="53233" b="43823"/>
          <a:stretch/>
        </p:blipFill>
        <p:spPr>
          <a:xfrm>
            <a:off x="3452721" y="3677174"/>
            <a:ext cx="906074" cy="756840"/>
          </a:xfrm>
          <a:prstGeom prst="rect">
            <a:avLst/>
          </a:prstGeom>
        </p:spPr>
      </p:pic>
      <p:grpSp>
        <p:nvGrpSpPr>
          <p:cNvPr id="82" name="Группа 81"/>
          <p:cNvGrpSpPr/>
          <p:nvPr/>
        </p:nvGrpSpPr>
        <p:grpSpPr>
          <a:xfrm>
            <a:off x="4536008" y="3437874"/>
            <a:ext cx="667842" cy="607946"/>
            <a:chOff x="1235675" y="3313597"/>
            <a:chExt cx="782586" cy="691603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1235675" y="3711217"/>
              <a:ext cx="487922" cy="293983"/>
              <a:chOff x="4878560" y="3728480"/>
              <a:chExt cx="1655615" cy="997543"/>
            </a:xfrm>
          </p:grpSpPr>
          <p:sp>
            <p:nvSpPr>
              <p:cNvPr id="87" name="Полилиния 86"/>
              <p:cNvSpPr/>
              <p:nvPr/>
            </p:nvSpPr>
            <p:spPr>
              <a:xfrm>
                <a:off x="4878560" y="3733800"/>
                <a:ext cx="466690" cy="971550"/>
              </a:xfrm>
              <a:custGeom>
                <a:avLst/>
                <a:gdLst>
                  <a:gd name="connsiteX0" fmla="*/ 479394 w 479394"/>
                  <a:gd name="connsiteY0" fmla="*/ 0 h 1047565"/>
                  <a:gd name="connsiteX1" fmla="*/ 0 w 479394"/>
                  <a:gd name="connsiteY1" fmla="*/ 1047565 h 104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9394" h="1047565">
                    <a:moveTo>
                      <a:pt x="479394" y="0"/>
                    </a:moveTo>
                    <a:lnTo>
                      <a:pt x="0" y="104756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>
                <a:off x="4878560" y="3728480"/>
                <a:ext cx="1655615" cy="997543"/>
              </a:xfrm>
              <a:custGeom>
                <a:avLst/>
                <a:gdLst>
                  <a:gd name="connsiteX0" fmla="*/ 0 w 1518082"/>
                  <a:gd name="connsiteY0" fmla="*/ 1012196 h 1012196"/>
                  <a:gd name="connsiteX1" fmla="*/ 221942 w 1518082"/>
                  <a:gd name="connsiteY1" fmla="*/ 541679 h 1012196"/>
                  <a:gd name="connsiteX2" fmla="*/ 514905 w 1518082"/>
                  <a:gd name="connsiteY2" fmla="*/ 186572 h 1012196"/>
                  <a:gd name="connsiteX3" fmla="*/ 905522 w 1518082"/>
                  <a:gd name="connsiteY3" fmla="*/ 141 h 1012196"/>
                  <a:gd name="connsiteX4" fmla="*/ 1029810 w 1518082"/>
                  <a:gd name="connsiteY4" fmla="*/ 213205 h 1012196"/>
                  <a:gd name="connsiteX5" fmla="*/ 772357 w 1518082"/>
                  <a:gd name="connsiteY5" fmla="*/ 754743 h 1012196"/>
                  <a:gd name="connsiteX6" fmla="*/ 949911 w 1518082"/>
                  <a:gd name="connsiteY6" fmla="*/ 1003318 h 1012196"/>
                  <a:gd name="connsiteX7" fmla="*/ 1518082 w 1518082"/>
                  <a:gd name="connsiteY7" fmla="*/ 523924 h 1012196"/>
                  <a:gd name="connsiteX0" fmla="*/ 0 w 1700684"/>
                  <a:gd name="connsiteY0" fmla="*/ 1012196 h 1024699"/>
                  <a:gd name="connsiteX1" fmla="*/ 221942 w 1700684"/>
                  <a:gd name="connsiteY1" fmla="*/ 541679 h 1024699"/>
                  <a:gd name="connsiteX2" fmla="*/ 514905 w 1700684"/>
                  <a:gd name="connsiteY2" fmla="*/ 186572 h 1024699"/>
                  <a:gd name="connsiteX3" fmla="*/ 905522 w 1700684"/>
                  <a:gd name="connsiteY3" fmla="*/ 141 h 1024699"/>
                  <a:gd name="connsiteX4" fmla="*/ 1029810 w 1700684"/>
                  <a:gd name="connsiteY4" fmla="*/ 213205 h 1024699"/>
                  <a:gd name="connsiteX5" fmla="*/ 772357 w 1700684"/>
                  <a:gd name="connsiteY5" fmla="*/ 754743 h 1024699"/>
                  <a:gd name="connsiteX6" fmla="*/ 949911 w 1700684"/>
                  <a:gd name="connsiteY6" fmla="*/ 1003318 h 1024699"/>
                  <a:gd name="connsiteX7" fmla="*/ 1700684 w 1700684"/>
                  <a:gd name="connsiteY7" fmla="*/ 225123 h 1024699"/>
                  <a:gd name="connsiteX0" fmla="*/ 0 w 1700684"/>
                  <a:gd name="connsiteY0" fmla="*/ 1012196 h 1024699"/>
                  <a:gd name="connsiteX1" fmla="*/ 221942 w 1700684"/>
                  <a:gd name="connsiteY1" fmla="*/ 541679 h 1024699"/>
                  <a:gd name="connsiteX2" fmla="*/ 514905 w 1700684"/>
                  <a:gd name="connsiteY2" fmla="*/ 186572 h 1024699"/>
                  <a:gd name="connsiteX3" fmla="*/ 905522 w 1700684"/>
                  <a:gd name="connsiteY3" fmla="*/ 141 h 1024699"/>
                  <a:gd name="connsiteX4" fmla="*/ 1029810 w 1700684"/>
                  <a:gd name="connsiteY4" fmla="*/ 213205 h 1024699"/>
                  <a:gd name="connsiteX5" fmla="*/ 772357 w 1700684"/>
                  <a:gd name="connsiteY5" fmla="*/ 754743 h 1024699"/>
                  <a:gd name="connsiteX6" fmla="*/ 949911 w 1700684"/>
                  <a:gd name="connsiteY6" fmla="*/ 1003318 h 1024699"/>
                  <a:gd name="connsiteX7" fmla="*/ 1700684 w 1700684"/>
                  <a:gd name="connsiteY7" fmla="*/ 225123 h 102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0684" h="1024699">
                    <a:moveTo>
                      <a:pt x="0" y="1012196"/>
                    </a:moveTo>
                    <a:cubicBezTo>
                      <a:pt x="68062" y="845739"/>
                      <a:pt x="136125" y="679283"/>
                      <a:pt x="221942" y="541679"/>
                    </a:cubicBezTo>
                    <a:cubicBezTo>
                      <a:pt x="307759" y="404075"/>
                      <a:pt x="400975" y="276828"/>
                      <a:pt x="514905" y="186572"/>
                    </a:cubicBezTo>
                    <a:cubicBezTo>
                      <a:pt x="628835" y="96316"/>
                      <a:pt x="819704" y="-4298"/>
                      <a:pt x="905522" y="141"/>
                    </a:cubicBezTo>
                    <a:cubicBezTo>
                      <a:pt x="991340" y="4580"/>
                      <a:pt x="1052004" y="87438"/>
                      <a:pt x="1029810" y="213205"/>
                    </a:cubicBezTo>
                    <a:cubicBezTo>
                      <a:pt x="1007616" y="338972"/>
                      <a:pt x="785674" y="623057"/>
                      <a:pt x="772357" y="754743"/>
                    </a:cubicBezTo>
                    <a:cubicBezTo>
                      <a:pt x="759041" y="886428"/>
                      <a:pt x="795190" y="1091588"/>
                      <a:pt x="949911" y="1003318"/>
                    </a:cubicBezTo>
                    <a:cubicBezTo>
                      <a:pt x="1104632" y="915048"/>
                      <a:pt x="1520243" y="487084"/>
                      <a:pt x="1700684" y="22512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4" name="Группа 83"/>
            <p:cNvGrpSpPr/>
            <p:nvPr/>
          </p:nvGrpSpPr>
          <p:grpSpPr>
            <a:xfrm>
              <a:off x="1638875" y="3313597"/>
              <a:ext cx="379386" cy="679763"/>
              <a:chOff x="4282820" y="3693353"/>
              <a:chExt cx="379386" cy="679763"/>
            </a:xfrm>
          </p:grpSpPr>
          <p:sp>
            <p:nvSpPr>
              <p:cNvPr id="85" name="Полилиния 84"/>
              <p:cNvSpPr/>
              <p:nvPr/>
            </p:nvSpPr>
            <p:spPr>
              <a:xfrm>
                <a:off x="4295775" y="4096325"/>
                <a:ext cx="176737" cy="276791"/>
              </a:xfrm>
              <a:custGeom>
                <a:avLst/>
                <a:gdLst>
                  <a:gd name="connsiteX0" fmla="*/ 76406 w 157369"/>
                  <a:gd name="connsiteY0" fmla="*/ 0 h 198988"/>
                  <a:gd name="connsiteX1" fmla="*/ 206 w 157369"/>
                  <a:gd name="connsiteY1" fmla="*/ 161925 h 198988"/>
                  <a:gd name="connsiteX2" fmla="*/ 57356 w 157369"/>
                  <a:gd name="connsiteY2" fmla="*/ 195262 h 198988"/>
                  <a:gd name="connsiteX3" fmla="*/ 157369 w 157369"/>
                  <a:gd name="connsiteY3" fmla="*/ 100012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9745"/>
                  <a:gd name="connsiteX1" fmla="*/ 206 w 148381"/>
                  <a:gd name="connsiteY1" fmla="*/ 166396 h 199745"/>
                  <a:gd name="connsiteX2" fmla="*/ 57356 w 148381"/>
                  <a:gd name="connsiteY2" fmla="*/ 195262 h 199745"/>
                  <a:gd name="connsiteX3" fmla="*/ 148381 w 148381"/>
                  <a:gd name="connsiteY3" fmla="*/ 150944 h 199745"/>
                  <a:gd name="connsiteX0" fmla="*/ 77579 w 149554"/>
                  <a:gd name="connsiteY0" fmla="*/ 0 h 215738"/>
                  <a:gd name="connsiteX1" fmla="*/ 1379 w 149554"/>
                  <a:gd name="connsiteY1" fmla="*/ 166396 h 215738"/>
                  <a:gd name="connsiteX2" fmla="*/ 38403 w 149554"/>
                  <a:gd name="connsiteY2" fmla="*/ 213151 h 215738"/>
                  <a:gd name="connsiteX3" fmla="*/ 149554 w 149554"/>
                  <a:gd name="connsiteY3" fmla="*/ 150944 h 215738"/>
                  <a:gd name="connsiteX0" fmla="*/ 77579 w 174151"/>
                  <a:gd name="connsiteY0" fmla="*/ 0 h 215738"/>
                  <a:gd name="connsiteX1" fmla="*/ 1379 w 174151"/>
                  <a:gd name="connsiteY1" fmla="*/ 166396 h 215738"/>
                  <a:gd name="connsiteX2" fmla="*/ 38403 w 174151"/>
                  <a:gd name="connsiteY2" fmla="*/ 213151 h 215738"/>
                  <a:gd name="connsiteX3" fmla="*/ 174151 w 174151"/>
                  <a:gd name="connsiteY3" fmla="*/ 139763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85966 w 205747"/>
                  <a:gd name="connsiteY0" fmla="*/ 0 h 230904"/>
                  <a:gd name="connsiteX1" fmla="*/ 1810 w 205747"/>
                  <a:gd name="connsiteY1" fmla="*/ 181371 h 230904"/>
                  <a:gd name="connsiteX2" fmla="*/ 38834 w 205747"/>
                  <a:gd name="connsiteY2" fmla="*/ 228126 h 230904"/>
                  <a:gd name="connsiteX3" fmla="*/ 205747 w 205747"/>
                  <a:gd name="connsiteY3" fmla="*/ 84097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537 w 183438"/>
                  <a:gd name="connsiteY0" fmla="*/ 0 h 217581"/>
                  <a:gd name="connsiteX1" fmla="*/ 1381 w 183438"/>
                  <a:gd name="connsiteY1" fmla="*/ 181371 h 217581"/>
                  <a:gd name="connsiteX2" fmla="*/ 42382 w 183438"/>
                  <a:gd name="connsiteY2" fmla="*/ 213151 h 217581"/>
                  <a:gd name="connsiteX3" fmla="*/ 183438 w 183438"/>
                  <a:gd name="connsiteY3" fmla="*/ 143996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4" h="217581">
                    <a:moveTo>
                      <a:pt x="85537" y="0"/>
                    </a:moveTo>
                    <a:cubicBezTo>
                      <a:pt x="49024" y="64690"/>
                      <a:pt x="8574" y="145846"/>
                      <a:pt x="1381" y="181371"/>
                    </a:cubicBezTo>
                    <a:cubicBezTo>
                      <a:pt x="-5812" y="216896"/>
                      <a:pt x="16188" y="223470"/>
                      <a:pt x="42382" y="213151"/>
                    </a:cubicBezTo>
                    <a:cubicBezTo>
                      <a:pt x="68576" y="202832"/>
                      <a:pt x="88795" y="184771"/>
                      <a:pt x="147634" y="134637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282820" y="3693353"/>
                <a:ext cx="379386" cy="39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1400" dirty="0"/>
                  <a:t>.</a:t>
                </a:r>
                <a:endParaRPr lang="ru-RU" sz="1400" dirty="0"/>
              </a:p>
            </p:txBody>
          </p:sp>
        </p:grpSp>
      </p:grp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12850CEC-9C6A-4E18-A4C0-890DDC7F097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4748430" y="3723757"/>
            <a:ext cx="626093" cy="76522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69" y="3274386"/>
            <a:ext cx="2863503" cy="1335449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1551406" y="5374010"/>
            <a:ext cx="7852993" cy="9338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назву українського міста.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Побудуйте </a:t>
            </a:r>
            <a:r>
              <a:rPr lang="uk-UA" sz="2800" b="1" dirty="0">
                <a:solidFill>
                  <a:schemeClr val="bg1"/>
                </a:solidFill>
              </a:rPr>
              <a:t>звукову схему цього слова. 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54500" y="3857738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 –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 – – </a:t>
            </a:r>
            <a:r>
              <a:rPr lang="uk-UA" sz="3200" b="1" dirty="0">
                <a:solidFill>
                  <a:srgbClr val="FF0000"/>
                </a:solidFill>
              </a:rPr>
              <a:t>о</a:t>
            </a:r>
            <a:r>
              <a:rPr lang="uk-UA" sz="3200" b="1" dirty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=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70C0"/>
                </a:solidFill>
              </a:rPr>
              <a:t> =</a:t>
            </a:r>
            <a:endParaRPr lang="ru-RU" sz="3200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67139" r="54819" b="18922"/>
          <a:stretch/>
        </p:blipFill>
        <p:spPr>
          <a:xfrm>
            <a:off x="5493480" y="1652136"/>
            <a:ext cx="1846140" cy="9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244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40" grpId="0" animBg="1"/>
      <p:bldP spid="56" grpId="0" animBg="1"/>
      <p:bldP spid="5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5929</TotalTime>
  <Words>715</Words>
  <Application>Microsoft Office PowerPoint</Application>
  <PresentationFormat>Произвольный</PresentationFormat>
  <Paragraphs>137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Правильно переношу слова з апострофом після префіксів</vt:lpstr>
      <vt:lpstr> Налаштування на урок</vt:lpstr>
      <vt:lpstr>Презентация PowerPoint</vt:lpstr>
      <vt:lpstr>Закінчіть речення про частини слова</vt:lpstr>
      <vt:lpstr>Закінчіть речення про частини слова</vt:lpstr>
      <vt:lpstr>Скажіть одним словом</vt:lpstr>
      <vt:lpstr>Цікаві місця Тернополя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438</cp:revision>
  <dcterms:created xsi:type="dcterms:W3CDTF">2025-08-27T14:01:18Z</dcterms:created>
  <dcterms:modified xsi:type="dcterms:W3CDTF">2025-12-01T10:42:09Z</dcterms:modified>
</cp:coreProperties>
</file>