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82" r:id="rId2"/>
    <p:sldId id="475" r:id="rId3"/>
    <p:sldId id="539" r:id="rId4"/>
    <p:sldId id="575" r:id="rId5"/>
    <p:sldId id="576" r:id="rId6"/>
    <p:sldId id="577" r:id="rId7"/>
    <p:sldId id="326" r:id="rId8"/>
    <p:sldId id="580" r:id="rId9"/>
    <p:sldId id="583" r:id="rId10"/>
    <p:sldId id="585" r:id="rId11"/>
    <p:sldId id="587" r:id="rId12"/>
    <p:sldId id="588" r:id="rId13"/>
    <p:sldId id="589" r:id="rId14"/>
    <p:sldId id="590" r:id="rId15"/>
    <p:sldId id="540" r:id="rId16"/>
    <p:sldId id="573" r:id="rId17"/>
    <p:sldId id="432" r:id="rId18"/>
    <p:sldId id="433" r:id="rId19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1056"/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156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28.11.2025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dissolve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31991" y="909514"/>
            <a:ext cx="5472608" cy="2826306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Робота з дитячою книгою.</a:t>
            </a:r>
          </a:p>
          <a:p>
            <a:pPr algn="ctr"/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Валентина </a:t>
            </a:r>
            <a:r>
              <a:rPr lang="uk-UA" sz="4000" b="1" dirty="0" err="1" smtClean="0">
                <a:solidFill>
                  <a:schemeClr val="accent6">
                    <a:lumMod val="75000"/>
                  </a:schemeClr>
                </a:solidFill>
              </a:rPr>
              <a:t>Вздульська</a:t>
            </a:r>
            <a:r>
              <a:rPr lang="uk-UA" sz="4000" b="1" dirty="0" smtClean="0">
                <a:solidFill>
                  <a:schemeClr val="accent6">
                    <a:lumMod val="75000"/>
                  </a:schemeClr>
                </a:solidFill>
              </a:rPr>
              <a:t> «Потяги»</a:t>
            </a:r>
            <a:endParaRPr lang="ru-RU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415611" y="4163683"/>
            <a:ext cx="3096344" cy="173664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3 клас </a:t>
            </a:r>
            <a:r>
              <a:rPr lang="uk-UA" sz="2400" b="1" i="1" dirty="0" smtClean="0">
                <a:solidFill>
                  <a:schemeClr val="accent6">
                    <a:lumMod val="75000"/>
                  </a:schemeClr>
                </a:solidFill>
              </a:rPr>
              <a:t>Розділ 4. 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Здійсниться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все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Урок 43</a:t>
            </a:r>
          </a:p>
        </p:txBody>
      </p:sp>
      <p:pic>
        <p:nvPicPr>
          <p:cNvPr id="2050" name="Picture 2" descr="D:\Картинки до тестів\Підручники зошити\3 клас\2025-08-19_2249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9" y="621482"/>
            <a:ext cx="3988137" cy="556349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1452" y="4157734"/>
            <a:ext cx="6733704" cy="10076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3200" b="1" i="1" dirty="0">
                <a:solidFill>
                  <a:schemeClr val="tx2">
                    <a:lumMod val="50000"/>
                  </a:schemeClr>
                </a:solidFill>
              </a:rPr>
              <a:t>Депо </a:t>
            </a:r>
            <a:r>
              <a:rPr lang="uk-UA" sz="3200" b="1" dirty="0"/>
              <a:t>– підприємство, де обслуговують залізничний чи міський транспорт</a:t>
            </a:r>
            <a:endParaRPr lang="uk-UA" sz="48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07454" y="477466"/>
            <a:ext cx="10153129" cy="57551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>
                <a:latin typeface="+mj-lt"/>
              </a:rPr>
              <a:t>Словникова робота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51" y="1197547"/>
            <a:ext cx="3652152" cy="2880320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21" y="1197547"/>
            <a:ext cx="4098278" cy="2808312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643759" y="5302002"/>
            <a:ext cx="4176464" cy="100068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rmAutofit fontScale="90000" lnSpcReduction="20000"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chemeClr val="bg1"/>
                </a:solidFill>
              </a:rPr>
              <a:t>Пішохідний міст над залізничними коліями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10" name="Picture 2" descr="http://photos.wikimapia.org/p/00/07/60/89/29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223" y="3501802"/>
            <a:ext cx="3744416" cy="266502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48917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z/%D0%B4%D0%B2%D0%B0-%D0%BC%D0%B0%D0%BB%D0%B5%D0%BD%D1%8C%D0%BA%D0%B8%D1%85-%D0%BC%D0%B0%D0%BB%D1%8C%D1%87%D0%B8%D0%BA%D0%B0-%D1%81-%D1%80%D1%8E%D0%BA%D0%B7%D0%B0%D0%BA%D0%BE%D0%BC-%D0%B8%D0%BB%D0%B8-%D1%81%D0%B0%D1%82%D0%B5%D0%BB%D0%BB%D0%BE%D0%BC-%D1%88%D0%BA%D0%BE%D0%BB%D1%8C%D0%BD%D0%B8%D0%BA%D0%B8-%D0%BF%D0%BE-%D0%BF%D1%83%D1%82%D0%B8-%D0%B2-15756371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r="15437" b="8770"/>
          <a:stretch/>
        </p:blipFill>
        <p:spPr bwMode="auto">
          <a:xfrm>
            <a:off x="4515114" y="2127661"/>
            <a:ext cx="3096000" cy="20520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9238" y="477466"/>
            <a:ext cx="10153128" cy="57606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Портрет братиків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79463" y="1125538"/>
            <a:ext cx="3744416" cy="121122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 smtClean="0"/>
              <a:t>Що </a:t>
            </a:r>
            <a:r>
              <a:rPr lang="uk-UA" sz="3200" b="1" dirty="0"/>
              <a:t>можна сказати про Дмитрика? </a:t>
            </a:r>
            <a:endParaRPr lang="ru-RU" sz="32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97095" y="3933850"/>
            <a:ext cx="3446213" cy="1756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наполегливий, витривалий, чесний, добрий.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51965" y="4077866"/>
            <a:ext cx="4259946" cy="17560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/>
              <a:t>відповідальний, </a:t>
            </a:r>
          </a:p>
          <a:p>
            <a:pPr algn="ctr"/>
            <a:r>
              <a:rPr lang="uk-UA" sz="3200" b="1" dirty="0" smtClean="0"/>
              <a:t>терплячий, добрий</a:t>
            </a:r>
            <a:r>
              <a:rPr lang="uk-UA" sz="3200" b="1" dirty="0"/>
              <a:t>, </a:t>
            </a:r>
            <a:r>
              <a:rPr lang="uk-UA" sz="3200" b="1" dirty="0" smtClean="0"/>
              <a:t>стриманий, уважний</a:t>
            </a:r>
            <a:r>
              <a:rPr lang="uk-UA" sz="3200" b="1" dirty="0"/>
              <a:t>.</a:t>
            </a:r>
            <a:endParaRPr lang="ru-RU" sz="32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479450" y="1125538"/>
            <a:ext cx="3681504" cy="12452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108814" tIns="54407" rIns="108814" bIns="54407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Що </a:t>
            </a:r>
            <a:r>
              <a:rPr lang="uk-UA" sz="3200" b="1" dirty="0">
                <a:solidFill>
                  <a:schemeClr val="bg1"/>
                </a:solidFill>
              </a:rPr>
              <a:t>можна сказати про Матвія? 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41405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471" y="405458"/>
            <a:ext cx="9937104" cy="6342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Тест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87962" y="1053530"/>
            <a:ext cx="8172421" cy="10750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1. </a:t>
            </a:r>
            <a:r>
              <a:rPr lang="ru-RU" sz="2800" b="1" dirty="0" err="1">
                <a:solidFill>
                  <a:srgbClr val="002060"/>
                </a:solidFill>
              </a:rPr>
              <a:t>Визнач</a:t>
            </a:r>
            <a:r>
              <a:rPr lang="ru-RU" sz="2800" b="1" dirty="0">
                <a:solidFill>
                  <a:srgbClr val="002060"/>
                </a:solidFill>
              </a:rPr>
              <a:t> жанр </a:t>
            </a:r>
            <a:r>
              <a:rPr lang="ru-RU" sz="2800" b="1" dirty="0" err="1">
                <a:solidFill>
                  <a:srgbClr val="002060"/>
                </a:solidFill>
              </a:rPr>
              <a:t>прочитаного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твору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    а) оповідання,    б) казка,   в) вірш.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35447" y="3213770"/>
            <a:ext cx="10441160" cy="10750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 </a:t>
            </a:r>
            <a:r>
              <a:rPr lang="uk-UA" sz="2800" b="1" dirty="0">
                <a:solidFill>
                  <a:srgbClr val="002060"/>
                </a:solidFill>
              </a:rPr>
              <a:t>3. </a:t>
            </a:r>
            <a:r>
              <a:rPr lang="ru-RU" sz="2800" b="1" dirty="0" err="1">
                <a:solidFill>
                  <a:srgbClr val="002060"/>
                </a:solidFill>
              </a:rPr>
              <a:t>Хто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головні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дійові</a:t>
            </a:r>
            <a:r>
              <a:rPr lang="ru-RU" sz="2800" b="1" dirty="0">
                <a:solidFill>
                  <a:srgbClr val="002060"/>
                </a:solidFill>
              </a:rPr>
              <a:t> особи </a:t>
            </a:r>
            <a:r>
              <a:rPr lang="ru-RU" sz="2800" b="1" dirty="0" err="1">
                <a:solidFill>
                  <a:srgbClr val="002060"/>
                </a:solidFill>
              </a:rPr>
              <a:t>твору</a:t>
            </a:r>
            <a:r>
              <a:rPr lang="ru-RU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uk-UA" sz="2800" b="1" dirty="0">
                <a:solidFill>
                  <a:srgbClr val="002060"/>
                </a:solidFill>
              </a:rPr>
              <a:t>  </a:t>
            </a:r>
            <a:r>
              <a:rPr lang="uk-UA" sz="2800" b="1" dirty="0" smtClean="0">
                <a:solidFill>
                  <a:srgbClr val="002060"/>
                </a:solidFill>
              </a:rPr>
              <a:t>  а</a:t>
            </a:r>
            <a:r>
              <a:rPr lang="uk-UA" sz="2800" b="1" dirty="0">
                <a:solidFill>
                  <a:srgbClr val="002060"/>
                </a:solidFill>
              </a:rPr>
              <a:t>) Михайлик і Матвій, б) Павлик і Матвій, </a:t>
            </a:r>
            <a:r>
              <a:rPr lang="uk-UA" sz="2800" b="1" dirty="0" smtClean="0">
                <a:solidFill>
                  <a:srgbClr val="002060"/>
                </a:solidFill>
              </a:rPr>
              <a:t>в</a:t>
            </a:r>
            <a:r>
              <a:rPr lang="uk-UA" sz="2800" b="1" dirty="0">
                <a:solidFill>
                  <a:srgbClr val="002060"/>
                </a:solidFill>
              </a:rPr>
              <a:t>) Дмитрик і Матвій.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43407" y="2133650"/>
            <a:ext cx="10189184" cy="10750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 2. </a:t>
            </a:r>
            <a:r>
              <a:rPr lang="ru-RU" sz="2800" b="1" dirty="0" err="1">
                <a:solidFill>
                  <a:srgbClr val="002060"/>
                </a:solidFill>
              </a:rPr>
              <a:t>Хто</a:t>
            </a:r>
            <a:r>
              <a:rPr lang="ru-RU" sz="2800" b="1" dirty="0">
                <a:solidFill>
                  <a:srgbClr val="002060"/>
                </a:solidFill>
              </a:rPr>
              <a:t> автор </a:t>
            </a:r>
            <a:r>
              <a:rPr lang="ru-RU" sz="2800" b="1" dirty="0" err="1">
                <a:solidFill>
                  <a:srgbClr val="002060"/>
                </a:solidFill>
              </a:rPr>
              <a:t>оповідання</a:t>
            </a:r>
            <a:r>
              <a:rPr lang="ru-RU" sz="2800" b="1" dirty="0">
                <a:solidFill>
                  <a:srgbClr val="002060"/>
                </a:solidFill>
              </a:rPr>
              <a:t> «Потяги»?</a:t>
            </a:r>
            <a:r>
              <a:rPr lang="uk-UA" sz="2800" b="1" dirty="0">
                <a:solidFill>
                  <a:srgbClr val="002060"/>
                </a:solidFill>
              </a:rPr>
              <a:t>   </a:t>
            </a:r>
          </a:p>
          <a:p>
            <a:r>
              <a:rPr lang="uk-UA" sz="2800" b="1" dirty="0">
                <a:solidFill>
                  <a:srgbClr val="002060"/>
                </a:solidFill>
              </a:rPr>
              <a:t>    а) Тетяна </a:t>
            </a:r>
            <a:r>
              <a:rPr lang="uk-UA" sz="2800" b="1" dirty="0" smtClean="0">
                <a:solidFill>
                  <a:srgbClr val="002060"/>
                </a:solidFill>
              </a:rPr>
              <a:t>Стус,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б</a:t>
            </a:r>
            <a:r>
              <a:rPr lang="uk-UA" sz="2800" b="1" dirty="0">
                <a:solidFill>
                  <a:srgbClr val="002060"/>
                </a:solidFill>
              </a:rPr>
              <a:t>) Валентина </a:t>
            </a:r>
            <a:r>
              <a:rPr lang="uk-UA" sz="2800" b="1" dirty="0" err="1">
                <a:solidFill>
                  <a:srgbClr val="002060"/>
                </a:solidFill>
              </a:rPr>
              <a:t>Вздульська</a:t>
            </a:r>
            <a:r>
              <a:rPr lang="uk-UA" sz="2800" b="1" dirty="0">
                <a:solidFill>
                  <a:srgbClr val="002060"/>
                </a:solidFill>
              </a:rPr>
              <a:t>, </a:t>
            </a:r>
            <a:r>
              <a:rPr lang="uk-UA" sz="2800" b="1" dirty="0" smtClean="0">
                <a:solidFill>
                  <a:srgbClr val="002060"/>
                </a:solidFill>
              </a:rPr>
              <a:t> в</a:t>
            </a:r>
            <a:r>
              <a:rPr lang="uk-UA" sz="2800" b="1" dirty="0">
                <a:solidFill>
                  <a:srgbClr val="002060"/>
                </a:solidFill>
              </a:rPr>
              <a:t>) </a:t>
            </a:r>
            <a:r>
              <a:rPr lang="uk-UA" sz="2800" b="1" dirty="0" smtClean="0">
                <a:solidFill>
                  <a:srgbClr val="002060"/>
                </a:solidFill>
              </a:rPr>
              <a:t>Зірка </a:t>
            </a:r>
            <a:r>
              <a:rPr lang="uk-UA" sz="2800" b="1" dirty="0" err="1" smtClean="0">
                <a:solidFill>
                  <a:srgbClr val="002060"/>
                </a:solidFill>
              </a:rPr>
              <a:t>Мензатюк</a:t>
            </a:r>
            <a:r>
              <a:rPr lang="uk-UA" sz="2800" b="1" dirty="0" smtClean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9698" y="4310264"/>
            <a:ext cx="8442693" cy="1075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4. </a:t>
            </a:r>
            <a:r>
              <a:rPr lang="ru-RU" sz="2800" b="1" dirty="0" err="1">
                <a:solidFill>
                  <a:srgbClr val="002060"/>
                </a:solidFill>
              </a:rPr>
              <a:t>Від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чийого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імені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йде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розповідь</a:t>
            </a:r>
            <a:r>
              <a:rPr lang="ru-RU" sz="2800" b="1" dirty="0">
                <a:solidFill>
                  <a:srgbClr val="002060"/>
                </a:solidFill>
              </a:rPr>
              <a:t> у </a:t>
            </a:r>
            <a:r>
              <a:rPr lang="ru-RU" sz="2800" b="1" dirty="0" err="1">
                <a:solidFill>
                  <a:srgbClr val="002060"/>
                </a:solidFill>
              </a:rPr>
              <a:t>тексті</a:t>
            </a:r>
            <a:r>
              <a:rPr lang="ru-RU" sz="2800" b="1" dirty="0">
                <a:solidFill>
                  <a:srgbClr val="002060"/>
                </a:solidFill>
              </a:rPr>
              <a:t>?</a:t>
            </a:r>
            <a:r>
              <a:rPr lang="uk-UA" sz="2800" b="1" dirty="0">
                <a:solidFill>
                  <a:srgbClr val="002060"/>
                </a:solidFill>
              </a:rPr>
              <a:t>        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    а</a:t>
            </a:r>
            <a:r>
              <a:rPr lang="uk-UA" sz="2800" b="1" dirty="0">
                <a:solidFill>
                  <a:srgbClr val="002060"/>
                </a:solidFill>
              </a:rPr>
              <a:t>) тата,      б) Дмитрика,       в) Матвія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46750" y="1591039"/>
            <a:ext cx="504056" cy="4173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643759" y="2700864"/>
            <a:ext cx="504056" cy="4173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672834" y="3757118"/>
            <a:ext cx="412750" cy="4173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745804" y="4859601"/>
            <a:ext cx="504056" cy="4173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87962" y="5398034"/>
            <a:ext cx="8244429" cy="107501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5.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До </a:t>
            </a:r>
            <a:r>
              <a:rPr lang="ru-RU" sz="2800" b="1" dirty="0" err="1">
                <a:solidFill>
                  <a:srgbClr val="002060"/>
                </a:solidFill>
              </a:rPr>
              <a:t>скількох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рахували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брати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чекаючи</a:t>
            </a:r>
            <a:r>
              <a:rPr lang="ru-RU" sz="2800" b="1" dirty="0">
                <a:solidFill>
                  <a:srgbClr val="002060"/>
                </a:solidFill>
              </a:rPr>
              <a:t> на потяг?</a:t>
            </a:r>
            <a:r>
              <a:rPr lang="uk-UA" sz="2800" b="1" dirty="0">
                <a:solidFill>
                  <a:srgbClr val="002060"/>
                </a:solidFill>
              </a:rPr>
              <a:t>     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    а</a:t>
            </a:r>
            <a:r>
              <a:rPr lang="uk-UA" sz="2800" b="1" dirty="0">
                <a:solidFill>
                  <a:srgbClr val="002060"/>
                </a:solidFill>
              </a:rPr>
              <a:t>) До 10,    б) до 20,   в) до 100</a:t>
            </a:r>
            <a:r>
              <a:rPr lang="uk-UA" sz="2800" b="1" dirty="0" smtClean="0">
                <a:solidFill>
                  <a:srgbClr val="002060"/>
                </a:solidFill>
              </a:rPr>
              <a:t>.    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706120" y="5935543"/>
            <a:ext cx="504056" cy="4173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3586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91543" y="1197546"/>
            <a:ext cx="10069040" cy="10750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5. </a:t>
            </a:r>
            <a:r>
              <a:rPr lang="ru-RU" sz="2800" b="1" dirty="0">
                <a:solidFill>
                  <a:srgbClr val="002060"/>
                </a:solidFill>
              </a:rPr>
              <a:t>Коли хлопчики ставали </a:t>
            </a:r>
            <a:r>
              <a:rPr lang="ru-RU" sz="2800" b="1" dirty="0" smtClean="0">
                <a:solidFill>
                  <a:srgbClr val="002060"/>
                </a:solidFill>
              </a:rPr>
              <a:t>«потягами»?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    а) Кожного вихідного,   </a:t>
            </a:r>
            <a:r>
              <a:rPr lang="uk-UA" sz="2800" b="1" dirty="0" smtClean="0">
                <a:solidFill>
                  <a:srgbClr val="002060"/>
                </a:solidFill>
              </a:rPr>
              <a:t>б</a:t>
            </a:r>
            <a:r>
              <a:rPr lang="uk-UA" sz="2800" b="1" dirty="0">
                <a:solidFill>
                  <a:srgbClr val="002060"/>
                </a:solidFill>
              </a:rPr>
              <a:t>) щодня увечері, </a:t>
            </a:r>
            <a:r>
              <a:rPr lang="uk-UA" sz="2800" b="1" dirty="0" smtClean="0">
                <a:solidFill>
                  <a:srgbClr val="002060"/>
                </a:solidFill>
              </a:rPr>
              <a:t>  в</a:t>
            </a:r>
            <a:r>
              <a:rPr lang="uk-UA" sz="2800" b="1" dirty="0">
                <a:solidFill>
                  <a:srgbClr val="002060"/>
                </a:solidFill>
              </a:rPr>
              <a:t>) щодня </a:t>
            </a:r>
            <a:r>
              <a:rPr lang="uk-UA" sz="2800" b="1" dirty="0" err="1">
                <a:solidFill>
                  <a:srgbClr val="002060"/>
                </a:solidFill>
              </a:rPr>
              <a:t>пообіді</a:t>
            </a:r>
            <a:r>
              <a:rPr lang="uk-UA" sz="2800" b="1" dirty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42040" y="3580092"/>
            <a:ext cx="10118543" cy="155174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 </a:t>
            </a:r>
            <a:r>
              <a:rPr lang="uk-UA" sz="2800" dirty="0"/>
              <a:t> </a:t>
            </a:r>
            <a:r>
              <a:rPr lang="uk-UA" sz="2800" b="1" dirty="0">
                <a:solidFill>
                  <a:srgbClr val="002060"/>
                </a:solidFill>
              </a:rPr>
              <a:t>7</a:t>
            </a:r>
            <a:r>
              <a:rPr lang="uk-UA" sz="2800" b="1" dirty="0" smtClean="0">
                <a:solidFill>
                  <a:srgbClr val="002060"/>
                </a:solidFill>
              </a:rPr>
              <a:t>. </a:t>
            </a:r>
            <a:r>
              <a:rPr lang="ru-RU" sz="2800" b="1" dirty="0" smtClean="0">
                <a:solidFill>
                  <a:srgbClr val="002060"/>
                </a:solidFill>
              </a:rPr>
              <a:t>Яке </a:t>
            </a:r>
            <a:r>
              <a:rPr lang="ru-RU" sz="2800" b="1" dirty="0" err="1">
                <a:solidFill>
                  <a:srgbClr val="002060"/>
                </a:solidFill>
              </a:rPr>
              <a:t>доручення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мав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Дмитрик</a:t>
            </a:r>
            <a:r>
              <a:rPr lang="ru-RU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uk-UA" sz="2800" b="1" dirty="0">
                <a:solidFill>
                  <a:srgbClr val="002060"/>
                </a:solidFill>
              </a:rPr>
              <a:t>  а) Забирати брата зі школи, б) прибирати у кімнаті,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  в</a:t>
            </a:r>
            <a:r>
              <a:rPr lang="uk-UA" sz="2800" b="1" dirty="0">
                <a:solidFill>
                  <a:srgbClr val="002060"/>
                </a:solidFill>
              </a:rPr>
              <a:t>) </a:t>
            </a:r>
            <a:r>
              <a:rPr lang="uk-UA" sz="2800" b="1" dirty="0" smtClean="0">
                <a:solidFill>
                  <a:srgbClr val="002060"/>
                </a:solidFill>
              </a:rPr>
              <a:t>допомагати брату з домашніми завданнями.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05030" y="2476211"/>
            <a:ext cx="10069041" cy="107501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 6. </a:t>
            </a:r>
            <a:r>
              <a:rPr lang="ru-RU" sz="2800" b="1" dirty="0">
                <a:solidFill>
                  <a:srgbClr val="002060"/>
                </a:solidFill>
              </a:rPr>
              <a:t>Чому </a:t>
            </a:r>
            <a:r>
              <a:rPr lang="ru-RU" sz="2800" b="1" dirty="0" err="1">
                <a:solidFill>
                  <a:srgbClr val="002060"/>
                </a:solidFill>
              </a:rPr>
              <a:t>сумували</a:t>
            </a:r>
            <a:r>
              <a:rPr lang="ru-RU" sz="2800" b="1" dirty="0">
                <a:solidFill>
                  <a:srgbClr val="002060"/>
                </a:solidFill>
              </a:rPr>
              <a:t> хлопчики?</a:t>
            </a:r>
            <a:r>
              <a:rPr lang="uk-UA" sz="2800" b="1" dirty="0">
                <a:solidFill>
                  <a:srgbClr val="002060"/>
                </a:solidFill>
              </a:rPr>
              <a:t>   </a:t>
            </a:r>
            <a:r>
              <a:rPr lang="uk-UA" sz="2800" b="1" dirty="0" smtClean="0">
                <a:solidFill>
                  <a:srgbClr val="002060"/>
                </a:solidFill>
              </a:rPr>
              <a:t>а</a:t>
            </a:r>
            <a:r>
              <a:rPr lang="uk-UA" sz="2800" b="1" dirty="0">
                <a:solidFill>
                  <a:srgbClr val="002060"/>
                </a:solidFill>
              </a:rPr>
              <a:t>) </a:t>
            </a:r>
            <a:r>
              <a:rPr lang="uk-UA" sz="2800" b="1" dirty="0" smtClean="0">
                <a:solidFill>
                  <a:srgbClr val="002060"/>
                </a:solidFill>
              </a:rPr>
              <a:t>В </a:t>
            </a:r>
            <a:r>
              <a:rPr lang="uk-UA" sz="2800" b="1" dirty="0">
                <a:solidFill>
                  <a:srgbClr val="002060"/>
                </a:solidFill>
              </a:rPr>
              <a:t>них </a:t>
            </a:r>
            <a:r>
              <a:rPr lang="uk-UA" sz="2800" b="1" dirty="0" smtClean="0">
                <a:solidFill>
                  <a:srgbClr val="002060"/>
                </a:solidFill>
              </a:rPr>
              <a:t>захворів тато,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ru-RU" sz="2800" b="1" dirty="0">
                <a:solidFill>
                  <a:srgbClr val="002060"/>
                </a:solidFill>
              </a:rPr>
              <a:t>    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б</a:t>
            </a:r>
            <a:r>
              <a:rPr lang="uk-UA" sz="2800" b="1" dirty="0">
                <a:solidFill>
                  <a:srgbClr val="002060"/>
                </a:solidFill>
              </a:rPr>
              <a:t>) Від них поїхав тато, </a:t>
            </a:r>
            <a:r>
              <a:rPr lang="uk-UA" sz="2800" b="1" dirty="0" smtClean="0">
                <a:solidFill>
                  <a:srgbClr val="002060"/>
                </a:solidFill>
              </a:rPr>
              <a:t>           в</a:t>
            </a:r>
            <a:r>
              <a:rPr lang="uk-UA" sz="2800" b="1" dirty="0">
                <a:solidFill>
                  <a:srgbClr val="002060"/>
                </a:solidFill>
              </a:rPr>
              <a:t>) Від них поїхала мама.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95591" y="5430771"/>
            <a:ext cx="10137000" cy="5982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8.</a:t>
            </a:r>
            <a:r>
              <a:rPr lang="ru-RU" sz="2800" b="1" dirty="0">
                <a:solidFill>
                  <a:srgbClr val="002060"/>
                </a:solidFill>
              </a:rPr>
              <a:t>Що </a:t>
            </a:r>
            <a:r>
              <a:rPr lang="ru-RU" sz="2800" b="1" dirty="0" err="1">
                <a:solidFill>
                  <a:srgbClr val="002060"/>
                </a:solidFill>
              </a:rPr>
              <a:t>збирав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Матвійко</a:t>
            </a:r>
            <a:r>
              <a:rPr lang="ru-RU" sz="2800" b="1" dirty="0">
                <a:solidFill>
                  <a:srgbClr val="002060"/>
                </a:solidFill>
              </a:rPr>
              <a:t>?</a:t>
            </a:r>
            <a:r>
              <a:rPr lang="uk-UA" sz="2800" b="1" dirty="0">
                <a:solidFill>
                  <a:srgbClr val="002060"/>
                </a:solidFill>
              </a:rPr>
              <a:t>   </a:t>
            </a:r>
            <a:r>
              <a:rPr lang="uk-UA" sz="2800" b="1" dirty="0" smtClean="0">
                <a:solidFill>
                  <a:srgbClr val="002060"/>
                </a:solidFill>
              </a:rPr>
              <a:t>а</a:t>
            </a:r>
            <a:r>
              <a:rPr lang="uk-UA" sz="2800" b="1" dirty="0">
                <a:solidFill>
                  <a:srgbClr val="002060"/>
                </a:solidFill>
              </a:rPr>
              <a:t>) Шишки,   б) каштани,   в) жолуді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964239" y="1735055"/>
            <a:ext cx="504056" cy="4173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333253" y="3013720"/>
            <a:ext cx="504056" cy="4173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103520" y="4147306"/>
            <a:ext cx="504056" cy="4173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740102" y="5521259"/>
            <a:ext cx="504056" cy="4173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1051471" y="405458"/>
            <a:ext cx="9937104" cy="6342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Тест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50430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979463" y="1125538"/>
            <a:ext cx="10117424" cy="107501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9.</a:t>
            </a:r>
            <a:r>
              <a:rPr lang="ru-RU" sz="2800" b="1" dirty="0">
                <a:solidFill>
                  <a:srgbClr val="002060"/>
                </a:solidFill>
              </a:rPr>
              <a:t>На </a:t>
            </a:r>
            <a:r>
              <a:rPr lang="uk-UA" sz="2800" b="1" dirty="0">
                <a:solidFill>
                  <a:srgbClr val="002060"/>
                </a:solidFill>
              </a:rPr>
              <a:t>щ</a:t>
            </a:r>
            <a:r>
              <a:rPr lang="ru-RU" sz="2800" b="1" dirty="0">
                <a:solidFill>
                  <a:srgbClr val="002060"/>
                </a:solidFill>
              </a:rPr>
              <a:t>о </a:t>
            </a:r>
            <a:r>
              <a:rPr lang="ru-RU" sz="2800" b="1" dirty="0" err="1">
                <a:solidFill>
                  <a:srgbClr val="002060"/>
                </a:solidFill>
              </a:rPr>
              <a:t>був</a:t>
            </a:r>
            <a:r>
              <a:rPr lang="ru-RU" sz="2800" b="1" dirty="0">
                <a:solidFill>
                  <a:srgbClr val="002060"/>
                </a:solidFill>
              </a:rPr>
              <a:t> схожий рюкзак на </a:t>
            </a:r>
            <a:r>
              <a:rPr lang="ru-RU" sz="2800" b="1" dirty="0" err="1">
                <a:solidFill>
                  <a:srgbClr val="002060"/>
                </a:solidFill>
              </a:rPr>
              <a:t>спині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Матвія</a:t>
            </a:r>
            <a:r>
              <a:rPr lang="ru-RU" sz="2800" b="1" dirty="0">
                <a:solidFill>
                  <a:srgbClr val="002060"/>
                </a:solidFill>
              </a:rPr>
              <a:t>?</a:t>
            </a:r>
          </a:p>
          <a:p>
            <a:r>
              <a:rPr lang="uk-UA" sz="2800" b="1" dirty="0">
                <a:solidFill>
                  <a:srgbClr val="002060"/>
                </a:solidFill>
              </a:rPr>
              <a:t>    а) Будинок черепашки,    б) сумка кенгуру, </a:t>
            </a:r>
            <a:r>
              <a:rPr lang="uk-UA" sz="2800" b="1" dirty="0" smtClean="0">
                <a:solidFill>
                  <a:srgbClr val="002060"/>
                </a:solidFill>
              </a:rPr>
              <a:t>   в</a:t>
            </a:r>
            <a:r>
              <a:rPr lang="uk-UA" sz="2800" b="1" dirty="0">
                <a:solidFill>
                  <a:srgbClr val="002060"/>
                </a:solidFill>
              </a:rPr>
              <a:t>) хатка равлика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9462" y="2276357"/>
            <a:ext cx="10117425" cy="10750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 </a:t>
            </a:r>
            <a:r>
              <a:rPr lang="uk-UA" sz="2800" dirty="0"/>
              <a:t> </a:t>
            </a:r>
            <a:r>
              <a:rPr lang="ru-RU" sz="2800" b="1" dirty="0">
                <a:solidFill>
                  <a:srgbClr val="002060"/>
                </a:solidFill>
              </a:rPr>
              <a:t>1</a:t>
            </a:r>
            <a:r>
              <a:rPr lang="uk-UA" sz="2800" b="1" dirty="0">
                <a:solidFill>
                  <a:srgbClr val="002060"/>
                </a:solidFill>
              </a:rPr>
              <a:t>1.</a:t>
            </a:r>
            <a:r>
              <a:rPr lang="ru-RU" sz="2800" b="1" dirty="0">
                <a:solidFill>
                  <a:srgbClr val="002060"/>
                </a:solidFill>
              </a:rPr>
              <a:t> Куди хотів </a:t>
            </a:r>
            <a:r>
              <a:rPr lang="ru-RU" sz="2800" b="1" dirty="0" err="1">
                <a:solidFill>
                  <a:srgbClr val="002060"/>
                </a:solidFill>
              </a:rPr>
              <a:t>поїхати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Дмитрик</a:t>
            </a:r>
            <a:r>
              <a:rPr lang="ru-RU" sz="2800" b="1" dirty="0">
                <a:solidFill>
                  <a:srgbClr val="002060"/>
                </a:solidFill>
              </a:rPr>
              <a:t>?</a:t>
            </a:r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        </a:t>
            </a:r>
          </a:p>
          <a:p>
            <a:r>
              <a:rPr lang="uk-UA" sz="2800" b="1" dirty="0" smtClean="0">
                <a:solidFill>
                  <a:srgbClr val="002060"/>
                </a:solidFill>
              </a:rPr>
              <a:t>        а) У гори,    б) до тата,      в) до моря.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3514" y="3351375"/>
            <a:ext cx="10309322" cy="107501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>
                <a:solidFill>
                  <a:srgbClr val="002060"/>
                </a:solidFill>
              </a:rPr>
              <a:t>12. </a:t>
            </a:r>
            <a:r>
              <a:rPr lang="ru-RU" sz="2800" b="1" dirty="0">
                <a:solidFill>
                  <a:srgbClr val="002060"/>
                </a:solidFill>
              </a:rPr>
              <a:t>З </a:t>
            </a:r>
            <a:r>
              <a:rPr lang="ru-RU" sz="2800" b="1" dirty="0" err="1">
                <a:solidFill>
                  <a:srgbClr val="002060"/>
                </a:solidFill>
              </a:rPr>
              <a:t>чим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 err="1">
                <a:solidFill>
                  <a:srgbClr val="002060"/>
                </a:solidFill>
              </a:rPr>
              <a:t>порівняв</a:t>
            </a:r>
            <a:r>
              <a:rPr lang="ru-RU" sz="2800" b="1" dirty="0">
                <a:solidFill>
                  <a:srgbClr val="002060"/>
                </a:solidFill>
              </a:rPr>
              <a:t> себе </a:t>
            </a:r>
            <a:r>
              <a:rPr lang="ru-RU" sz="2800" b="1" dirty="0" err="1">
                <a:solidFill>
                  <a:srgbClr val="002060"/>
                </a:solidFill>
              </a:rPr>
              <a:t>тато</a:t>
            </a:r>
            <a:r>
              <a:rPr lang="ru-RU" sz="2800" b="1" dirty="0">
                <a:solidFill>
                  <a:srgbClr val="002060"/>
                </a:solidFill>
              </a:rPr>
              <a:t>?   </a:t>
            </a:r>
            <a:r>
              <a:rPr lang="uk-UA" sz="2800" b="1" dirty="0">
                <a:solidFill>
                  <a:srgbClr val="002060"/>
                </a:solidFill>
              </a:rPr>
              <a:t>а) З швидкісним потягом,  </a:t>
            </a:r>
            <a:endParaRPr lang="uk-UA" sz="2800" b="1" dirty="0" smtClean="0">
              <a:solidFill>
                <a:srgbClr val="002060"/>
              </a:solidFill>
            </a:endParaRPr>
          </a:p>
          <a:p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     б</a:t>
            </a:r>
            <a:r>
              <a:rPr lang="uk-UA" sz="2800" b="1" dirty="0">
                <a:solidFill>
                  <a:srgbClr val="002060"/>
                </a:solidFill>
              </a:rPr>
              <a:t>) з маневровим тепловозом,      </a:t>
            </a:r>
            <a:r>
              <a:rPr lang="uk-UA" sz="2800" b="1" dirty="0" smtClean="0">
                <a:solidFill>
                  <a:srgbClr val="002060"/>
                </a:solidFill>
              </a:rPr>
              <a:t>в</a:t>
            </a:r>
            <a:r>
              <a:rPr lang="uk-UA" sz="2800" b="1" dirty="0">
                <a:solidFill>
                  <a:srgbClr val="002060"/>
                </a:solidFill>
              </a:rPr>
              <a:t>) з швидкісним </a:t>
            </a:r>
            <a:r>
              <a:rPr lang="uk-UA" sz="2800" b="1" dirty="0" err="1">
                <a:solidFill>
                  <a:srgbClr val="002060"/>
                </a:solidFill>
              </a:rPr>
              <a:t>інтерсіті</a:t>
            </a:r>
            <a:r>
              <a:rPr lang="uk-UA" sz="2800" b="1" dirty="0">
                <a:solidFill>
                  <a:srgbClr val="002060"/>
                </a:solidFill>
              </a:rPr>
              <a:t>.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94750" y="4426393"/>
            <a:ext cx="10117425" cy="209657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8814" tIns="54407" rIns="108814" bIns="54407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</a:rPr>
              <a:t>13.Чому тато порівняв себе з маневровим тепловозом?      </a:t>
            </a:r>
          </a:p>
          <a:p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     а</a:t>
            </a:r>
            <a:r>
              <a:rPr lang="uk-UA" sz="2800" b="1" dirty="0">
                <a:solidFill>
                  <a:srgbClr val="002060"/>
                </a:solidFill>
              </a:rPr>
              <a:t>) </a:t>
            </a:r>
            <a:r>
              <a:rPr lang="uk-UA" sz="2800" b="1" dirty="0" smtClean="0">
                <a:solidFill>
                  <a:srgbClr val="002060"/>
                </a:solidFill>
              </a:rPr>
              <a:t>Не любить швидко рухатись,</a:t>
            </a:r>
            <a:endParaRPr lang="ru-RU" sz="2800" b="1" dirty="0">
              <a:solidFill>
                <a:srgbClr val="002060"/>
              </a:solidFill>
            </a:endParaRPr>
          </a:p>
          <a:p>
            <a:r>
              <a:rPr lang="uk-UA" sz="2800" b="1" dirty="0" smtClean="0">
                <a:solidFill>
                  <a:srgbClr val="002060"/>
                </a:solidFill>
              </a:rPr>
              <a:t>      б</a:t>
            </a:r>
            <a:r>
              <a:rPr lang="uk-UA" sz="2800" b="1" dirty="0">
                <a:solidFill>
                  <a:srgbClr val="002060"/>
                </a:solidFill>
              </a:rPr>
              <a:t>) </a:t>
            </a:r>
            <a:r>
              <a:rPr lang="uk-UA" sz="2800" b="1" dirty="0" smtClean="0">
                <a:solidFill>
                  <a:srgbClr val="002060"/>
                </a:solidFill>
              </a:rPr>
              <a:t>хоче перетягувати вагони,</a:t>
            </a:r>
          </a:p>
          <a:p>
            <a:pPr defTabSz="808038"/>
            <a:r>
              <a:rPr lang="uk-UA" sz="2800" b="1" dirty="0">
                <a:solidFill>
                  <a:srgbClr val="002060"/>
                </a:solidFill>
              </a:rPr>
              <a:t> </a:t>
            </a:r>
            <a:r>
              <a:rPr lang="uk-UA" sz="2800" b="1" dirty="0" smtClean="0">
                <a:solidFill>
                  <a:srgbClr val="002060"/>
                </a:solidFill>
              </a:rPr>
              <a:t>     в</a:t>
            </a:r>
            <a:r>
              <a:rPr lang="uk-UA" sz="2800" b="1" dirty="0">
                <a:solidFill>
                  <a:srgbClr val="002060"/>
                </a:solidFill>
              </a:rPr>
              <a:t>) </a:t>
            </a:r>
            <a:r>
              <a:rPr lang="uk-UA" sz="2800" b="1" dirty="0" smtClean="0">
                <a:solidFill>
                  <a:srgbClr val="002060"/>
                </a:solidFill>
              </a:rPr>
              <a:t>не </a:t>
            </a:r>
            <a:r>
              <a:rPr lang="uk-UA" sz="2800" b="1" dirty="0">
                <a:solidFill>
                  <a:srgbClr val="002060"/>
                </a:solidFill>
              </a:rPr>
              <a:t>може далеко від</a:t>
            </a:r>
            <a:r>
              <a:rPr lang="ru-RU" sz="2800" b="1" dirty="0">
                <a:solidFill>
                  <a:srgbClr val="002060"/>
                </a:solidFill>
              </a:rPr>
              <a:t>’</a:t>
            </a:r>
            <a:r>
              <a:rPr lang="uk-UA" sz="2800" b="1" dirty="0">
                <a:solidFill>
                  <a:srgbClr val="002060"/>
                </a:solidFill>
              </a:rPr>
              <a:t>їхати від своєї станції</a:t>
            </a:r>
            <a:r>
              <a:rPr lang="uk-UA" sz="2800" b="1" dirty="0" smtClean="0">
                <a:solidFill>
                  <a:srgbClr val="002060"/>
                </a:solidFill>
              </a:rPr>
              <a:t>,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051471" y="405458"/>
            <a:ext cx="9937104" cy="6342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Тест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8180263" y="1663047"/>
            <a:ext cx="504056" cy="4173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427735" y="2778349"/>
            <a:ext cx="504056" cy="4173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11511" y="3874632"/>
            <a:ext cx="504056" cy="4173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483519" y="5878066"/>
            <a:ext cx="432048" cy="4173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576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1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907455" y="405458"/>
            <a:ext cx="10335799" cy="7920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Аналізуємо розуміння прочитаного тексту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1399" y="1269554"/>
            <a:ext cx="7762920" cy="35394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— Це казка чи оповідання? 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— Опис подій: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достовірний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чи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вигаданий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— Час: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конкретний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чи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довготривалий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Персонажі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реальні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чи </a:t>
            </a:r>
            <a:r>
              <a:rPr lang="ru-RU" sz="3200" b="1" dirty="0" err="1">
                <a:solidFill>
                  <a:schemeClr val="accent6">
                    <a:lumMod val="75000"/>
                  </a:schemeClr>
                </a:solidFill>
              </a:rPr>
              <a:t>вигадані</a:t>
            </a: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  <a:p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— Описи: мало чи багато? 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Розповідь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: від головного героя чи від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третьої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особи?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199" y="1278330"/>
            <a:ext cx="2575055" cy="315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84818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333450"/>
            <a:ext cx="10223179" cy="7029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Поміркуйте над «секретом» цієї історії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9873" y="1060236"/>
            <a:ext cx="7630908" cy="5233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Як ви зрозуміли 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головну думку цього твору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98464" y="1595561"/>
            <a:ext cx="10585176" cy="48320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/>
              <a:t>«Потяги» - зворушливе оповідання Валентини </a:t>
            </a:r>
            <a:r>
              <a:rPr lang="uk-UA" sz="2800" b="1" dirty="0" err="1"/>
              <a:t>Вздульської</a:t>
            </a:r>
            <a:r>
              <a:rPr lang="uk-UA" sz="2800" b="1" dirty="0"/>
              <a:t>, в якому дуже відчутною є туга двох братів за своїм татом, який </a:t>
            </a:r>
            <a:r>
              <a:rPr lang="uk-UA" sz="2800" b="1" dirty="0" err="1"/>
              <a:t>теп</a:t>
            </a:r>
            <a:r>
              <a:rPr lang="ru-RU" sz="2800" b="1" dirty="0"/>
              <a:t>ер не </a:t>
            </a:r>
            <a:r>
              <a:rPr lang="ru-RU" sz="2800" b="1" dirty="0" err="1"/>
              <a:t>живе</a:t>
            </a:r>
            <a:r>
              <a:rPr lang="ru-RU" sz="2800" b="1" dirty="0"/>
              <a:t> з ними разом, </a:t>
            </a:r>
            <a:r>
              <a:rPr lang="ru-RU" sz="2800" b="1" dirty="0" err="1"/>
              <a:t>оскільки</a:t>
            </a:r>
            <a:r>
              <a:rPr lang="ru-RU" sz="2800" b="1" dirty="0"/>
              <a:t> вони не </a:t>
            </a:r>
            <a:r>
              <a:rPr lang="ru-RU" sz="2800" b="1" dirty="0" err="1"/>
              <a:t>порозумілися</a:t>
            </a:r>
            <a:r>
              <a:rPr lang="ru-RU" sz="2800" b="1" dirty="0"/>
              <a:t> з мамою. Старший брат </a:t>
            </a:r>
            <a:r>
              <a:rPr lang="ru-RU" sz="2800" b="1" dirty="0" err="1"/>
              <a:t>підтримує</a:t>
            </a:r>
            <a:r>
              <a:rPr lang="ru-RU" sz="2800" b="1" dirty="0"/>
              <a:t> </a:t>
            </a:r>
            <a:r>
              <a:rPr lang="ru-RU" sz="2800" b="1" dirty="0" err="1"/>
              <a:t>молодшого</a:t>
            </a:r>
            <a:r>
              <a:rPr lang="ru-RU" sz="2800" b="1" dirty="0"/>
              <a:t>, в них є </a:t>
            </a:r>
            <a:r>
              <a:rPr lang="ru-RU" sz="2800" b="1" dirty="0" err="1"/>
              <a:t>спільна</a:t>
            </a:r>
            <a:r>
              <a:rPr lang="ru-RU" sz="2800" b="1" dirty="0"/>
              <a:t> </a:t>
            </a:r>
            <a:r>
              <a:rPr lang="ru-RU" sz="2800" b="1" dirty="0" err="1"/>
              <a:t>гра</a:t>
            </a:r>
            <a:r>
              <a:rPr lang="ru-RU" sz="2800" b="1" dirty="0"/>
              <a:t>, в яку вони </a:t>
            </a:r>
            <a:r>
              <a:rPr lang="ru-RU" sz="2800" b="1" dirty="0" err="1"/>
              <a:t>грають</a:t>
            </a:r>
            <a:r>
              <a:rPr lang="ru-RU" sz="2800" b="1" dirty="0"/>
              <a:t> по </a:t>
            </a:r>
            <a:r>
              <a:rPr lang="ru-RU" sz="2800" b="1" dirty="0" err="1"/>
              <a:t>дорозі</a:t>
            </a:r>
            <a:r>
              <a:rPr lang="ru-RU" sz="2800" b="1" dirty="0"/>
              <a:t> зі школи, а ще в них є </a:t>
            </a:r>
            <a:r>
              <a:rPr lang="ru-RU" sz="2800" b="1" dirty="0" err="1"/>
              <a:t>спільне</a:t>
            </a:r>
            <a:r>
              <a:rPr lang="ru-RU" sz="2800" b="1" dirty="0"/>
              <a:t> </a:t>
            </a:r>
            <a:r>
              <a:rPr lang="ru-RU" sz="2800" b="1" dirty="0" err="1"/>
              <a:t>бажання</a:t>
            </a:r>
            <a:r>
              <a:rPr lang="ru-RU" sz="2800" b="1" dirty="0"/>
              <a:t>, щоб </a:t>
            </a:r>
            <a:r>
              <a:rPr lang="ru-RU" sz="2800" b="1" dirty="0" err="1"/>
              <a:t>тато</a:t>
            </a:r>
            <a:r>
              <a:rPr lang="ru-RU" sz="2800" b="1" dirty="0"/>
              <a:t> і мама </a:t>
            </a:r>
            <a:r>
              <a:rPr lang="ru-RU" sz="2800" b="1" dirty="0" err="1"/>
              <a:t>помирилися</a:t>
            </a:r>
            <a:r>
              <a:rPr lang="ru-RU" sz="2800" b="1" dirty="0"/>
              <a:t>… Будь-</a:t>
            </a:r>
            <a:r>
              <a:rPr lang="ru-RU" sz="2800" b="1" dirty="0" err="1"/>
              <a:t>якій</a:t>
            </a:r>
            <a:r>
              <a:rPr lang="ru-RU" sz="2800" b="1" dirty="0"/>
              <a:t> </a:t>
            </a:r>
            <a:r>
              <a:rPr lang="ru-RU" sz="2800" b="1" dirty="0" err="1"/>
              <a:t>дитині</a:t>
            </a:r>
            <a:r>
              <a:rPr lang="ru-RU" sz="2800" b="1" dirty="0"/>
              <a:t> важливо знати про те, що стосунки в різних родинах бувають різними, і про те, що </a:t>
            </a:r>
            <a:r>
              <a:rPr lang="ru-RU" sz="2800" b="1" dirty="0" err="1"/>
              <a:t>посварені</a:t>
            </a:r>
            <a:r>
              <a:rPr lang="ru-RU" sz="2800" b="1" dirty="0"/>
              <a:t> між собою батьки все одно люблять своїх дітей і </a:t>
            </a:r>
            <a:r>
              <a:rPr lang="ru-RU" sz="2800" b="1" dirty="0" err="1"/>
              <a:t>дбають</a:t>
            </a:r>
            <a:r>
              <a:rPr lang="ru-RU" sz="2800" b="1" dirty="0"/>
              <a:t> про них, а </a:t>
            </a:r>
            <a:r>
              <a:rPr lang="ru-RU" sz="2800" b="1" dirty="0" err="1"/>
              <a:t>дорослим</a:t>
            </a:r>
            <a:r>
              <a:rPr lang="ru-RU" sz="2800" b="1" dirty="0"/>
              <a:t> </a:t>
            </a:r>
            <a:r>
              <a:rPr lang="ru-RU" sz="2800" b="1" dirty="0" err="1"/>
              <a:t>варто</a:t>
            </a:r>
            <a:r>
              <a:rPr lang="ru-RU" sz="2800" b="1" dirty="0"/>
              <a:t> </a:t>
            </a:r>
            <a:r>
              <a:rPr lang="ru-RU" sz="2800" b="1" dirty="0" err="1"/>
              <a:t>цю</a:t>
            </a:r>
            <a:r>
              <a:rPr lang="ru-RU" sz="2800" b="1" dirty="0"/>
              <a:t> любов до дітей </a:t>
            </a:r>
            <a:r>
              <a:rPr lang="ru-RU" sz="2800" b="1" dirty="0" err="1"/>
              <a:t>проявляти</a:t>
            </a:r>
            <a:r>
              <a:rPr lang="ru-RU" sz="2800" b="1" dirty="0"/>
              <a:t> словами, </a:t>
            </a:r>
            <a:r>
              <a:rPr lang="ru-RU" sz="2800" b="1" dirty="0" err="1"/>
              <a:t>турботою</a:t>
            </a:r>
            <a:r>
              <a:rPr lang="ru-RU" sz="2800" b="1" dirty="0"/>
              <a:t>, </a:t>
            </a:r>
            <a:r>
              <a:rPr lang="ru-RU" sz="2800" b="1" dirty="0" err="1"/>
              <a:t>дотиками</a:t>
            </a:r>
            <a:r>
              <a:rPr lang="ru-RU" sz="2800" b="1" dirty="0"/>
              <a:t>, </a:t>
            </a:r>
            <a:r>
              <a:rPr lang="ru-RU" sz="2800" b="1" dirty="0" err="1"/>
              <a:t>подарунками</a:t>
            </a:r>
            <a:r>
              <a:rPr lang="ru-RU" sz="2800" b="1" dirty="0"/>
              <a:t> та </a:t>
            </a:r>
            <a:r>
              <a:rPr lang="ru-RU" sz="2800" b="1" dirty="0" err="1"/>
              <a:t>проведеним</a:t>
            </a:r>
            <a:r>
              <a:rPr lang="ru-RU" sz="2800" b="1" dirty="0"/>
              <a:t> разом часом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7606267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05458"/>
            <a:ext cx="10081120" cy="6480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Підсумки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3719" y="1141498"/>
            <a:ext cx="8064896" cy="138499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— Чи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чули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ви про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схожі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ситуації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Чи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зрозуміли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ви «секрет» цієї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історії? </a:t>
            </a:r>
          </a:p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Яке враження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залишив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прочитаний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твір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63" y="1157288"/>
            <a:ext cx="2308756" cy="28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07655" y="4221882"/>
            <a:ext cx="8339272" cy="101566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</a:rPr>
              <a:t>Хрестоматія ст.51-55. </a:t>
            </a:r>
            <a:r>
              <a:rPr lang="uk-UA" sz="2800" b="1" dirty="0" smtClean="0">
                <a:solidFill>
                  <a:srgbClr val="002060"/>
                </a:solidFill>
              </a:rPr>
              <a:t>Прочитайте оповідання Валентини </a:t>
            </a:r>
            <a:r>
              <a:rPr lang="uk-UA" sz="2800" b="1" dirty="0" err="1" smtClean="0">
                <a:solidFill>
                  <a:srgbClr val="002060"/>
                </a:solidFill>
              </a:rPr>
              <a:t>Вздульської</a:t>
            </a:r>
            <a:r>
              <a:rPr lang="uk-UA" sz="2800" b="1" dirty="0" smtClean="0">
                <a:solidFill>
                  <a:srgbClr val="002060"/>
                </a:solidFill>
              </a:rPr>
              <a:t> «Потяги» своїм рідним.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19823" y="2990394"/>
            <a:ext cx="5493620" cy="6768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3272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014" y="5177208"/>
            <a:ext cx="2122880" cy="152323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07327" y="2519937"/>
            <a:ext cx="2122880" cy="15032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7171" y="2574261"/>
            <a:ext cx="2122880" cy="147767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014" y="2519937"/>
            <a:ext cx="2122880" cy="152242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07327" y="5177208"/>
            <a:ext cx="2122880" cy="151366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7171" y="5186780"/>
            <a:ext cx="2122880" cy="1523238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="" xmlns:a16="http://schemas.microsoft.com/office/drawing/2014/main" id="{F6C8355B-DE56-497F-966E-230AE1892956}"/>
              </a:ext>
            </a:extLst>
          </p:cNvPr>
          <p:cNvGrpSpPr/>
          <p:nvPr/>
        </p:nvGrpSpPr>
        <p:grpSpPr>
          <a:xfrm>
            <a:off x="550652" y="1453551"/>
            <a:ext cx="2122880" cy="2588810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="" xmlns:a16="http://schemas.microsoft.com/office/drawing/2014/main" id="{59C71607-5FF6-495D-87B1-4E26A8726C1B}"/>
              </a:ext>
            </a:extLst>
          </p:cNvPr>
          <p:cNvGrpSpPr/>
          <p:nvPr/>
        </p:nvGrpSpPr>
        <p:grpSpPr>
          <a:xfrm>
            <a:off x="2677171" y="1463123"/>
            <a:ext cx="2122880" cy="2588810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="" xmlns:a16="http://schemas.microsoft.com/office/drawing/2014/main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="" xmlns:a16="http://schemas.microsoft.com/office/drawing/2014/main" id="{90B76003-0E5E-4C40-B2BC-15396009528E}"/>
              </a:ext>
            </a:extLst>
          </p:cNvPr>
          <p:cNvGrpSpPr/>
          <p:nvPr/>
        </p:nvGrpSpPr>
        <p:grpSpPr>
          <a:xfrm>
            <a:off x="4810966" y="1434405"/>
            <a:ext cx="2122880" cy="2588810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="" xmlns:a16="http://schemas.microsoft.com/office/drawing/2014/main" id="{1FAC3E24-8DED-4D03-963B-9E8A528F0BEE}"/>
              </a:ext>
            </a:extLst>
          </p:cNvPr>
          <p:cNvGrpSpPr/>
          <p:nvPr/>
        </p:nvGrpSpPr>
        <p:grpSpPr>
          <a:xfrm>
            <a:off x="547014" y="4121208"/>
            <a:ext cx="2122880" cy="2588810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="" xmlns:a16="http://schemas.microsoft.com/office/drawing/2014/main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C6D81AE-5CFB-4C25-A3D2-05B1D10F4D90}"/>
                </a:ext>
              </a:extLst>
            </p:cNvPr>
            <p:cNvSpPr txBox="1"/>
            <p:nvPr/>
          </p:nvSpPr>
          <p:spPr>
            <a:xfrm>
              <a:off x="1338895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="" xmlns:a16="http://schemas.microsoft.com/office/drawing/2014/main" id="{A4E2C8E9-B043-48B3-A66A-E17BEC8EA6A3}"/>
              </a:ext>
            </a:extLst>
          </p:cNvPr>
          <p:cNvGrpSpPr/>
          <p:nvPr/>
        </p:nvGrpSpPr>
        <p:grpSpPr>
          <a:xfrm>
            <a:off x="2677171" y="4115827"/>
            <a:ext cx="2122880" cy="2588811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="" xmlns:a16="http://schemas.microsoft.com/office/drawing/2014/main" id="{01C56E89-3617-49DC-9DD7-F78EF09F9185}"/>
              </a:ext>
            </a:extLst>
          </p:cNvPr>
          <p:cNvGrpSpPr/>
          <p:nvPr/>
        </p:nvGrpSpPr>
        <p:grpSpPr>
          <a:xfrm>
            <a:off x="4807327" y="4093184"/>
            <a:ext cx="2122880" cy="2597685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823608" y="494645"/>
            <a:ext cx="10515394" cy="80105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1172" y="2154257"/>
            <a:ext cx="4471990" cy="439644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="" xmlns:a16="http://schemas.microsoft.com/office/drawing/2014/main" id="{3CA92863-B7FF-496A-BA1F-CAC1B6F06959}"/>
              </a:ext>
            </a:extLst>
          </p:cNvPr>
          <p:cNvSpPr/>
          <p:nvPr/>
        </p:nvSpPr>
        <p:spPr>
          <a:xfrm>
            <a:off x="7087281" y="1434403"/>
            <a:ext cx="4356287" cy="725379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</a:rPr>
              <a:t>Вибери </a:t>
            </a:r>
            <a:r>
              <a:rPr lang="uk-UA" sz="2000" b="1" dirty="0">
                <a:solidFill>
                  <a:schemeClr val="accent2">
                    <a:lumMod val="75000"/>
                  </a:schemeClr>
                </a:solidFill>
              </a:rPr>
              <a:t>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(щоби відкрити лист, </a:t>
            </a:r>
            <a:r>
              <a:rPr lang="uk-UA" sz="1400" i="1" dirty="0" smtClean="0">
                <a:solidFill>
                  <a:schemeClr val="accent2">
                    <a:lumMod val="75000"/>
                  </a:schemeClr>
                </a:solidFill>
              </a:rPr>
              <a:t>натисни </a:t>
            </a:r>
            <a:r>
              <a:rPr lang="uk-UA" sz="1400" i="1" dirty="0">
                <a:solidFill>
                  <a:schemeClr val="accent2">
                    <a:lumMod val="75000"/>
                  </a:schemeClr>
                </a:solidFill>
              </a:rPr>
              <a:t>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3254011211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A9F1A0D2-DCC3-4D3B-9D95-AF0B1499B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471" y="549474"/>
            <a:ext cx="10081120" cy="705750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uk-UA" sz="4000" b="1" dirty="0" smtClean="0">
                <a:cs typeface="Times New Roman" panose="02020603050405020304" pitchFamily="18" charset="0"/>
              </a:rPr>
              <a:t>Налаштування на урок «Моя історія»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1689700A-427D-42E5-9BC7-A45EB75115C1}"/>
              </a:ext>
            </a:extLst>
          </p:cNvPr>
          <p:cNvSpPr txBox="1">
            <a:spLocks/>
          </p:cNvSpPr>
          <p:nvPr/>
        </p:nvSpPr>
        <p:spPr>
          <a:xfrm>
            <a:off x="3715767" y="1413570"/>
            <a:ext cx="4496793" cy="156477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uk-UA" altLang="ru-RU" sz="24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Роздивись ілюстрації. Яка з них відгукується з твоїм серцем? Кому сьогодні хочеш виразити вдячність? </a:t>
            </a:r>
            <a:endParaRPr lang="ru-RU" altLang="ru-RU" sz="1200" b="1" dirty="0">
              <a:solidFill>
                <a:schemeClr val="accent6">
                  <a:lumMod val="50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:\Картинки Мудрість дня\photo_2025-06-19_10-26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23" y="1413570"/>
            <a:ext cx="2938540" cy="312954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Картинки Мудрість дня\photo_2025-06-04_19-41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93" y="3645818"/>
            <a:ext cx="2898851" cy="270499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Картинки Мудрість дня\photo_2025-06-09_11-04-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6287" y="1413570"/>
            <a:ext cx="3043240" cy="291684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D:\Картинки Мудрість дня\photo_2025-06-12_16-25-1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703" y="3645818"/>
            <a:ext cx="2664296" cy="270499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07130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3414" y="491028"/>
            <a:ext cx="10007169" cy="6393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cs typeface="Times New Roman" panose="02020603050405020304" pitchFamily="18" charset="0"/>
              </a:rPr>
              <a:t>Перевірка домашнього завдання</a:t>
            </a:r>
            <a:endParaRPr lang="uk-UA" sz="40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71-74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236" y="1342807"/>
            <a:ext cx="4580625" cy="20621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Перекажіть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стисло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6">
                    <a:lumMod val="75000"/>
                  </a:schemeClr>
                </a:solidFill>
              </a:rPr>
              <a:t>твір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М. Морозенко </a:t>
            </a:r>
          </a:p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«Руде цуценятко і різдвяний ангел» 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8916" y="1293995"/>
            <a:ext cx="4941667" cy="440120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Хто </a:t>
            </a:r>
            <a:r>
              <a:rPr lang="ru-RU" sz="2800" b="1" dirty="0"/>
              <a:t>дійові </a:t>
            </a:r>
            <a:r>
              <a:rPr lang="ru-RU" sz="2800" b="1" dirty="0" smtClean="0"/>
              <a:t>особи твору?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Це </a:t>
            </a:r>
            <a:r>
              <a:rPr lang="ru-RU" sz="2800" b="1" dirty="0"/>
              <a:t>казка чи </a:t>
            </a:r>
            <a:r>
              <a:rPr lang="ru-RU" sz="2800" b="1" dirty="0" smtClean="0"/>
              <a:t>оповідання?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Опис </a:t>
            </a:r>
            <a:r>
              <a:rPr lang="ru-RU" sz="2800" b="1" dirty="0"/>
              <a:t>подій: </a:t>
            </a:r>
            <a:r>
              <a:rPr lang="ru-RU" sz="2800" b="1" dirty="0" err="1"/>
              <a:t>достовірний</a:t>
            </a:r>
            <a:r>
              <a:rPr lang="ru-RU" sz="2800" b="1" dirty="0"/>
              <a:t> чи </a:t>
            </a:r>
            <a:r>
              <a:rPr lang="ru-RU" sz="2800" b="1" dirty="0" err="1"/>
              <a:t>вигаданий</a:t>
            </a:r>
            <a:r>
              <a:rPr lang="ru-RU" sz="2800" b="1" dirty="0"/>
              <a:t>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smtClean="0"/>
              <a:t>Час</a:t>
            </a:r>
            <a:r>
              <a:rPr lang="ru-RU" sz="2800" b="1" dirty="0"/>
              <a:t>: </a:t>
            </a:r>
            <a:r>
              <a:rPr lang="ru-RU" sz="2800" b="1" dirty="0" err="1"/>
              <a:t>конкретний</a:t>
            </a:r>
            <a:r>
              <a:rPr lang="ru-RU" sz="2800" b="1" dirty="0"/>
              <a:t> чи </a:t>
            </a:r>
            <a:r>
              <a:rPr lang="ru-RU" sz="2800" b="1" dirty="0" err="1"/>
              <a:t>довготривалий</a:t>
            </a:r>
            <a:r>
              <a:rPr lang="ru-RU" sz="2800" b="1" dirty="0"/>
              <a:t>? </a:t>
            </a:r>
            <a:endParaRPr lang="ru-RU" sz="2800" b="1" dirty="0" smtClean="0"/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Персонажі</a:t>
            </a:r>
            <a:r>
              <a:rPr lang="ru-RU" sz="2800" b="1" dirty="0"/>
              <a:t>: </a:t>
            </a:r>
            <a:r>
              <a:rPr lang="ru-RU" sz="2800" b="1" dirty="0" err="1"/>
              <a:t>реальні</a:t>
            </a:r>
            <a:r>
              <a:rPr lang="ru-RU" sz="2800" b="1" dirty="0"/>
              <a:t> чи </a:t>
            </a:r>
            <a:r>
              <a:rPr lang="ru-RU" sz="2800" b="1" dirty="0" err="1"/>
              <a:t>вигадані</a:t>
            </a:r>
            <a:r>
              <a:rPr lang="ru-RU" sz="2800" b="1" dirty="0"/>
              <a:t>? </a:t>
            </a:r>
          </a:p>
          <a:p>
            <a:pPr marL="361950" indent="-361950">
              <a:buFont typeface="Wingdings" panose="05000000000000000000" pitchFamily="2" charset="2"/>
              <a:buChar char="v"/>
            </a:pPr>
            <a:r>
              <a:rPr lang="ru-RU" sz="2800" b="1" dirty="0" err="1" smtClean="0"/>
              <a:t>Розповідь</a:t>
            </a:r>
            <a:r>
              <a:rPr lang="ru-RU" sz="2800" b="1" dirty="0"/>
              <a:t>: від головного героя чи від 3-ї особи?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5308" y="3523878"/>
            <a:ext cx="432048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Як </a:t>
            </a:r>
            <a:r>
              <a:rPr lang="ru-RU" sz="2800" b="1" dirty="0" err="1"/>
              <a:t>вплинула</a:t>
            </a:r>
            <a:r>
              <a:rPr lang="ru-RU" sz="2800" b="1" dirty="0"/>
              <a:t> </a:t>
            </a:r>
            <a:r>
              <a:rPr lang="ru-RU" sz="2800" b="1" dirty="0" smtClean="0"/>
              <a:t>на </a:t>
            </a:r>
            <a:r>
              <a:rPr lang="ru-RU" sz="2800" b="1" dirty="0" err="1" smtClean="0"/>
              <a:t>цуценя</a:t>
            </a:r>
            <a:r>
              <a:rPr lang="ru-RU" sz="2800" b="1" dirty="0" smtClean="0"/>
              <a:t> </a:t>
            </a:r>
            <a:r>
              <a:rPr lang="ru-RU" sz="2800" b="1" dirty="0" err="1"/>
              <a:t>зустріч</a:t>
            </a:r>
            <a:r>
              <a:rPr lang="ru-RU" sz="2800" b="1" dirty="0"/>
              <a:t> </a:t>
            </a:r>
            <a:r>
              <a:rPr lang="ru-RU" sz="2800" b="1" dirty="0" smtClean="0"/>
              <a:t>з </a:t>
            </a:r>
            <a:r>
              <a:rPr lang="ru-RU" sz="2800" b="1" dirty="0" smtClean="0"/>
              <a:t>дівчинкою?</a:t>
            </a:r>
          </a:p>
          <a:p>
            <a:pPr algn="ctr"/>
            <a:r>
              <a:rPr lang="uk-UA" sz="2800" b="1" dirty="0" smtClean="0"/>
              <a:t>Коли з’являвся різдвяний ангел над цуценям?</a:t>
            </a:r>
            <a:endParaRPr lang="uk-UA" sz="2800" b="1" dirty="0"/>
          </a:p>
        </p:txBody>
      </p:sp>
    </p:spTree>
    <p:extLst>
      <p:ext uri="{BB962C8B-B14F-4D97-AF65-F5344CB8AC3E}">
        <p14:creationId xmlns:p14="http://schemas.microsoft.com/office/powerpoint/2010/main" val="25900501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ogoda.rovno.ua/sites/default/files/images/201407051010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3"/>
          <a:stretch/>
        </p:blipFill>
        <p:spPr bwMode="auto">
          <a:xfrm>
            <a:off x="1339503" y="1534219"/>
            <a:ext cx="4268662" cy="302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1471" y="538959"/>
            <a:ext cx="10009112" cy="658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Прочитайте скоромовку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608165" y="1534219"/>
            <a:ext cx="5472608" cy="28803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dirty="0"/>
              <a:t>Сидів горобець на сосні,</a:t>
            </a:r>
          </a:p>
          <a:p>
            <a:pPr marL="0" indent="0">
              <a:buNone/>
            </a:pPr>
            <a:r>
              <a:rPr lang="uk-UA" sz="3600" b="1" dirty="0"/>
              <a:t>Заснув і упав уві сні.</a:t>
            </a:r>
          </a:p>
          <a:p>
            <a:pPr marL="0" indent="0">
              <a:buNone/>
            </a:pPr>
            <a:r>
              <a:rPr lang="uk-UA" sz="3600" b="1" dirty="0"/>
              <a:t>Якби не упав уві сні, </a:t>
            </a:r>
          </a:p>
          <a:p>
            <a:pPr marL="0" indent="0">
              <a:buNone/>
            </a:pPr>
            <a:r>
              <a:rPr lang="uk-UA" sz="3600" b="1" dirty="0"/>
              <a:t>Сидів би він ще на сосні</a:t>
            </a:r>
            <a:endParaRPr lang="ru-RU" sz="3600" b="1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619424" y="4725938"/>
            <a:ext cx="7632847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108814" tIns="54407" rIns="108814" bIns="54407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l">
              <a:buFontTx/>
              <a:buChar char="-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Прочитай повільно, швидко, дуже швидко.</a:t>
            </a:r>
          </a:p>
          <a:p>
            <a:pPr marL="180975" indent="-180975" algn="l">
              <a:buFontTx/>
              <a:buChar char="-"/>
            </a:pP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Прочитай радісно, сумно, сердито.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5539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135" y="3401837"/>
            <a:ext cx="4536504" cy="2947455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5847" y="1341562"/>
            <a:ext cx="4680520" cy="20160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 err="1"/>
              <a:t>Що</a:t>
            </a:r>
            <a:r>
              <a:rPr lang="ru-RU" sz="2800" b="1" dirty="0"/>
              <a:t> за чудо – </a:t>
            </a:r>
            <a:r>
              <a:rPr lang="ru-RU" sz="2800" b="1" dirty="0" err="1"/>
              <a:t>довгий</a:t>
            </a:r>
            <a:r>
              <a:rPr lang="ru-RU" sz="2800" b="1" dirty="0"/>
              <a:t> </a:t>
            </a:r>
            <a:r>
              <a:rPr lang="ru-RU" sz="2800" b="1" dirty="0" err="1"/>
              <a:t>дім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 err="1"/>
              <a:t>Пасажири</a:t>
            </a:r>
            <a:r>
              <a:rPr lang="ru-RU" sz="2800" b="1" dirty="0"/>
              <a:t> є у </a:t>
            </a:r>
            <a:r>
              <a:rPr lang="ru-RU" sz="2800" b="1" dirty="0" err="1"/>
              <a:t>нім</a:t>
            </a:r>
            <a:r>
              <a:rPr lang="ru-RU" sz="2800" b="1" dirty="0"/>
              <a:t>.</a:t>
            </a:r>
            <a:br>
              <a:rPr lang="ru-RU" sz="2800" b="1" dirty="0"/>
            </a:br>
            <a:r>
              <a:rPr lang="ru-RU" sz="2800" b="1" dirty="0"/>
              <a:t>Все </a:t>
            </a:r>
            <a:r>
              <a:rPr lang="ru-RU" sz="2800" b="1" dirty="0" err="1"/>
              <a:t>взуття</a:t>
            </a:r>
            <a:r>
              <a:rPr lang="ru-RU" sz="2800" b="1" dirty="0"/>
              <a:t> </a:t>
            </a:r>
            <a:r>
              <a:rPr lang="ru-RU" sz="2800" b="1" dirty="0" err="1"/>
              <a:t>його</a:t>
            </a:r>
            <a:r>
              <a:rPr lang="ru-RU" sz="2800" b="1" dirty="0"/>
              <a:t> з </a:t>
            </a:r>
            <a:r>
              <a:rPr lang="ru-RU" sz="2800" b="1" dirty="0" err="1"/>
              <a:t>резини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/>
              <a:t>А </a:t>
            </a:r>
            <a:r>
              <a:rPr lang="ru-RU" sz="2800" b="1" dirty="0" err="1"/>
              <a:t>харчується</a:t>
            </a:r>
            <a:r>
              <a:rPr lang="ru-RU" sz="2800" b="1" dirty="0"/>
              <a:t> бензином.</a:t>
            </a:r>
            <a:endParaRPr lang="uk-UA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71" y="1341562"/>
            <a:ext cx="3110499" cy="2300026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35447" y="4004599"/>
            <a:ext cx="6336704" cy="20887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/>
              <a:t>В </a:t>
            </a:r>
            <a:r>
              <a:rPr lang="ru-RU" sz="2800" b="1" dirty="0" err="1"/>
              <a:t>червонім</a:t>
            </a:r>
            <a:r>
              <a:rPr lang="ru-RU" sz="2800" b="1" dirty="0"/>
              <a:t> </a:t>
            </a:r>
            <a:r>
              <a:rPr lang="ru-RU" sz="2800" b="1" dirty="0" err="1"/>
              <a:t>будиночку</a:t>
            </a:r>
            <a:r>
              <a:rPr lang="ru-RU" sz="2800" b="1" dirty="0"/>
              <a:t> </a:t>
            </a:r>
            <a:r>
              <a:rPr lang="ru-RU" sz="2800" b="1" dirty="0" err="1"/>
              <a:t>повно</a:t>
            </a:r>
            <a:r>
              <a:rPr lang="ru-RU" sz="2800" b="1" dirty="0"/>
              <a:t> людей.</a:t>
            </a:r>
            <a:br>
              <a:rPr lang="ru-RU" sz="2800" b="1" dirty="0"/>
            </a:br>
            <a:r>
              <a:rPr lang="ru-RU" sz="2800" b="1" dirty="0"/>
              <a:t>Ти </a:t>
            </a:r>
            <a:r>
              <a:rPr lang="ru-RU" sz="2800" b="1" dirty="0" err="1"/>
              <a:t>теж</a:t>
            </a:r>
            <a:r>
              <a:rPr lang="ru-RU" sz="2800" b="1" dirty="0"/>
              <a:t>, </a:t>
            </a:r>
            <a:r>
              <a:rPr lang="ru-RU" sz="2800" b="1" dirty="0" err="1"/>
              <a:t>певно</a:t>
            </a:r>
            <a:r>
              <a:rPr lang="ru-RU" sz="2800" b="1" dirty="0"/>
              <a:t>, </a:t>
            </a:r>
            <a:r>
              <a:rPr lang="ru-RU" sz="2800" b="1" dirty="0" err="1" smtClean="0"/>
              <a:t>бачив</a:t>
            </a:r>
            <a:r>
              <a:rPr lang="ru-RU" sz="2800" b="1" dirty="0" smtClean="0"/>
              <a:t> </a:t>
            </a:r>
            <a:r>
              <a:rPr lang="ru-RU" sz="2800" b="1" dirty="0" err="1"/>
              <a:t>будиночок</a:t>
            </a:r>
            <a:r>
              <a:rPr lang="ru-RU" sz="2800" b="1" dirty="0"/>
              <a:t> цей.</a:t>
            </a:r>
            <a:br>
              <a:rPr lang="ru-RU" sz="2800" b="1" dirty="0"/>
            </a:br>
            <a:r>
              <a:rPr lang="ru-RU" sz="2800" b="1" dirty="0"/>
              <a:t>По рейках </a:t>
            </a:r>
            <a:r>
              <a:rPr lang="ru-RU" sz="2800" b="1" dirty="0" err="1"/>
              <a:t>сталевих</a:t>
            </a:r>
            <a:r>
              <a:rPr lang="ru-RU" sz="2800" b="1" dirty="0"/>
              <a:t> </a:t>
            </a:r>
            <a:r>
              <a:rPr lang="ru-RU" sz="2800" b="1" dirty="0" err="1"/>
              <a:t>будиночок</a:t>
            </a:r>
            <a:r>
              <a:rPr lang="ru-RU" sz="2800" b="1" dirty="0"/>
              <a:t> </a:t>
            </a:r>
            <a:r>
              <a:rPr lang="ru-RU" sz="2800" b="1" dirty="0" err="1"/>
              <a:t>мчить</a:t>
            </a:r>
            <a:r>
              <a:rPr lang="ru-RU" sz="2800" b="1" dirty="0"/>
              <a:t>.</a:t>
            </a:r>
            <a:br>
              <a:rPr lang="ru-RU" sz="2800" b="1" dirty="0"/>
            </a:br>
            <a:r>
              <a:rPr lang="ru-RU" sz="2800" b="1" dirty="0"/>
              <a:t>– </a:t>
            </a:r>
            <a:r>
              <a:rPr lang="ru-RU" sz="2800" b="1" dirty="0" err="1"/>
              <a:t>Увага</a:t>
            </a:r>
            <a:r>
              <a:rPr lang="ru-RU" sz="2800" b="1" dirty="0"/>
              <a:t>! Я </a:t>
            </a:r>
            <a:r>
              <a:rPr lang="ru-RU" sz="2800" b="1" dirty="0" err="1"/>
              <a:t>їду</a:t>
            </a:r>
            <a:r>
              <a:rPr lang="ru-RU" sz="2800" b="1" dirty="0"/>
              <a:t>! – </a:t>
            </a:r>
            <a:r>
              <a:rPr lang="ru-RU" sz="2800" b="1" dirty="0" err="1"/>
              <a:t>дзвінок</a:t>
            </a:r>
            <a:r>
              <a:rPr lang="ru-RU" sz="2800" b="1" dirty="0"/>
              <a:t> </a:t>
            </a:r>
            <a:r>
              <a:rPr lang="ru-RU" sz="2800" b="1" dirty="0" err="1"/>
              <a:t>дзеленчить</a:t>
            </a:r>
            <a:r>
              <a:rPr lang="ru-RU" sz="2800" b="1" dirty="0"/>
              <a:t>.</a:t>
            </a:r>
            <a:endParaRPr lang="uk-UA" sz="28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51471" y="538959"/>
            <a:ext cx="10009112" cy="658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Відгадайте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05068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423" y="1341562"/>
            <a:ext cx="4595474" cy="188157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 smtClean="0"/>
              <a:t>Замість </a:t>
            </a:r>
            <a:r>
              <a:rPr lang="ru-RU" sz="2800" b="1" dirty="0" err="1"/>
              <a:t>рейок</a:t>
            </a:r>
            <a:r>
              <a:rPr lang="ru-RU" sz="2800" b="1" dirty="0"/>
              <a:t> </a:t>
            </a:r>
            <a:r>
              <a:rPr lang="ru-RU" sz="2800" b="1" dirty="0" err="1"/>
              <a:t>дві</a:t>
            </a:r>
            <a:r>
              <a:rPr lang="ru-RU" sz="2800" b="1" dirty="0"/>
              <a:t> </a:t>
            </a:r>
            <a:r>
              <a:rPr lang="ru-RU" sz="2800" b="1" dirty="0" err="1"/>
              <a:t>дротини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err="1"/>
              <a:t>Визначають</a:t>
            </a:r>
            <a:r>
              <a:rPr lang="ru-RU" sz="2800" b="1" dirty="0"/>
              <a:t> </a:t>
            </a:r>
            <a:r>
              <a:rPr lang="ru-RU" sz="2800" b="1" dirty="0" err="1"/>
              <a:t>рух</a:t>
            </a:r>
            <a:r>
              <a:rPr lang="ru-RU" sz="2800" b="1" dirty="0"/>
              <a:t> </a:t>
            </a:r>
            <a:r>
              <a:rPr lang="ru-RU" sz="2800" b="1" dirty="0" err="1"/>
              <a:t>машини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 err="1"/>
              <a:t>Щоби</a:t>
            </a:r>
            <a:r>
              <a:rPr lang="ru-RU" sz="2800" b="1" dirty="0"/>
              <a:t> </a:t>
            </a:r>
            <a:r>
              <a:rPr lang="ru-RU" sz="2800" b="1" dirty="0" err="1"/>
              <a:t>взуті</a:t>
            </a:r>
            <a:r>
              <a:rPr lang="ru-RU" sz="2800" b="1" dirty="0"/>
              <a:t> в </a:t>
            </a:r>
            <a:r>
              <a:rPr lang="ru-RU" sz="2800" b="1" dirty="0" err="1"/>
              <a:t>гуму</a:t>
            </a:r>
            <a:r>
              <a:rPr lang="ru-RU" sz="2800" b="1" dirty="0"/>
              <a:t> ноги</a:t>
            </a:r>
            <a:br>
              <a:rPr lang="ru-RU" sz="2800" b="1" dirty="0"/>
            </a:br>
            <a:r>
              <a:rPr lang="ru-RU" sz="2800" b="1" dirty="0"/>
              <a:t>Не </a:t>
            </a:r>
            <a:r>
              <a:rPr lang="ru-RU" sz="2800" b="1" dirty="0" err="1"/>
              <a:t>збивалися</a:t>
            </a:r>
            <a:r>
              <a:rPr lang="ru-RU" sz="2800" b="1" dirty="0"/>
              <a:t> з дороги</a:t>
            </a:r>
            <a:r>
              <a:rPr lang="ru-RU" sz="2800" b="1" dirty="0" smtClean="0"/>
              <a:t>.</a:t>
            </a:r>
            <a:endParaRPr lang="uk-UA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32" y="3322798"/>
            <a:ext cx="3035008" cy="2104008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29463" y="3538588"/>
            <a:ext cx="4968552" cy="194265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800" b="1" dirty="0" smtClean="0"/>
              <a:t>Воно </a:t>
            </a:r>
            <a:r>
              <a:rPr lang="ru-RU" sz="2800" b="1" dirty="0" err="1"/>
              <a:t>зупиниться</a:t>
            </a:r>
            <a:r>
              <a:rPr lang="ru-RU" sz="2800" b="1" dirty="0"/>
              <a:t> охоче</a:t>
            </a:r>
            <a:br>
              <a:rPr lang="ru-RU" sz="2800" b="1" dirty="0"/>
            </a:br>
            <a:r>
              <a:rPr lang="ru-RU" sz="2800" b="1" dirty="0"/>
              <a:t>Там, де </a:t>
            </a:r>
            <a:r>
              <a:rPr lang="ru-RU" sz="2800" b="1" dirty="0" err="1"/>
              <a:t>лиш</a:t>
            </a:r>
            <a:r>
              <a:rPr lang="ru-RU" sz="2800" b="1" dirty="0"/>
              <a:t> </a:t>
            </a:r>
            <a:r>
              <a:rPr lang="ru-RU" sz="2800" b="1" dirty="0" err="1"/>
              <a:t>пасажир</a:t>
            </a:r>
            <a:r>
              <a:rPr lang="ru-RU" sz="2800" b="1" dirty="0"/>
              <a:t> </a:t>
            </a:r>
            <a:r>
              <a:rPr lang="ru-RU" sz="2800" b="1" dirty="0" err="1"/>
              <a:t>захоче</a:t>
            </a:r>
            <a:r>
              <a:rPr lang="ru-RU" sz="2800" b="1" dirty="0"/>
              <a:t>.</a:t>
            </a:r>
            <a:br>
              <a:rPr lang="ru-RU" sz="2800" b="1" dirty="0"/>
            </a:br>
            <a:r>
              <a:rPr lang="ru-RU" sz="2800" b="1" dirty="0"/>
              <a:t>На ньому шашки є, </a:t>
            </a:r>
            <a:r>
              <a:rPr lang="ru-RU" sz="2800" b="1" dirty="0" err="1"/>
              <a:t>малята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/>
              <a:t>Але у них не можна грати</a:t>
            </a:r>
            <a:r>
              <a:rPr lang="ru-RU" sz="2800" b="1" dirty="0" smtClean="0"/>
              <a:t>.</a:t>
            </a:r>
            <a:endParaRPr lang="uk-UA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11" y="1748160"/>
            <a:ext cx="2592288" cy="1741032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051471" y="538959"/>
            <a:ext cx="10009112" cy="6585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Відгадайте 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7460183" y="1264796"/>
            <a:ext cx="4104456" cy="18729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407984" indent="-407984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883968" indent="-339988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3599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9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90393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4791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9189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3587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079850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623828" indent="-271990" algn="l" defTabSz="108796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 smtClean="0">
                <a:solidFill>
                  <a:schemeClr val="bg1"/>
                </a:solidFill>
              </a:rPr>
              <a:t>ящірка</a:t>
            </a:r>
            <a:r>
              <a:rPr lang="ru-RU" sz="2800" b="1" dirty="0" smtClean="0">
                <a:solidFill>
                  <a:schemeClr val="bg1"/>
                </a:solidFill>
              </a:rPr>
              <a:t> і не гадюка,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err="1" smtClean="0">
                <a:solidFill>
                  <a:schemeClr val="bg1"/>
                </a:solidFill>
              </a:rPr>
              <a:t>Оця</a:t>
            </a:r>
            <a:r>
              <a:rPr lang="ru-RU" sz="2800" b="1" dirty="0" smtClean="0">
                <a:solidFill>
                  <a:schemeClr val="bg1"/>
                </a:solidFill>
              </a:rPr>
              <a:t> штука, </a:t>
            </a:r>
            <a:r>
              <a:rPr lang="ru-RU" sz="2800" b="1" dirty="0" err="1" smtClean="0">
                <a:solidFill>
                  <a:schemeClr val="bg1"/>
                </a:solidFill>
              </a:rPr>
              <a:t>котра</a:t>
            </a:r>
            <a:r>
              <a:rPr lang="ru-RU" sz="2800" b="1" dirty="0" smtClean="0">
                <a:solidFill>
                  <a:schemeClr val="bg1"/>
                </a:solidFill>
              </a:rPr>
              <a:t> стука,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Є і хвіст, і голова,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А не </a:t>
            </a:r>
            <a:r>
              <a:rPr lang="ru-RU" sz="2800" b="1" dirty="0" err="1" smtClean="0">
                <a:solidFill>
                  <a:schemeClr val="bg1"/>
                </a:solidFill>
              </a:rPr>
              <a:t>скажеш</a:t>
            </a:r>
            <a:r>
              <a:rPr lang="ru-RU" sz="2800" b="1" dirty="0" smtClean="0">
                <a:solidFill>
                  <a:schemeClr val="bg1"/>
                </a:solidFill>
              </a:rPr>
              <a:t>, що жива</a:t>
            </a:r>
            <a:endParaRPr lang="ru-RU" sz="28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71" y="4471723"/>
            <a:ext cx="3168352" cy="1910166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40149876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5487" y="477466"/>
            <a:ext cx="9693343" cy="6865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14" y="1279278"/>
            <a:ext cx="3587507" cy="359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702717" y="1485578"/>
            <a:ext cx="6186113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Сьогодні ми </a:t>
            </a:r>
            <a:r>
              <a:rPr lang="ru-RU" sz="2800" b="1" dirty="0" err="1">
                <a:solidFill>
                  <a:schemeClr val="bg1"/>
                </a:solidFill>
              </a:rPr>
              <a:t>познайомимось</a:t>
            </a:r>
            <a:r>
              <a:rPr lang="ru-RU" sz="2800" b="1" dirty="0">
                <a:solidFill>
                  <a:schemeClr val="bg1"/>
                </a:solidFill>
              </a:rPr>
              <a:t> з новою для нас </a:t>
            </a:r>
            <a:r>
              <a:rPr lang="ru-RU" sz="2800" b="1" dirty="0" err="1" smtClean="0">
                <a:solidFill>
                  <a:schemeClr val="bg1"/>
                </a:solidFill>
              </a:rPr>
              <a:t>письменницею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chemeClr val="bg1"/>
                </a:solidFill>
              </a:rPr>
              <a:t>Валентиною </a:t>
            </a:r>
            <a:r>
              <a:rPr lang="uk-UA" sz="2800" b="1" dirty="0" err="1" smtClean="0">
                <a:solidFill>
                  <a:schemeClr val="bg1"/>
                </a:solidFill>
              </a:rPr>
              <a:t>Вздульською</a:t>
            </a:r>
            <a:r>
              <a:rPr lang="uk-UA" sz="2800" b="1" dirty="0" smtClean="0">
                <a:solidFill>
                  <a:schemeClr val="bg1"/>
                </a:solidFill>
              </a:rPr>
              <a:t> і героями</a:t>
            </a:r>
            <a:r>
              <a:rPr lang="uk-UA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smtClean="0">
                <a:solidFill>
                  <a:schemeClr val="bg1"/>
                </a:solidFill>
              </a:rPr>
              <a:t>її твору «</a:t>
            </a:r>
            <a:r>
              <a:rPr lang="uk-UA" sz="2800" b="1" dirty="0" smtClean="0">
                <a:solidFill>
                  <a:schemeClr val="bg1"/>
                </a:solidFill>
              </a:rPr>
              <a:t>Потяги</a:t>
            </a:r>
            <a:r>
              <a:rPr lang="ru-RU" sz="2800" b="1" dirty="0" smtClean="0">
                <a:solidFill>
                  <a:schemeClr val="bg1"/>
                </a:solidFill>
              </a:rPr>
              <a:t>».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041" y="3458916"/>
            <a:ext cx="2999886" cy="1896432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71" y="3429794"/>
            <a:ext cx="3083437" cy="1954677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9517031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519" y="405459"/>
            <a:ext cx="9289033" cy="57606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Валентина </a:t>
            </a:r>
            <a:r>
              <a:rPr lang="uk-UA" sz="4000" b="1" dirty="0" err="1" smtClean="0"/>
              <a:t>Вздульська</a:t>
            </a:r>
            <a:endParaRPr lang="uk-UA" sz="40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271" y="1485578"/>
            <a:ext cx="3477049" cy="4081812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2794" y="1125538"/>
            <a:ext cx="756084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"Щоб я </a:t>
            </a:r>
            <a:r>
              <a:rPr lang="ru-RU" sz="2400" b="1" dirty="0" err="1">
                <a:solidFill>
                  <a:schemeClr val="bg1"/>
                </a:solidFill>
              </a:rPr>
              <a:t>погодилася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з’їсти</a:t>
            </a:r>
            <a:r>
              <a:rPr lang="ru-RU" sz="2400" b="1" dirty="0">
                <a:solidFill>
                  <a:schemeClr val="bg1"/>
                </a:solidFill>
              </a:rPr>
              <a:t> суп, коли була малою, мама </a:t>
            </a:r>
            <a:r>
              <a:rPr lang="ru-RU" sz="2400" b="1" dirty="0" err="1">
                <a:solidFill>
                  <a:schemeClr val="bg1"/>
                </a:solidFill>
              </a:rPr>
              <a:t>мусила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розповідати</a:t>
            </a:r>
            <a:r>
              <a:rPr lang="ru-RU" sz="2400" b="1" dirty="0">
                <a:solidFill>
                  <a:schemeClr val="bg1"/>
                </a:solidFill>
              </a:rPr>
              <a:t> казку. </a:t>
            </a:r>
            <a:r>
              <a:rPr lang="ru-RU" sz="2400" b="1" dirty="0" err="1">
                <a:solidFill>
                  <a:schemeClr val="bg1"/>
                </a:solidFill>
              </a:rPr>
              <a:t>Найулюбленішою</a:t>
            </a:r>
            <a:r>
              <a:rPr lang="ru-RU" sz="2400" b="1" dirty="0">
                <a:solidFill>
                  <a:schemeClr val="bg1"/>
                </a:solidFill>
              </a:rPr>
              <a:t> була «</a:t>
            </a:r>
            <a:r>
              <a:rPr lang="ru-RU" sz="2400" b="1" dirty="0" err="1">
                <a:solidFill>
                  <a:schemeClr val="bg1"/>
                </a:solidFill>
              </a:rPr>
              <a:t>Принцеса</a:t>
            </a:r>
            <a:r>
              <a:rPr lang="ru-RU" sz="2400" b="1" dirty="0">
                <a:solidFill>
                  <a:schemeClr val="bg1"/>
                </a:solidFill>
              </a:rPr>
              <a:t> на </a:t>
            </a:r>
            <a:r>
              <a:rPr lang="ru-RU" sz="2400" b="1" dirty="0" err="1">
                <a:solidFill>
                  <a:schemeClr val="bg1"/>
                </a:solidFill>
              </a:rPr>
              <a:t>горошині</a:t>
            </a:r>
            <a:r>
              <a:rPr lang="ru-RU" sz="2400" b="1" dirty="0">
                <a:solidFill>
                  <a:schemeClr val="bg1"/>
                </a:solidFill>
              </a:rPr>
              <a:t>». Щоразу </a:t>
            </a:r>
            <a:r>
              <a:rPr lang="ru-RU" sz="2400" b="1" dirty="0" err="1">
                <a:solidFill>
                  <a:schemeClr val="bg1"/>
                </a:solidFill>
              </a:rPr>
              <a:t>рідним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доводилося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вигадувати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нове</a:t>
            </a:r>
            <a:r>
              <a:rPr lang="ru-RU" sz="2400" b="1" dirty="0">
                <a:solidFill>
                  <a:schemeClr val="bg1"/>
                </a:solidFill>
              </a:rPr>
              <a:t> й </a:t>
            </a:r>
            <a:r>
              <a:rPr lang="ru-RU" sz="2400" b="1" dirty="0" err="1">
                <a:solidFill>
                  <a:schemeClr val="bg1"/>
                </a:solidFill>
              </a:rPr>
              <a:t>нове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продовження</a:t>
            </a:r>
            <a:r>
              <a:rPr lang="ru-RU" sz="2400" b="1" dirty="0">
                <a:solidFill>
                  <a:schemeClr val="bg1"/>
                </a:solidFill>
              </a:rPr>
              <a:t> цієї </a:t>
            </a:r>
            <a:r>
              <a:rPr lang="ru-RU" sz="2400" b="1" dirty="0" err="1">
                <a:solidFill>
                  <a:schemeClr val="bg1"/>
                </a:solidFill>
              </a:rPr>
              <a:t>казки</a:t>
            </a:r>
            <a:r>
              <a:rPr lang="ru-RU" sz="2400" b="1" dirty="0">
                <a:solidFill>
                  <a:schemeClr val="bg1"/>
                </a:solidFill>
              </a:rPr>
              <a:t> й навіть </a:t>
            </a:r>
            <a:r>
              <a:rPr lang="ru-RU" sz="2400" b="1" dirty="0" err="1">
                <a:solidFill>
                  <a:schemeClr val="bg1"/>
                </a:solidFill>
              </a:rPr>
              <a:t>малювати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ілюстрації</a:t>
            </a:r>
            <a:r>
              <a:rPr lang="ru-RU" sz="2400" b="1" dirty="0">
                <a:solidFill>
                  <a:schemeClr val="bg1"/>
                </a:solidFill>
              </a:rPr>
              <a:t>. Гадаю, я </a:t>
            </a:r>
            <a:r>
              <a:rPr lang="ru-RU" sz="2400" b="1" dirty="0" err="1">
                <a:solidFill>
                  <a:schemeClr val="bg1"/>
                </a:solidFill>
              </a:rPr>
              <a:t>натренувала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своїй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родині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добрих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казкарів</a:t>
            </a:r>
            <a:r>
              <a:rPr lang="ru-RU" sz="2400" b="1" dirty="0">
                <a:solidFill>
                  <a:schemeClr val="bg1"/>
                </a:solidFill>
              </a:rPr>
              <a:t>. Не </a:t>
            </a:r>
            <a:r>
              <a:rPr lang="ru-RU" sz="2400" b="1" dirty="0" err="1">
                <a:solidFill>
                  <a:schemeClr val="bg1"/>
                </a:solidFill>
              </a:rPr>
              <a:t>менш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цікаво</a:t>
            </a:r>
            <a:r>
              <a:rPr lang="ru-RU" sz="2400" b="1" dirty="0">
                <a:solidFill>
                  <a:schemeClr val="bg1"/>
                </a:solidFill>
              </a:rPr>
              <a:t> було </a:t>
            </a:r>
            <a:r>
              <a:rPr lang="ru-RU" sz="2400" b="1" dirty="0" err="1">
                <a:solidFill>
                  <a:schemeClr val="bg1"/>
                </a:solidFill>
              </a:rPr>
              <a:t>ночувати</a:t>
            </a:r>
            <a:r>
              <a:rPr lang="ru-RU" sz="2400" b="1" dirty="0">
                <a:solidFill>
                  <a:schemeClr val="bg1"/>
                </a:solidFill>
              </a:rPr>
              <a:t> в </a:t>
            </a:r>
            <a:r>
              <a:rPr lang="ru-RU" sz="2400" b="1" dirty="0" err="1">
                <a:solidFill>
                  <a:schemeClr val="bg1"/>
                </a:solidFill>
              </a:rPr>
              <a:t>бабці</a:t>
            </a:r>
            <a:r>
              <a:rPr lang="ru-RU" sz="2400" b="1" dirty="0">
                <a:solidFill>
                  <a:schemeClr val="bg1"/>
                </a:solidFill>
              </a:rPr>
              <a:t>. Перед сном вона на </a:t>
            </a:r>
            <a:r>
              <a:rPr lang="ru-RU" sz="2400" b="1" dirty="0" err="1">
                <a:solidFill>
                  <a:schemeClr val="bg1"/>
                </a:solidFill>
              </a:rPr>
              <a:t>моє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прохання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неодмінно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розповідала</a:t>
            </a:r>
            <a:r>
              <a:rPr lang="ru-RU" sz="2400" b="1" dirty="0">
                <a:solidFill>
                  <a:schemeClr val="bg1"/>
                </a:solidFill>
              </a:rPr>
              <a:t> казку. Але </a:t>
            </a:r>
            <a:r>
              <a:rPr lang="ru-RU" sz="2400" b="1" dirty="0" err="1">
                <a:solidFill>
                  <a:schemeClr val="bg1"/>
                </a:solidFill>
              </a:rPr>
              <a:t>швидко</a:t>
            </a:r>
            <a:r>
              <a:rPr lang="ru-RU" sz="2400" b="1" dirty="0">
                <a:solidFill>
                  <a:schemeClr val="bg1"/>
                </a:solidFill>
              </a:rPr>
              <a:t> починала </a:t>
            </a:r>
            <a:r>
              <a:rPr lang="ru-RU" sz="2400" b="1" dirty="0" err="1">
                <a:solidFill>
                  <a:schemeClr val="bg1"/>
                </a:solidFill>
              </a:rPr>
              <a:t>дрімати</a:t>
            </a:r>
            <a:r>
              <a:rPr lang="ru-RU" sz="2400" b="1" dirty="0">
                <a:solidFill>
                  <a:schemeClr val="bg1"/>
                </a:solidFill>
              </a:rPr>
              <a:t> й крізь сон </a:t>
            </a:r>
            <a:r>
              <a:rPr lang="ru-RU" sz="2400" b="1" dirty="0" err="1">
                <a:solidFill>
                  <a:schemeClr val="bg1"/>
                </a:solidFill>
              </a:rPr>
              <a:t>мурмотіла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якісь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нісенітниці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>
                <a:solidFill>
                  <a:schemeClr val="bg1"/>
                </a:solidFill>
              </a:rPr>
              <a:t>Врешті</a:t>
            </a:r>
            <a:r>
              <a:rPr lang="ru-RU" sz="2400" b="1" dirty="0">
                <a:solidFill>
                  <a:schemeClr val="bg1"/>
                </a:solidFill>
              </a:rPr>
              <a:t> спала тільки </a:t>
            </a:r>
            <a:r>
              <a:rPr lang="ru-RU" sz="2400" b="1" dirty="0" err="1">
                <a:solidFill>
                  <a:schemeClr val="bg1"/>
                </a:solidFill>
              </a:rPr>
              <a:t>бабця</a:t>
            </a:r>
            <a:r>
              <a:rPr lang="ru-RU" sz="2400" b="1" dirty="0">
                <a:solidFill>
                  <a:schemeClr val="bg1"/>
                </a:solidFill>
              </a:rPr>
              <a:t>, а я тишком-</a:t>
            </a:r>
            <a:r>
              <a:rPr lang="ru-RU" sz="2400" b="1" dirty="0" err="1">
                <a:solidFill>
                  <a:schemeClr val="bg1"/>
                </a:solidFill>
              </a:rPr>
              <a:t>нишком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сміялася</a:t>
            </a:r>
            <a:r>
              <a:rPr lang="ru-RU" sz="2400" b="1" dirty="0">
                <a:solidFill>
                  <a:schemeClr val="bg1"/>
                </a:solidFill>
              </a:rPr>
              <a:t> з «</a:t>
            </a:r>
            <a:r>
              <a:rPr lang="ru-RU" sz="2400" b="1" dirty="0" err="1">
                <a:solidFill>
                  <a:schemeClr val="bg1"/>
                </a:solidFill>
              </a:rPr>
              <a:t>півнів</a:t>
            </a:r>
            <a:r>
              <a:rPr lang="ru-RU" sz="2400" b="1" dirty="0">
                <a:solidFill>
                  <a:schemeClr val="bg1"/>
                </a:solidFill>
              </a:rPr>
              <a:t> у </a:t>
            </a:r>
            <a:r>
              <a:rPr lang="ru-RU" sz="2400" b="1" dirty="0" err="1">
                <a:solidFill>
                  <a:schemeClr val="bg1"/>
                </a:solidFill>
              </a:rPr>
              <a:t>підштанках</a:t>
            </a:r>
            <a:r>
              <a:rPr lang="ru-RU" sz="2400" b="1" dirty="0">
                <a:solidFill>
                  <a:schemeClr val="bg1"/>
                </a:solidFill>
              </a:rPr>
              <a:t> і </a:t>
            </a:r>
            <a:r>
              <a:rPr lang="ru-RU" sz="2400" b="1" dirty="0" err="1">
                <a:solidFill>
                  <a:schemeClr val="bg1"/>
                </a:solidFill>
              </a:rPr>
              <a:t>ящиків</a:t>
            </a:r>
            <a:r>
              <a:rPr lang="ru-RU" sz="2400" b="1" dirty="0">
                <a:solidFill>
                  <a:schemeClr val="bg1"/>
                </a:solidFill>
              </a:rPr>
              <a:t>, які встали й </a:t>
            </a:r>
            <a:r>
              <a:rPr lang="ru-RU" sz="2400" b="1" dirty="0" err="1">
                <a:solidFill>
                  <a:schemeClr val="bg1"/>
                </a:solidFill>
              </a:rPr>
              <a:t>кудись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побігли</a:t>
            </a:r>
            <a:r>
              <a:rPr lang="ru-RU" sz="2400" b="1" dirty="0">
                <a:solidFill>
                  <a:schemeClr val="bg1"/>
                </a:solidFill>
              </a:rPr>
              <a:t>».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-24585" y="5878066"/>
            <a:ext cx="1148063" cy="9466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Хрестоматія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50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2280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6680" y="3822915"/>
            <a:ext cx="3937521" cy="158417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200" b="1" i="1" dirty="0" err="1" smtClean="0">
                <a:solidFill>
                  <a:srgbClr val="FFFF00"/>
                </a:solidFill>
              </a:rPr>
              <a:t>Інтерсіті</a:t>
            </a:r>
            <a:r>
              <a:rPr lang="uk-UA" sz="32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uk-UA" sz="3200" b="1" dirty="0" smtClean="0"/>
              <a:t>– денний міжрегіональний швидкісний поїзд</a:t>
            </a:r>
            <a:endParaRPr lang="uk-UA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503" y="1277584"/>
            <a:ext cx="4089069" cy="2296226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79463" y="415747"/>
            <a:ext cx="10153127" cy="7097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108814" tIns="54407" rIns="108814" bIns="54407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>
                <a:latin typeface="+mj-lt"/>
              </a:rPr>
              <a:t>Словникова робота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687485" y="3885682"/>
            <a:ext cx="5445105" cy="17043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108797" tIns="54398" rIns="108797" bIns="54398" rtlCol="0" anchor="ctr">
            <a:noAutofit/>
          </a:bodyPr>
          <a:lstStyle>
            <a:lvl1pPr algn="ctr" defTabSz="1087960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b="1" dirty="0" smtClean="0">
                <a:solidFill>
                  <a:srgbClr val="FFFF00"/>
                </a:solidFill>
              </a:rPr>
              <a:t>Маневровий тепловоз </a:t>
            </a:r>
            <a:r>
              <a:rPr lang="uk-UA" sz="3200" b="1" dirty="0" smtClean="0"/>
              <a:t>– вид транспорту, що перетягує вагони коліями залізниці</a:t>
            </a:r>
            <a:endParaRPr lang="uk-UA" sz="4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66" y="1249574"/>
            <a:ext cx="3893584" cy="2468252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925507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3266</TotalTime>
  <Words>942</Words>
  <Application>Microsoft Office PowerPoint</Application>
  <PresentationFormat>Произвольный</PresentationFormat>
  <Paragraphs>122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Налаштування на урок «Моя історія»</vt:lpstr>
      <vt:lpstr>Презентация PowerPoint</vt:lpstr>
      <vt:lpstr>Прочитайте скоромовку</vt:lpstr>
      <vt:lpstr>Що за чудо – довгий дім, Пасажири є у нім. Все взуття його з резини, А харчується бензином.</vt:lpstr>
      <vt:lpstr>Замість рейок дві дротини Визначають рух машини, Щоби взуті в гуму ноги Не збивалися з дороги.</vt:lpstr>
      <vt:lpstr>Презентация PowerPoint</vt:lpstr>
      <vt:lpstr>Валентина Вздульська</vt:lpstr>
      <vt:lpstr>Інтерсіті – денний міжрегіональний швидкісний поїзд</vt:lpstr>
      <vt:lpstr>Депо – підприємство, де обслуговують залізничний чи міський транспорт</vt:lpstr>
      <vt:lpstr>Портрет братиків</vt:lpstr>
      <vt:lpstr>Тест</vt:lpstr>
      <vt:lpstr>Тест</vt:lpstr>
      <vt:lpstr>Тест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249</cp:revision>
  <dcterms:created xsi:type="dcterms:W3CDTF">2025-08-27T14:01:18Z</dcterms:created>
  <dcterms:modified xsi:type="dcterms:W3CDTF">2025-11-28T11:53:04Z</dcterms:modified>
</cp:coreProperties>
</file>