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7" r:id="rId2"/>
    <p:sldId id="781" r:id="rId3"/>
    <p:sldId id="706" r:id="rId4"/>
    <p:sldId id="501" r:id="rId5"/>
    <p:sldId id="764" r:id="rId6"/>
    <p:sldId id="767" r:id="rId7"/>
    <p:sldId id="768" r:id="rId8"/>
    <p:sldId id="769" r:id="rId9"/>
    <p:sldId id="771" r:id="rId10"/>
    <p:sldId id="773" r:id="rId11"/>
    <p:sldId id="774" r:id="rId12"/>
    <p:sldId id="770" r:id="rId13"/>
    <p:sldId id="776" r:id="rId14"/>
    <p:sldId id="777" r:id="rId15"/>
    <p:sldId id="775" r:id="rId16"/>
    <p:sldId id="780" r:id="rId17"/>
    <p:sldId id="779" r:id="rId18"/>
    <p:sldId id="674" r:id="rId19"/>
    <p:sldId id="743" r:id="rId20"/>
    <p:sldId id="766" r:id="rId21"/>
    <p:sldId id="782" r:id="rId22"/>
  </p:sldIdLst>
  <p:sldSz cx="12184063" cy="6859588"/>
  <p:notesSz cx="6858000" cy="9144000"/>
  <p:defaultTextStyle>
    <a:defPPr>
      <a:defRPr lang="ru-RU"/>
    </a:defPPr>
    <a:lvl1pPr marL="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66282" autoAdjust="0"/>
  </p:normalViewPr>
  <p:slideViewPr>
    <p:cSldViewPr>
      <p:cViewPr>
        <p:scale>
          <a:sx n="90" d="100"/>
          <a:sy n="90" d="100"/>
        </p:scale>
        <p:origin x="-462" y="-72"/>
      </p:cViewPr>
      <p:guideLst>
        <p:guide orient="horz" pos="2161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83D0F-16AD-4207-BA1B-9AA45B8CA75D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4673B-B7F4-4A21-9006-118821B4FA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48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805" y="2130920"/>
            <a:ext cx="10356454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7610" y="3887100"/>
            <a:ext cx="8528844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5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71583" y="274703"/>
            <a:ext cx="3650988" cy="585446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271" y="274703"/>
            <a:ext cx="10756244" cy="58544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68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457" y="4407921"/>
            <a:ext cx="10356454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457" y="2907388"/>
            <a:ext cx="10356454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9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9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8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86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8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97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272" y="1600571"/>
            <a:ext cx="7202559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17900" y="1600571"/>
            <a:ext cx="7204673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1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535469"/>
            <a:ext cx="538341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203" y="2175380"/>
            <a:ext cx="538341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337" y="1535469"/>
            <a:ext cx="5385525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80" indent="0">
              <a:buNone/>
              <a:defRPr sz="2400" b="1"/>
            </a:lvl2pPr>
            <a:lvl3pPr marL="1087960" indent="0">
              <a:buNone/>
              <a:defRPr sz="2100" b="1"/>
            </a:lvl3pPr>
            <a:lvl4pPr marL="1631940" indent="0">
              <a:buNone/>
              <a:defRPr sz="1900" b="1"/>
            </a:lvl4pPr>
            <a:lvl5pPr marL="2175920" indent="0">
              <a:buNone/>
              <a:defRPr sz="1900" b="1"/>
            </a:lvl5pPr>
            <a:lvl6pPr marL="2719900" indent="0">
              <a:buNone/>
              <a:defRPr sz="1900" b="1"/>
            </a:lvl6pPr>
            <a:lvl7pPr marL="3263880" indent="0">
              <a:buNone/>
              <a:defRPr sz="1900" b="1"/>
            </a:lvl7pPr>
            <a:lvl8pPr marL="3807860" indent="0">
              <a:buNone/>
              <a:defRPr sz="1900" b="1"/>
            </a:lvl8pPr>
            <a:lvl9pPr marL="4351838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337" y="2175380"/>
            <a:ext cx="5385525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9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4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5" y="273113"/>
            <a:ext cx="4008473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3630" y="273115"/>
            <a:ext cx="6811230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205" y="1435434"/>
            <a:ext cx="4008473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162" y="4801713"/>
            <a:ext cx="731043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8162" y="612918"/>
            <a:ext cx="731043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3980" indent="0">
              <a:buNone/>
              <a:defRPr sz="3300"/>
            </a:lvl2pPr>
            <a:lvl3pPr marL="1087960" indent="0">
              <a:buNone/>
              <a:defRPr sz="2900"/>
            </a:lvl3pPr>
            <a:lvl4pPr marL="1631940" indent="0">
              <a:buNone/>
              <a:defRPr sz="2400"/>
            </a:lvl4pPr>
            <a:lvl5pPr marL="2175920" indent="0">
              <a:buNone/>
              <a:defRPr sz="2400"/>
            </a:lvl5pPr>
            <a:lvl6pPr marL="2719900" indent="0">
              <a:buNone/>
              <a:defRPr sz="2400"/>
            </a:lvl6pPr>
            <a:lvl7pPr marL="3263880" indent="0">
              <a:buNone/>
              <a:defRPr sz="2400"/>
            </a:lvl7pPr>
            <a:lvl8pPr marL="3807860" indent="0">
              <a:buNone/>
              <a:defRPr sz="2400"/>
            </a:lvl8pPr>
            <a:lvl9pPr marL="4351838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8162" y="5368581"/>
            <a:ext cx="731043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3980" indent="0">
              <a:buNone/>
              <a:defRPr sz="1400"/>
            </a:lvl2pPr>
            <a:lvl3pPr marL="1087960" indent="0">
              <a:buNone/>
              <a:defRPr sz="1200"/>
            </a:lvl3pPr>
            <a:lvl4pPr marL="1631940" indent="0">
              <a:buNone/>
              <a:defRPr sz="1100"/>
            </a:lvl4pPr>
            <a:lvl5pPr marL="2175920" indent="0">
              <a:buNone/>
              <a:defRPr sz="1100"/>
            </a:lvl5pPr>
            <a:lvl6pPr marL="2719900" indent="0">
              <a:buNone/>
              <a:defRPr sz="1100"/>
            </a:lvl6pPr>
            <a:lvl7pPr marL="3263880" indent="0">
              <a:buNone/>
              <a:defRPr sz="1100"/>
            </a:lvl7pPr>
            <a:lvl8pPr marL="3807860" indent="0">
              <a:buNone/>
              <a:defRPr sz="1100"/>
            </a:lvl8pPr>
            <a:lvl9pPr marL="4351838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0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203" y="274701"/>
            <a:ext cx="10965657" cy="1143265"/>
          </a:xfrm>
          <a:prstGeom prst="rect">
            <a:avLst/>
          </a:prstGeom>
        </p:spPr>
        <p:txBody>
          <a:bodyPr vert="horz" lIns="108797" tIns="54398" rIns="108797" bIns="5439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203" y="1600572"/>
            <a:ext cx="10965657" cy="4527011"/>
          </a:xfrm>
          <a:prstGeom prst="rect">
            <a:avLst/>
          </a:prstGeom>
        </p:spPr>
        <p:txBody>
          <a:bodyPr vert="horz" lIns="108797" tIns="54398" rIns="108797" bIns="5439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203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B65A-C128-4DF6-9DC2-5A7C37140CA0}" type="datetimeFigureOut">
              <a:rPr lang="ru-RU" smtClean="0"/>
              <a:t>15.12.2025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2888" y="6357822"/>
            <a:ext cx="3858287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1912" y="6357822"/>
            <a:ext cx="2842948" cy="365210"/>
          </a:xfrm>
          <a:prstGeom prst="rect">
            <a:avLst/>
          </a:prstGeom>
        </p:spPr>
        <p:txBody>
          <a:bodyPr vert="horz" lIns="108797" tIns="54398" rIns="108797" bIns="5439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EE957-90D1-4583-BA41-4D81D7DCA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2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108796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84" indent="-407984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68" indent="-339988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9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93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91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89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87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850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828" indent="-271990" algn="l" defTabSz="10879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860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38" algn="l" defTabSz="10879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1613" y="981522"/>
            <a:ext cx="8902906" cy="1600438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3">
                    <a:lumMod val="75000"/>
                  </a:schemeClr>
                </a:solidFill>
              </a:rPr>
              <a:t>Чим ґрунт відрізняється від гірської породи?</a:t>
            </a:r>
            <a:endParaRPr lang="ru-RU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4237" y="3976140"/>
            <a:ext cx="3930282" cy="1736646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Я досліджую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</a:p>
          <a:p>
            <a:pPr algn="ctr"/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3</a:t>
            </a:r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 клас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accent3">
                    <a:lumMod val="75000"/>
                  </a:schemeClr>
                </a:solidFill>
              </a:rPr>
              <a:t>Людина і нежива природа</a:t>
            </a:r>
            <a:endParaRPr lang="ru-RU" sz="24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Урок 43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2" descr="Картинки по запросу грунти"/>
          <p:cNvPicPr>
            <a:picLocks noChangeAspect="1" noChangeArrowheads="1"/>
          </p:cNvPicPr>
          <p:nvPr/>
        </p:nvPicPr>
        <p:blipFill rotWithShape="1">
          <a:blip r:embed="rId2" cstate="print"/>
          <a:srcRect t="7544" b="261"/>
          <a:stretch/>
        </p:blipFill>
        <p:spPr bwMode="auto">
          <a:xfrm>
            <a:off x="1581613" y="3420000"/>
            <a:ext cx="3328509" cy="2520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7748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7454" y="621482"/>
            <a:ext cx="10297145" cy="8084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знати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16358" y="1577061"/>
            <a:ext cx="5364027" cy="42478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Тварини, що живуть у ґрунті, роблять у ньому ходи, куди легко потрапляють вода і повітря, перемішують ґрунт, подрібнюють рештки рослин. Так тварини роблять ґрунт родючішим.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33" y="1551078"/>
            <a:ext cx="4528822" cy="427380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5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r="3182" b="17835"/>
          <a:stretch/>
        </p:blipFill>
        <p:spPr>
          <a:xfrm>
            <a:off x="5264789" y="1400043"/>
            <a:ext cx="6561598" cy="45572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0520" y="2171683"/>
            <a:ext cx="1855164" cy="769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</a:rPr>
              <a:t>Ґрунт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085684" y="3604232"/>
            <a:ext cx="2091935" cy="442720"/>
          </a:xfrm>
          <a:prstGeom prst="rightArrow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3347" y="3277333"/>
            <a:ext cx="1855164" cy="769619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</a:rPr>
              <a:t>Пісок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348" y="4254417"/>
            <a:ext cx="1855164" cy="769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</a:rPr>
              <a:t>Глина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236256" flipV="1">
            <a:off x="3140934" y="2575109"/>
            <a:ext cx="2164979" cy="427474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085684" y="4437906"/>
            <a:ext cx="2062614" cy="40374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21300838">
            <a:off x="3431556" y="5414895"/>
            <a:ext cx="1704405" cy="389807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348" y="5277273"/>
            <a:ext cx="2261411" cy="76961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chemeClr val="bg1"/>
                </a:solidFill>
              </a:rPr>
              <a:t>Каміння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5447" y="494643"/>
            <a:ext cx="10153128" cy="10847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шари земної поверхні. Чим вони відрізняються?</a:t>
            </a:r>
          </a:p>
        </p:txBody>
      </p:sp>
    </p:spTree>
    <p:extLst>
      <p:ext uri="{BB962C8B-B14F-4D97-AF65-F5344CB8AC3E}">
        <p14:creationId xmlns:p14="http://schemas.microsoft.com/office/powerpoint/2010/main" val="35776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/>
          <a:srcRect l="26953" t="16818" r="29071" b="3836"/>
          <a:stretch/>
        </p:blipFill>
        <p:spPr bwMode="auto">
          <a:xfrm>
            <a:off x="615298" y="1467574"/>
            <a:ext cx="1912149" cy="2156253"/>
          </a:xfrm>
          <a:prstGeom prst="rect">
            <a:avLst/>
          </a:prstGeom>
          <a:noFill/>
        </p:spPr>
      </p:pic>
      <p:pic>
        <p:nvPicPr>
          <p:cNvPr id="3074" name="Picture 2" descr="D:\3 клас\04 ЯДС\Грущинська\3 Корисні копалини Ґрунт\№043 Чим ґрунт відрізняється від гірської породи\2025-12-14_143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805" y="1393771"/>
            <a:ext cx="1831606" cy="23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3479" y="621482"/>
            <a:ext cx="9865096" cy="7200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 чого складається ґрунт?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29915" y="2493690"/>
            <a:ext cx="6539119" cy="801449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До складу </a:t>
            </a:r>
            <a:r>
              <a:rPr lang="ru-RU" sz="4000" b="1" dirty="0" err="1" smtClean="0">
                <a:solidFill>
                  <a:schemeClr val="accent3">
                    <a:lumMod val="75000"/>
                  </a:schemeClr>
                </a:solidFill>
              </a:rPr>
              <a:t>ґрунту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3">
                    <a:lumMod val="75000"/>
                  </a:schemeClr>
                </a:solidFill>
              </a:rPr>
              <a:t>входять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  <a:endParaRPr lang="ru-RU" sz="4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930" y="5710580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85193" y="3632448"/>
            <a:ext cx="2592287" cy="8640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перегній</a:t>
            </a:r>
            <a:endParaRPr lang="ru-RU" sz="4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86530" y="3632448"/>
            <a:ext cx="1876716" cy="8640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глина</a:t>
            </a:r>
            <a:endParaRPr lang="ru-RU" sz="4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802754" y="3623936"/>
            <a:ext cx="1512168" cy="864095"/>
          </a:xfrm>
          <a:prstGeom prst="round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пісок</a:t>
            </a:r>
            <a:endParaRPr lang="ru-RU" sz="4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58938" y="3623934"/>
            <a:ext cx="1584176" cy="8640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вода</a:t>
            </a:r>
            <a:endParaRPr lang="ru-RU" sz="4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16368" y="3623935"/>
            <a:ext cx="2016224" cy="8640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повітря</a:t>
            </a:r>
            <a:endParaRPr lang="ru-RU" sz="4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91423" y="4703026"/>
            <a:ext cx="3168352" cy="13124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мінеральні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солі</a:t>
            </a:r>
            <a:endParaRPr lang="ru-RU" sz="4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91831" y="4703026"/>
            <a:ext cx="3804581" cy="131905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залишки</a:t>
            </a:r>
            <a:r>
              <a:rPr lang="ru-RU" sz="4000" b="1" dirty="0" smtClean="0"/>
              <a:t> </a:t>
            </a:r>
            <a:r>
              <a:rPr lang="ru-RU" sz="4000" b="1" dirty="0" err="1"/>
              <a:t>гірських</a:t>
            </a:r>
            <a:r>
              <a:rPr lang="ru-RU" sz="4000" b="1" dirty="0"/>
              <a:t> </a:t>
            </a:r>
            <a:r>
              <a:rPr lang="ru-RU" sz="4000" b="1" dirty="0" err="1"/>
              <a:t>порід</a:t>
            </a:r>
            <a:endParaRPr lang="ru-RU" sz="48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83937" y="4709680"/>
            <a:ext cx="2952328" cy="1312402"/>
          </a:xfrm>
          <a:prstGeom prst="round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живі </a:t>
            </a:r>
            <a:r>
              <a:rPr lang="ru-RU" sz="4000" b="1" dirty="0" err="1" smtClean="0"/>
              <a:t>організми</a:t>
            </a:r>
            <a:endParaRPr lang="ru-RU" sz="48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575598" y="1467574"/>
            <a:ext cx="7047755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Ґрунт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— дуже складне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природне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утворення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що має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ознаки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неживої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і живої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природи. 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5447" y="709596"/>
            <a:ext cx="10153128" cy="1352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Колір ґрунту залежить від того, скільки в ґрунті міститься перегною, піску і глини.</a:t>
            </a:r>
            <a:endParaRPr lang="ru-RU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8" name="Picture 2" descr="Картинки по запросу грунти"/>
          <p:cNvPicPr>
            <a:picLocks noChangeAspect="1" noChangeArrowheads="1"/>
          </p:cNvPicPr>
          <p:nvPr/>
        </p:nvPicPr>
        <p:blipFill>
          <a:blip r:embed="rId2" cstate="print"/>
          <a:srcRect b="62392"/>
          <a:stretch>
            <a:fillRect/>
          </a:stretch>
        </p:blipFill>
        <p:spPr bwMode="auto">
          <a:xfrm>
            <a:off x="1411511" y="2404546"/>
            <a:ext cx="9453948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9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3479" y="486805"/>
            <a:ext cx="9793088" cy="725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Порівняйте  ґрунти 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31748" name="Picture 4" descr="Картинки по запросу грунти лісів"/>
          <p:cNvPicPr>
            <a:picLocks noChangeAspect="1" noChangeArrowheads="1"/>
          </p:cNvPicPr>
          <p:nvPr/>
        </p:nvPicPr>
        <p:blipFill>
          <a:blip r:embed="rId2" cstate="print"/>
          <a:srcRect t="7652" r="66517" b="10722"/>
          <a:stretch>
            <a:fillRect/>
          </a:stretch>
        </p:blipFill>
        <p:spPr bwMode="auto">
          <a:xfrm>
            <a:off x="619423" y="1323987"/>
            <a:ext cx="2622084" cy="3817308"/>
          </a:xfrm>
          <a:prstGeom prst="rect">
            <a:avLst/>
          </a:prstGeom>
          <a:noFill/>
        </p:spPr>
      </p:pic>
      <p:pic>
        <p:nvPicPr>
          <p:cNvPr id="31752" name="Picture 8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19019" t="12663" r="40091"/>
          <a:stretch>
            <a:fillRect/>
          </a:stretch>
        </p:blipFill>
        <p:spPr bwMode="auto">
          <a:xfrm>
            <a:off x="3474113" y="1341562"/>
            <a:ext cx="2783221" cy="3799733"/>
          </a:xfrm>
          <a:prstGeom prst="rect">
            <a:avLst/>
          </a:prstGeom>
          <a:noFill/>
        </p:spPr>
      </p:pic>
      <p:pic>
        <p:nvPicPr>
          <p:cNvPr id="31754" name="Picture 10" descr="Картинки по запросу берег моря"/>
          <p:cNvPicPr>
            <a:picLocks noChangeAspect="1" noChangeArrowheads="1"/>
          </p:cNvPicPr>
          <p:nvPr/>
        </p:nvPicPr>
        <p:blipFill>
          <a:blip r:embed="rId4" cstate="print"/>
          <a:srcRect l="14957" r="23808"/>
          <a:stretch>
            <a:fillRect/>
          </a:stretch>
        </p:blipFill>
        <p:spPr bwMode="auto">
          <a:xfrm>
            <a:off x="6435418" y="1341562"/>
            <a:ext cx="2465324" cy="3799733"/>
          </a:xfrm>
          <a:prstGeom prst="rect">
            <a:avLst/>
          </a:prstGeom>
          <a:noFill/>
        </p:spPr>
      </p:pic>
      <p:pic>
        <p:nvPicPr>
          <p:cNvPr id="31756" name="Picture 12" descr="Картинки по запросу чернозем"/>
          <p:cNvPicPr>
            <a:picLocks noChangeAspect="1" noChangeArrowheads="1"/>
          </p:cNvPicPr>
          <p:nvPr/>
        </p:nvPicPr>
        <p:blipFill>
          <a:blip r:embed="rId5" cstate="print"/>
          <a:srcRect l="60899"/>
          <a:stretch>
            <a:fillRect/>
          </a:stretch>
        </p:blipFill>
        <p:spPr bwMode="auto">
          <a:xfrm>
            <a:off x="9013336" y="1323988"/>
            <a:ext cx="2496397" cy="381730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123479" y="5229994"/>
            <a:ext cx="1823016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Ліси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6380814" y="5235839"/>
            <a:ext cx="2494651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Узбережжя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4002189" y="5229993"/>
            <a:ext cx="1727067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Луки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9406547" y="5235839"/>
            <a:ext cx="2114422" cy="602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08814" tIns="54407" rIns="108814" bIns="54407">
            <a:spAutoFit/>
          </a:bodyPr>
          <a:lstStyle/>
          <a:p>
            <a:pPr algn="ctr"/>
            <a:r>
              <a:rPr lang="uk-UA" sz="3200" b="1" dirty="0">
                <a:solidFill>
                  <a:schemeClr val="accent3">
                    <a:lumMod val="75000"/>
                  </a:schemeClr>
                </a:solidFill>
                <a:cs typeface="Times New Roman" pitchFamily="18" charset="0"/>
              </a:rPr>
              <a:t>Чорнозем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2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5487" y="494644"/>
            <a:ext cx="9793088" cy="8059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Перегляд відео «Що таке ґрунт»</a:t>
            </a:r>
          </a:p>
        </p:txBody>
      </p:sp>
      <p:pic>
        <p:nvPicPr>
          <p:cNvPr id="6" name="Урок 21 Природознавство 1 клас. Що таке  ґрун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940" y="1300603"/>
            <a:ext cx="9046032" cy="5092887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2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3356" y="394043"/>
            <a:ext cx="9285179" cy="11432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схему. Які чинники впливають на формування ґрунту?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999" y="1637872"/>
            <a:ext cx="1835732" cy="1796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56" y="1637872"/>
            <a:ext cx="2682217" cy="2012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04" y="3800730"/>
            <a:ext cx="2658522" cy="22225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2000" l="5333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62" y="3776803"/>
            <a:ext cx="2356406" cy="23584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99" y="3760106"/>
            <a:ext cx="1583571" cy="2593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41" y="1845618"/>
            <a:ext cx="2106448" cy="27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199367" y="1413570"/>
            <a:ext cx="7467590" cy="7991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/>
              <a:t>1. </a:t>
            </a:r>
            <a:r>
              <a:rPr lang="uk-UA" sz="3200" b="1" dirty="0">
                <a:solidFill>
                  <a:schemeClr val="bg1"/>
                </a:solidFill>
                <a:cs typeface="Times New Roman" pitchFamily="18" charset="0"/>
              </a:rPr>
              <a:t>Ґрунти утворюються з гірських порід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6730" y="506122"/>
            <a:ext cx="9714615" cy="6698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/>
              <a:t>Наші</a:t>
            </a:r>
            <a:r>
              <a:rPr lang="ru-RU" sz="4000" b="1" dirty="0"/>
              <a:t> </a:t>
            </a:r>
            <a:r>
              <a:rPr lang="ru-RU" sz="4000" b="1" dirty="0" smtClean="0"/>
              <a:t>відкриття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10" y="1156888"/>
            <a:ext cx="1471174" cy="333261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261692" y="2493690"/>
            <a:ext cx="7440610" cy="11521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2. </a:t>
            </a:r>
            <a:r>
              <a:rPr lang="uk-UA" sz="3200" b="1" dirty="0">
                <a:solidFill>
                  <a:srgbClr val="FFFF00"/>
                </a:solidFill>
                <a:cs typeface="Times New Roman" pitchFamily="18" charset="0"/>
              </a:rPr>
              <a:t>Ґрунт</a:t>
            </a:r>
            <a:r>
              <a:rPr lang="uk-UA" sz="3200" b="1" dirty="0">
                <a:solidFill>
                  <a:schemeClr val="bg1"/>
                </a:solidFill>
                <a:cs typeface="Times New Roman" pitchFamily="18" charset="0"/>
              </a:rPr>
              <a:t> - це пухкий шар землі, на якому ростуть рослини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16730" y="4149874"/>
            <a:ext cx="7467590" cy="16561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3. </a:t>
            </a:r>
            <a:r>
              <a:rPr lang="uk-UA" sz="3200" b="1" dirty="0">
                <a:solidFill>
                  <a:schemeClr val="bg1"/>
                </a:solidFill>
                <a:cs typeface="Times New Roman" pitchFamily="18" charset="0"/>
              </a:rPr>
              <a:t>Основна властивість ґрунтів, що відрізняє їх від гірських порід - </a:t>
            </a:r>
            <a:r>
              <a:rPr lang="uk-UA" sz="3200" b="1" dirty="0">
                <a:solidFill>
                  <a:srgbClr val="FFFF00"/>
                </a:solidFill>
                <a:cs typeface="Times New Roman" pitchFamily="18" charset="0"/>
              </a:rPr>
              <a:t>родючість</a:t>
            </a:r>
            <a:r>
              <a:rPr lang="uk-UA" sz="2800" b="1" dirty="0">
                <a:solidFill>
                  <a:srgbClr val="FFFF00"/>
                </a:solidFill>
                <a:cs typeface="Times New Roman" pitchFamily="18" charset="0"/>
              </a:rPr>
              <a:t>.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5207" y="477466"/>
            <a:ext cx="10477423" cy="67033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Кошик запитань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7838">
            <a:off x="10279869" y="1697519"/>
            <a:ext cx="1672492" cy="18255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72" y="1773317"/>
            <a:ext cx="1414767" cy="1544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164">
            <a:off x="6028679" y="1168866"/>
            <a:ext cx="2206675" cy="2408552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565127" y="4485674"/>
            <a:ext cx="4550986" cy="9219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Що таке </a:t>
            </a:r>
            <a:r>
              <a:rPr lang="ru-RU" sz="2800" b="1" dirty="0" err="1"/>
              <a:t>родючість</a:t>
            </a:r>
            <a:r>
              <a:rPr lang="ru-RU" sz="2800" b="1" dirty="0"/>
              <a:t> </a:t>
            </a:r>
            <a:r>
              <a:rPr lang="ru-RU" sz="2800" b="1" dirty="0" err="1"/>
              <a:t>ґрунту</a:t>
            </a:r>
            <a:r>
              <a:rPr lang="ru-RU" sz="2800" b="1" dirty="0"/>
              <a:t>?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44329" y="4413981"/>
            <a:ext cx="4550988" cy="15277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Як відбувається </a:t>
            </a:r>
            <a:r>
              <a:rPr lang="ru-RU" sz="2800" b="1" dirty="0" err="1"/>
              <a:t>утворення</a:t>
            </a:r>
            <a:r>
              <a:rPr lang="ru-RU" sz="2800" b="1" dirty="0"/>
              <a:t> </a:t>
            </a:r>
            <a:r>
              <a:rPr lang="ru-RU" sz="2800" b="1" dirty="0" err="1"/>
              <a:t>ґрунту</a:t>
            </a:r>
            <a:r>
              <a:rPr lang="ru-RU" sz="2800" b="1" dirty="0" smtClean="0"/>
              <a:t>?</a:t>
            </a:r>
            <a:r>
              <a:rPr lang="ru-RU" sz="2800" b="1" dirty="0"/>
              <a:t> Що </a:t>
            </a:r>
            <a:r>
              <a:rPr lang="ru-RU" sz="2800" b="1" dirty="0" err="1"/>
              <a:t>надає</a:t>
            </a:r>
            <a:r>
              <a:rPr lang="ru-RU" sz="2800" b="1" dirty="0"/>
              <a:t> </a:t>
            </a:r>
            <a:r>
              <a:rPr lang="ru-RU" sz="2800" b="1" dirty="0" err="1"/>
              <a:t>ґрунту</a:t>
            </a:r>
            <a:r>
              <a:rPr lang="ru-RU" sz="2800" b="1" dirty="0"/>
              <a:t> </a:t>
            </a:r>
            <a:r>
              <a:rPr lang="ru-RU" sz="2800" b="1" dirty="0" err="1"/>
              <a:t>чорного</a:t>
            </a:r>
            <a:r>
              <a:rPr lang="ru-RU" sz="2800" b="1" dirty="0"/>
              <a:t> забарвлення?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6" b="97656" l="3727" r="93717">
                        <a14:foregroundMark x1="35783" y1="46875" x2="42492" y2="58984"/>
                        <a14:foregroundMark x1="35996" y1="47070" x2="30032" y2="51367"/>
                        <a14:foregroundMark x1="53994" y1="47852" x2="59105" y2="5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70" y="997624"/>
            <a:ext cx="2439047" cy="2662183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8654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65129" y="4394597"/>
            <a:ext cx="4550986" cy="14560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Пригадай</a:t>
            </a:r>
            <a:r>
              <a:rPr lang="ru-RU" sz="2800" b="1" dirty="0"/>
              <a:t>, життя яких організмів </a:t>
            </a:r>
            <a:r>
              <a:rPr lang="ru-RU" sz="2800" b="1" dirty="0" err="1"/>
              <a:t>пов’язане</a:t>
            </a:r>
            <a:r>
              <a:rPr lang="ru-RU" sz="2800" b="1" dirty="0"/>
              <a:t> з </a:t>
            </a:r>
            <a:r>
              <a:rPr lang="ru-RU" sz="2800" b="1" dirty="0" err="1" smtClean="0"/>
              <a:t>ґрунтом</a:t>
            </a:r>
            <a:r>
              <a:rPr lang="ru-RU" sz="2800" b="1" dirty="0" smtClean="0"/>
              <a:t>?</a:t>
            </a:r>
            <a:endParaRPr lang="ru-RU" sz="2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722" l="88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39519" r="14936" b="285"/>
          <a:stretch/>
        </p:blipFill>
        <p:spPr>
          <a:xfrm>
            <a:off x="5839368" y="3130896"/>
            <a:ext cx="5960909" cy="36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0.00026 -0.00764 0.00052 -0.01527 0.00104 -0.02268 C 0.00117 -0.02523 0.00195 -0.02754 0.00208 -0.03009 C 0.00261 -0.04259 0.00247 -0.05532 0.00313 -0.06759 C 0.00365 -0.07777 0.0043 -0.08773 0.00521 -0.09768 C 0.0056 -0.10139 0.00586 -0.10532 0.00625 -0.10902 C 0.0069 -0.11342 0.00768 -0.11782 0.00833 -0.12222 C 0.00768 -0.13727 0.00742 -0.15231 0.00625 -0.16713 C 0.00599 -0.1706 0.00469 -0.17338 0.00417 -0.17662 C 0.00065 -0.19907 0.00625 -0.17662 -8.33333E-7 -0.19907 C -0.00221 -0.21875 0.00065 -0.19815 -0.0043 -0.21782 C -0.00482 -0.22014 -0.00482 -0.22291 -0.00534 -0.22546 C -0.00599 -0.2287 -0.0069 -0.23148 -0.00742 -0.23472 C -0.00794 -0.23796 -0.00794 -0.2412 -0.00846 -0.24421 C -0.00898 -0.24676 -0.01003 -0.24907 -0.01068 -0.25162 C -0.01432 -0.26643 -0.01068 -0.25648 -0.01693 -0.27037 C -0.01771 -0.2743 -0.01797 -0.27824 -0.01901 -0.28171 C -0.02005 -0.28495 -0.02825 -0.3074 -0.03073 -0.31365 C -0.03242 -0.31805 -0.03463 -0.32199 -0.03594 -0.32685 C -0.03698 -0.33055 -0.03815 -0.33426 -0.03919 -0.33796 C -0.04023 -0.34236 -0.04075 -0.34722 -0.04232 -0.35115 C -0.05143 -0.37546 -0.04401 -0.34629 -0.05182 -0.3699 C -0.05312 -0.37407 -0.05364 -0.37893 -0.05495 -0.3831 C -0.05612 -0.38657 -0.05794 -0.38912 -0.05924 -0.39259 C -0.06211 -0.39977 -0.06536 -0.40694 -0.06771 -0.41504 C -0.07031 -0.42453 -0.0737 -0.43703 -0.07721 -0.44514 C -0.07969 -0.45069 -0.08255 -0.45578 -0.0845 -0.46203 C -0.08568 -0.46504 -0.08672 -0.46805 -0.08776 -0.47129 C -0.09154 -0.48356 -0.0918 -0.48842 -0.09726 -0.50139 C -0.10417 -0.51782 -0.09583 -0.49884 -0.10573 -0.51828 C -0.10716 -0.52129 -0.10833 -0.52477 -0.10989 -0.52777 C -0.11146 -0.53055 -0.11354 -0.5324 -0.11523 -0.53518 C -0.11667 -0.5375 -0.11784 -0.54051 -0.1194 -0.54259 C -0.12109 -0.5449 -0.12669 -0.55046 -0.12891 -0.55208 C -0.13437 -0.55625 -0.1401 -0.56018 -0.14583 -0.56342 C -0.14726 -0.56412 -0.1487 -0.56435 -0.15 -0.56527 C -0.1543 -0.56759 -0.15833 -0.57106 -0.16276 -0.57268 L -0.17747 -0.57824 C -0.18737 -0.57777 -0.19726 -0.57801 -0.20716 -0.57639 C -0.20898 -0.57615 -0.21055 -0.57361 -0.21237 -0.57268 C -0.21406 -0.57176 -0.21588 -0.57176 -0.21771 -0.57083 C -0.22825 -0.56574 -0.21979 -0.56805 -0.23138 -0.56342 C -0.23359 -0.5625 -0.23568 -0.56203 -0.23789 -0.56157 C -0.24284 -0.55787 -0.24479 -0.55602 -0.25039 -0.55393 C -0.25286 -0.55301 -0.25534 -0.55301 -0.25781 -0.55208 C -0.26276 -0.55 -0.26758 -0.54583 -0.27253 -0.54467 C -0.275 -0.54398 -0.2776 -0.54375 -0.27995 -0.54259 C -0.28503 -0.54051 -0.28971 -0.53657 -0.29479 -0.53518 C -0.29726 -0.53449 -0.29974 -0.53426 -0.30221 -0.53333 C -0.31614 -0.52801 -0.30325 -0.53148 -0.31588 -0.52569 C -0.32083 -0.52361 -0.32578 -0.52222 -0.33073 -0.52014 C -0.33815 -0.51713 -0.34557 -0.51412 -0.35286 -0.51088 C -0.37357 -0.50092 -0.35937 -0.50555 -0.37825 -0.49768 C -0.38177 -0.49606 -0.38529 -0.49537 -0.3888 -0.49398 C -0.40638 -0.48611 -0.3862 -0.49421 -0.39935 -0.48634 C -0.4013 -0.48518 -0.40937 -0.48333 -0.41094 -0.48264 C -0.42318 -0.47777 -0.40117 -0.48426 -0.4194 -0.47893 C -0.42187 -0.47824 -0.42435 -0.47777 -0.42682 -0.47708 C -0.42969 -0.47592 -0.43242 -0.47407 -0.43529 -0.47315 C -0.4401 -0.47152 -0.44518 -0.47106 -0.45 -0.46944 C -0.45325 -0.46852 -0.45638 -0.46666 -0.4595 -0.46574 C -0.46706 -0.46342 -0.48229 -0.46227 -0.48802 -0.46203 L -0.51979 -0.46018 C -0.52122 -0.45764 -0.52266 -0.45532 -0.52396 -0.45254 C -0.52604 -0.44838 -0.5263 -0.44629 -0.52721 -0.4412 C -0.5276 -0.43889 -0.52812 -0.43634 -0.52825 -0.43379 C -0.52838 -0.43009 -0.52825 -0.42639 -0.52825 -0.42245 L -0.52825 -0.42222 " pathEditMode="relative" rAng="0" ptsTypes="AAAAAAAAAAAAAAAAAAAAA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3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52 0.00532 L 0.02852 0.00555 C 0.02891 -0.00024 0.02917 -0.00579 0.02956 -0.01158 C 0.02982 -0.01413 0.03034 -0.01644 0.03073 -0.01899 C 0.03164 -0.02639 0.03229 -0.03403 0.03281 -0.04144 C 0.0332 -0.04908 0.0332 -0.05649 0.03385 -0.06413 C 0.03555 -0.08357 0.0388 -0.07871 0.04232 -0.10348 C 0.04271 -0.10602 0.04297 -0.10857 0.04336 -0.11088 C 0.04401 -0.11482 0.04492 -0.11829 0.04544 -0.12223 C 0.04714 -0.1345 0.04766 -0.14213 0.0487 -0.15417 C 0.04857 -0.15718 0.04844 -0.18519 0.04648 -0.19538 C 0.04596 -0.19815 0.04505 -0.20047 0.0444 -0.20301 C 0.04336 -0.2125 0.04245 -0.22315 0.03906 -0.23125 C 0.03802 -0.23357 0.03685 -0.23588 0.03594 -0.23866 C 0.03385 -0.24491 0.03229 -0.25348 0.02956 -0.25926 C 0.02773 -0.26343 0.02526 -0.26667 0.02331 -0.27061 C 0.01992 -0.27732 0.01693 -0.28426 0.0138 -0.29121 C 0.0138 -0.29098 0.00534 -0.30996 0.00534 -0.30973 C 0.00182 -0.31621 -0.00143 -0.32315 -0.00521 -0.32871 C -0.00951 -0.33496 -0.01341 -0.3419 -0.01797 -0.34746 C -0.02031 -0.3507 -0.02292 -0.35371 -0.02526 -0.35695 C -0.02786 -0.36042 -0.03008 -0.36482 -0.03268 -0.36829 C -0.0375 -0.37477 -0.04284 -0.3801 -0.04753 -0.38704 C -0.05169 -0.39329 -0.05534 -0.39931 -0.06016 -0.40394 C -0.0625 -0.40625 -0.06523 -0.40718 -0.06758 -0.4095 C -0.06979 -0.41158 -0.07161 -0.41482 -0.07383 -0.41713 C -0.0763 -0.41922 -0.07904 -0.42014 -0.08125 -0.42269 C -0.08359 -0.42524 -0.08516 -0.42987 -0.08763 -0.43195 C -0.09167 -0.43565 -0.09609 -0.43704 -0.10026 -0.43959 C -0.10247 -0.44075 -0.10456 -0.44213 -0.10664 -0.44329 C -0.10911 -0.44468 -0.11159 -0.44561 -0.11406 -0.447 C -0.11654 -0.44862 -0.11888 -0.45139 -0.12148 -0.45278 C -0.12422 -0.45394 -0.12708 -0.45394 -0.12982 -0.45463 C -0.13919 -0.46088 -0.13854 -0.46065 -0.14883 -0.46575 C -0.15169 -0.46713 -0.15443 -0.46875 -0.15729 -0.46968 C -0.16016 -0.47061 -0.16302 -0.47038 -0.16576 -0.47153 C -0.17826 -0.47616 -0.1819 -0.47963 -0.19323 -0.48264 C -0.19675 -0.4838 -0.20026 -0.48403 -0.20378 -0.48473 L -0.21328 -0.48843 C -0.21901 -0.49075 -0.22448 -0.49445 -0.23021 -0.49584 C -0.24349 -0.49931 -0.23516 -0.49746 -0.2556 -0.49954 C -0.2651 -0.49931 -0.30391 -0.49931 -0.32214 -0.49584 C -0.32708 -0.49491 -0.33203 -0.49352 -0.33685 -0.49213 C -0.34115 -0.49098 -0.34531 -0.48889 -0.34961 -0.48843 L -0.36328 -0.48658 L -0.36966 -0.48473 C -0.37214 -0.48403 -0.37461 -0.4838 -0.37708 -0.48264 C -0.39427 -0.4757 -0.36901 -0.48149 -0.39388 -0.47709 C -0.39531 -0.47639 -0.39675 -0.4757 -0.39818 -0.47524 C -0.39987 -0.47454 -0.40169 -0.47431 -0.40339 -0.47338 C -0.40664 -0.47176 -0.40977 -0.46945 -0.41289 -0.46783 C -0.42279 -0.46274 -0.41471 -0.47084 -0.42878 -0.45834 C -0.44518 -0.44375 -0.43815 -0.44723 -0.44883 -0.44329 C -0.45026 -0.44213 -0.45169 -0.44075 -0.45313 -0.43959 C -0.45482 -0.4382 -0.45664 -0.43727 -0.45833 -0.43588 C -0.46745 -0.42778 -0.45964 -0.43172 -0.46888 -0.42825 C -0.47318 -0.42338 -0.47708 -0.41737 -0.48164 -0.4132 C -0.48307 -0.41204 -0.48451 -0.41088 -0.48581 -0.4095 C -0.48802 -0.40718 -0.4901 -0.40463 -0.49219 -0.40209 C -0.49323 -0.4007 -0.49427 -0.39954 -0.49531 -0.39815 C -0.49675 -0.3963 -0.49818 -0.39445 -0.49961 -0.3926 C -0.51042 -0.37894 -0.4931 -0.40163 -0.5069 -0.38334 C -0.50872 -0.37825 -0.51042 -0.37315 -0.51224 -0.36829 C -0.51315 -0.36551 -0.51432 -0.3632 -0.51536 -0.36065 C -0.51758 -0.35533 -0.52031 -0.34723 -0.52175 -0.3419 C -0.52253 -0.33889 -0.52318 -0.33565 -0.52383 -0.33264 C -0.52461 -0.325 -0.52669 -0.3176 -0.52591 -0.30996 C -0.52448 -0.29445 -0.52487 -0.29584 -0.52175 -0.27616 C -0.52109 -0.27246 -0.52031 -0.26875 -0.51966 -0.26505 C -0.51927 -0.2625 -0.51927 -0.25973 -0.51862 -0.25741 C -0.51732 -0.25325 -0.51328 -0.24237 -0.5112 -0.23681 C -0.51042 -0.23496 -0.50951 -0.23334 -0.50911 -0.23125 C -0.50638 -0.21945 -0.50742 -0.225 -0.50586 -0.21436 C -0.50378 -0.17362 -0.50612 -0.20672 -0.50378 -0.18612 C -0.50339 -0.18241 -0.50339 -0.17848 -0.50273 -0.17477 C -0.50156 -0.16829 -0.50078 -0.16135 -0.49857 -0.15602 C -0.4974 -0.15348 -0.49648 -0.15093 -0.49531 -0.14862 C -0.49297 -0.14399 -0.49036 -0.13982 -0.48789 -0.13542 L -0.48789 -0.13519 " pathEditMode="relative" rAng="0" ptsTypes="AAAAAAAAAAAAAAAAAAAAAAAAAAAAAAAAAAAAAAAAAAAAAAAAAAAAAAAAAAAAAAAAAAAAAAAAAAAAA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2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9 0.08009 L 0.05419 0.08032 C 0.0538 0.07454 0.0538 0.06898 0.05367 0.06319 C 0.05367 0.06042 0.0538 0.05787 0.05406 0.05555 C 0.05406 0.04768 0.05406 0.04028 0.05367 0.03287 C 0.05367 0.025 0.05302 0.01782 0.05289 0.00995 C 0.05276 -0.00972 0.05641 -0.00579 0.05732 -0.03125 C 0.05758 -0.0338 0.05771 -0.03657 0.05771 -0.03912 C 0.05771 -0.04282 0.05849 -0.04676 0.05862 -0.0507 C 0.05927 -0.06343 0.05914 -0.07107 0.05901 -0.0831 C 0.05849 -0.08611 0.0555 -0.11366 0.05289 -0.12315 C 0.05198 -0.1257 0.05094 -0.12755 0.05015 -0.13009 C 0.04781 -0.13889 0.04599 -0.14931 0.04221 -0.15671 C 0.0409 -0.15857 0.03934 -0.16019 0.03843 -0.16273 C 0.03556 -0.16806 0.03309 -0.17639 0.02996 -0.18102 C 0.02801 -0.18449 0.02514 -0.18704 0.02293 -0.19028 C 0.01889 -0.19583 0.01537 -0.20185 0.01159 -0.20787 C 0.01159 -0.20764 0.0013 -0.22361 0.00143 -0.22338 C -0.003 -0.2287 -0.00665 -0.23472 -0.01081 -0.23912 C -0.01564 -0.24398 -0.02006 -0.24954 -0.02541 -0.2537 C -0.02762 -0.25625 -0.03088 -0.25833 -0.03309 -0.26088 C -0.03622 -0.26343 -0.03869 -0.26713 -0.04182 -0.26968 C -0.04703 -0.27477 -0.05263 -0.27847 -0.05797 -0.2838 C -0.06266 -0.28889 -0.06683 -0.29375 -0.07217 -0.29676 C -0.07452 -0.29838 -0.07752 -0.29838 -0.07999 -0.3 C -0.08234 -0.30139 -0.08455 -0.30394 -0.08664 -0.30532 C -0.08937 -0.30695 -0.09211 -0.30695 -0.09471 -0.30903 C -0.09719 -0.31088 -0.09914 -0.31458 -0.10175 -0.31597 C -0.10631 -0.31829 -0.11061 -0.31875 -0.11517 -0.31968 C -0.11712 -0.31991 -0.11933 -0.32083 -0.12155 -0.32153 C -0.12416 -0.32222 -0.12663 -0.32199 -0.12924 -0.32315 C -0.13184 -0.32384 -0.13471 -0.32593 -0.13692 -0.32662 C -0.13992 -0.32685 -0.14278 -0.32616 -0.14539 -0.32593 C -0.15542 -0.32894 -0.15451 -0.32917 -0.16506 -0.33056 C -0.16832 -0.33171 -0.17092 -0.33218 -0.17392 -0.33264 C -0.17679 -0.33264 -0.17978 -0.33125 -0.18239 -0.33195 C -0.19516 -0.33241 -0.19906 -0.33495 -0.21053 -0.33449 C -0.21418 -0.33472 -0.21769 -0.3338 -0.22147 -0.3331 L -0.23085 -0.33426 C -0.23671 -0.33495 -0.24245 -0.33681 -0.24831 -0.33634 C -0.26173 -0.33588 -0.25378 -0.33634 -0.27384 -0.33264 C -0.28309 -0.32963 -0.32126 -0.31782 -0.33885 -0.30857 C -0.34367 -0.30671 -0.34849 -0.3037 -0.35305 -0.3007 C -0.35722 -0.29838 -0.36113 -0.29537 -0.3653 -0.29352 L -0.37858 -0.2875 L -0.38471 -0.2838 C -0.38692 -0.28218 -0.38953 -0.28125 -0.39148 -0.27963 C -0.40803 -0.26759 -0.3838 -0.28056 -0.40764 -0.26921 C -0.4092 -0.26806 -0.4105 -0.26667 -0.4118 -0.26597 C -0.4135 -0.26482 -0.41519 -0.26412 -0.41676 -0.26204 C -0.41975 -0.26019 -0.42275 -0.25695 -0.42561 -0.2544 C -0.43499 -0.2463 -0.4277 -0.25602 -0.44034 -0.24028 C -0.45519 -0.22083 -0.44867 -0.22639 -0.45857 -0.21945 C -0.45988 -0.21736 -0.46131 -0.21574 -0.46261 -0.21435 C -0.46405 -0.21273 -0.46587 -0.21111 -0.46717 -0.20903 C -0.47564 -0.19838 -0.46834 -0.2044 -0.47707 -0.19861 C -0.48085 -0.19236 -0.48411 -0.18495 -0.48802 -0.17986 C -0.48958 -0.17824 -0.49062 -0.17662 -0.49206 -0.17477 C -0.49388 -0.17199 -0.49583 -0.16898 -0.49766 -0.16528 C -0.49844 -0.16412 -0.49948 -0.16273 -0.50026 -0.16111 C -0.50117 -0.1588 -0.50248 -0.15648 -0.50391 -0.15417 C -0.51342 -0.1375 -0.49831 -0.16505 -0.51042 -0.14282 C -0.51173 -0.13704 -0.5129 -0.13195 -0.51407 -0.12662 C -0.51485 -0.12361 -0.51564 -0.12083 -0.51655 -0.11806 C -0.51785 -0.11227 -0.52019 -0.10324 -0.52111 -0.09769 C -0.52163 -0.09445 -0.52189 -0.09097 -0.52215 -0.08796 C -0.52215 -0.08009 -0.52358 -0.07222 -0.52215 -0.06482 C -0.51928 -0.05 -0.51941 -0.05139 -0.51472 -0.03287 C -0.51381 -0.02917 -0.51251 -0.02616 -0.51173 -0.02245 C -0.51095 -0.01968 -0.51081 -0.01713 -0.51003 -0.01528 C -0.50834 -0.01134 -0.503 -0.00185 -0.50078 0.00278 C -0.49974 0.0044 -0.4987 0.00579 -0.49818 0.00764 C -0.49427 0.01875 -0.49583 0.01319 -0.49336 0.02338 C -0.4875 0.06273 -0.49284 0.03102 -0.48854 0.05046 C -0.48776 0.05393 -0.4871 0.0581 -0.48645 0.06134 C -0.48463 0.06759 -0.48333 0.07407 -0.48046 0.0787 C -0.47929 0.08079 -0.47812 0.0831 -0.47668 0.08495 C -0.47382 0.08889 -0.47082 0.09236 -0.46782 0.09583 L -0.46808 0.09606 " pathEditMode="relative" rAng="-580832" ptsTypes="AAAAAAAAAAAAAAAAAAAAAAAAAAAAAAAAAAAAAAAAAAAAAAAAAAAAAAAAAAAAAAAAAAAAAAAAAAAAAAA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2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17" y="1269715"/>
            <a:ext cx="7347199" cy="417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6022081"/>
            <a:ext cx="1051470" cy="8375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53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6225" y="489659"/>
            <a:ext cx="10562390" cy="7078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8015" y="2061642"/>
            <a:ext cx="1713201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суходіл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77114" y="2589971"/>
            <a:ext cx="1718589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планета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3" y="2882358"/>
            <a:ext cx="3444509" cy="25856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731991" y="3061043"/>
            <a:ext cx="5184576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верхній пухкий шар землі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8900343" y="4871224"/>
            <a:ext cx="432048" cy="495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7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3836" y="603527"/>
            <a:ext cx="9646549" cy="8228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3479" y="1773422"/>
            <a:ext cx="4392488" cy="24857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Як ти відчуваєш, яким буде урок? </a:t>
            </a:r>
          </a:p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Вибери позначку відповідного кольору світлофора.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1308" y="1875329"/>
            <a:ext cx="2828442" cy="134196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Урок буде цікавим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 t="-223" r="31641" b="223"/>
          <a:stretch/>
        </p:blipFill>
        <p:spPr bwMode="auto">
          <a:xfrm>
            <a:off x="5803999" y="1557586"/>
            <a:ext cx="1982251" cy="457187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97564" y="3277091"/>
            <a:ext cx="2828442" cy="1341967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Урок буде нудним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0037" y="4631627"/>
            <a:ext cx="2770347" cy="1341967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Урок буде швидким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25" y="1413569"/>
            <a:ext cx="7207101" cy="415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1" y="6022081"/>
            <a:ext cx="1051470" cy="8375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53</a:t>
            </a:r>
            <a:endParaRPr lang="uk-UA" sz="1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180263" y="1413570"/>
            <a:ext cx="3312368" cy="3035571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u="sng" dirty="0">
                <a:solidFill>
                  <a:schemeClr val="accent3">
                    <a:lumMod val="75000"/>
                  </a:schemeClr>
                </a:solidFill>
              </a:rPr>
              <a:t>Домашнє </a:t>
            </a:r>
            <a:r>
              <a:rPr lang="uk-UA" sz="2800" b="1" u="sng" dirty="0" smtClean="0">
                <a:solidFill>
                  <a:schemeClr val="accent3">
                    <a:lumMod val="75000"/>
                  </a:schemeClr>
                </a:solidFill>
              </a:rPr>
              <a:t>завдання</a:t>
            </a:r>
          </a:p>
          <a:p>
            <a:pPr algn="ctr"/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Сторінки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67-68 </a:t>
            </a:r>
            <a:r>
              <a:rPr lang="uk-UA" sz="2800" b="1" dirty="0">
                <a:solidFill>
                  <a:schemeClr val="accent3">
                    <a:lumMod val="75000"/>
                  </a:schemeClr>
                </a:solidFill>
              </a:rPr>
              <a:t>читати і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переказувати, </a:t>
            </a:r>
          </a:p>
          <a:p>
            <a:pPr algn="ctr"/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в зошиті завдання до уроку 43. </a:t>
            </a:r>
            <a:endParaRPr lang="uk-UA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2756" y="3260165"/>
            <a:ext cx="739403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Має в складі пісок і глину.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6225" y="489659"/>
            <a:ext cx="10562390" cy="7078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6225" y="4645219"/>
            <a:ext cx="7207100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Живі істоти роблять його родючішим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0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0372" y="1321951"/>
            <a:ext cx="8500266" cy="8311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Як ти відчуваєш, на скільки добре ти засвоїв/ла тему уроку? </a:t>
            </a:r>
          </a:p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</a:rPr>
              <a:t>Вибери позначку відповідного кольору світлофора.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3839" y="2400790"/>
            <a:ext cx="4320480" cy="1341656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Мені потрібно вивчити це знову.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5428" y="575730"/>
            <a:ext cx="9975851" cy="6698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9863" y="3752859"/>
            <a:ext cx="3672408" cy="1341656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Мені потрібна допомога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9863" y="5094515"/>
            <a:ext cx="3538511" cy="1341656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Мені все зрозуміло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7" t="-223" r="31641" b="223"/>
          <a:stretch/>
        </p:blipFill>
        <p:spPr bwMode="auto">
          <a:xfrm>
            <a:off x="2335547" y="2333775"/>
            <a:ext cx="1812268" cy="417982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3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22284"/>
            <a:ext cx="1069820" cy="1037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Зошит.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62-63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8533" y="2162118"/>
            <a:ext cx="6462841" cy="7769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свої спостереження за неживою природою у календар спостережень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3070" y="1053530"/>
            <a:ext cx="3120040" cy="521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8534" y="1635199"/>
            <a:ext cx="3120040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92871" y="1053530"/>
            <a:ext cx="2918504" cy="5269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92871" y="1629594"/>
            <a:ext cx="2917568" cy="52755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9218" name="Picture 2" descr="Набір карток для фенологічних спостережень &quot;Календар природ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86" y="265353"/>
            <a:ext cx="3858057" cy="26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90402" y="376223"/>
            <a:ext cx="6420037" cy="5895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9" y="2964464"/>
            <a:ext cx="10501777" cy="3705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8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5774" y="405458"/>
            <a:ext cx="10339320" cy="648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Пригадайте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55" y="1214561"/>
            <a:ext cx="2543309" cy="3799407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Як фотографувати зоряне небо – Світ фотографі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Глобус купить в Георгиевске по низкой цене | Личные вещи | Авито  (7648071491)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977645" y="4869954"/>
            <a:ext cx="7414359" cy="1167514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Сьогодні на уроці ви </a:t>
            </a:r>
            <a:r>
              <a:rPr lang="uk-UA" sz="2800" b="1" dirty="0" smtClean="0">
                <a:solidFill>
                  <a:schemeClr val="accent3">
                    <a:lumMod val="75000"/>
                  </a:schemeClr>
                </a:solidFill>
              </a:rPr>
              <a:t>дізнаєтеся, що таке ґрунт і як утворюється ґрунт</a:t>
            </a:r>
            <a:endParaRPr lang="ru-RU" sz="28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8916" y="1214560"/>
            <a:ext cx="3474923" cy="14231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гірські породи можна побачити на поверхні землі?</a:t>
            </a:r>
            <a:endParaRPr lang="ru-RU" sz="28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85033" y="2335766"/>
            <a:ext cx="3906971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Мене </a:t>
            </a:r>
            <a:r>
              <a:rPr lang="ru-RU" sz="2800" b="1" dirty="0" err="1"/>
              <a:t>б’ють</a:t>
            </a:r>
            <a:r>
              <a:rPr lang="ru-RU" sz="2800" b="1" dirty="0"/>
              <a:t>, </a:t>
            </a:r>
            <a:r>
              <a:rPr lang="ru-RU" sz="2800" b="1" dirty="0" err="1"/>
              <a:t>товчуть</a:t>
            </a:r>
            <a:r>
              <a:rPr lang="ru-RU" sz="2800" b="1" dirty="0"/>
              <a:t>, </a:t>
            </a:r>
            <a:r>
              <a:rPr lang="ru-RU" sz="2800" b="1" dirty="0" err="1"/>
              <a:t>ріжуть</a:t>
            </a:r>
            <a:r>
              <a:rPr lang="ru-RU" sz="2800" b="1" dirty="0"/>
              <a:t>, </a:t>
            </a:r>
            <a:r>
              <a:rPr lang="ru-RU" sz="2800" b="1" dirty="0" err="1"/>
              <a:t>перевертають</a:t>
            </a:r>
            <a:r>
              <a:rPr lang="ru-RU" sz="2800" b="1" dirty="0"/>
              <a:t> — я все терплю і </a:t>
            </a:r>
            <a:r>
              <a:rPr lang="ru-RU" sz="2800" b="1" dirty="0" err="1"/>
              <a:t>всім</a:t>
            </a:r>
            <a:r>
              <a:rPr lang="ru-RU" sz="2800" b="1" dirty="0"/>
              <a:t> добром </a:t>
            </a:r>
            <a:r>
              <a:rPr lang="ru-RU" sz="2800" b="1" dirty="0" smtClean="0"/>
              <a:t>плачу.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85033" y="1214561"/>
            <a:ext cx="3906971" cy="10081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Відгадайте</a:t>
            </a:r>
            <a:r>
              <a:rPr lang="ru-RU" sz="2800" b="1" dirty="0" smtClean="0"/>
              <a:t> </a:t>
            </a:r>
            <a:r>
              <a:rPr lang="ru-RU" sz="2800" b="1" dirty="0"/>
              <a:t>загадку, </a:t>
            </a:r>
            <a:r>
              <a:rPr lang="ru-RU" sz="2800" b="1" dirty="0" err="1" smtClean="0"/>
              <a:t>поясніть</a:t>
            </a:r>
            <a:r>
              <a:rPr lang="ru-RU" sz="2800" b="1" dirty="0" smtClean="0"/>
              <a:t> </a:t>
            </a:r>
            <a:r>
              <a:rPr lang="ru-RU" sz="2800" b="1" dirty="0" err="1"/>
              <a:t>відгадку</a:t>
            </a:r>
            <a:r>
              <a:rPr lang="ru-RU" sz="2800" b="1" dirty="0"/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Картинки по запросу грунт копа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225" y="2781722"/>
            <a:ext cx="3334303" cy="194501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91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99743" y="2781721"/>
            <a:ext cx="3759403" cy="3494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Ґрунт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—</a:t>
            </a:r>
            <a:r>
              <a:rPr lang="ru-RU" sz="3200" b="1" dirty="0" smtClean="0"/>
              <a:t>це </a:t>
            </a:r>
            <a:r>
              <a:rPr lang="ru-RU" sz="3200" b="1" dirty="0" err="1"/>
              <a:t>верхній</a:t>
            </a:r>
            <a:r>
              <a:rPr lang="ru-RU" sz="3200" b="1" dirty="0"/>
              <a:t> </a:t>
            </a:r>
            <a:r>
              <a:rPr lang="ru-RU" sz="3200" b="1" dirty="0" err="1"/>
              <a:t>пухкий</a:t>
            </a:r>
            <a:r>
              <a:rPr lang="ru-RU" sz="3200" b="1" dirty="0"/>
              <a:t> шар землі, що </a:t>
            </a:r>
            <a:r>
              <a:rPr lang="ru-RU" sz="3200" b="1" dirty="0" err="1"/>
              <a:t>складається</a:t>
            </a:r>
            <a:r>
              <a:rPr lang="ru-RU" sz="3200" b="1" dirty="0"/>
              <a:t> з </a:t>
            </a:r>
            <a:r>
              <a:rPr lang="ru-RU" sz="3200" b="1" dirty="0" err="1"/>
              <a:t>гірських</a:t>
            </a:r>
            <a:r>
              <a:rPr lang="ru-RU" sz="3200" b="1" dirty="0"/>
              <a:t> </a:t>
            </a:r>
            <a:r>
              <a:rPr lang="ru-RU" sz="3200" b="1" dirty="0" err="1"/>
              <a:t>порід</a:t>
            </a:r>
            <a:r>
              <a:rPr lang="ru-RU" sz="3200" b="1" dirty="0"/>
              <a:t>, на якому </a:t>
            </a:r>
            <a:r>
              <a:rPr lang="ru-RU" sz="3200" b="1" dirty="0" err="1"/>
              <a:t>ростуть</a:t>
            </a:r>
            <a:r>
              <a:rPr lang="ru-RU" sz="3200" b="1" dirty="0"/>
              <a:t> </a:t>
            </a:r>
            <a:r>
              <a:rPr lang="ru-RU" sz="3200" b="1" dirty="0" smtClean="0"/>
              <a:t>рослини і </a:t>
            </a:r>
            <a:r>
              <a:rPr lang="ru-RU" sz="3200" b="1" dirty="0" err="1" smtClean="0"/>
              <a:t>живуть</a:t>
            </a:r>
            <a:r>
              <a:rPr lang="ru-RU" sz="3200" b="1" dirty="0" smtClean="0"/>
              <a:t> різні живі істоти.</a:t>
            </a:r>
            <a:endParaRPr lang="ru-RU" sz="3200" b="1" dirty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930" y="5710580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3439" y="1299494"/>
            <a:ext cx="6495708" cy="139721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Часто, коли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вимовляють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слово земля, мають на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думці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саме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ґрунт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Чи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існує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між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ґрунтом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гірськими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породами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різниця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3439" y="549474"/>
            <a:ext cx="10657183" cy="6480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/>
              <a:t>Що таке </a:t>
            </a:r>
            <a:r>
              <a:rPr lang="ru-RU" sz="4000" b="1" dirty="0" err="1" smtClean="0"/>
              <a:t>ґрунт</a:t>
            </a:r>
            <a:r>
              <a:rPr lang="ru-RU" sz="4000" b="1" dirty="0" smtClean="0"/>
              <a:t>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Картинки по запросу гуму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8175" y="1299494"/>
            <a:ext cx="4117591" cy="439808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-564" r="-406" b="8611"/>
          <a:stretch/>
        </p:blipFill>
        <p:spPr>
          <a:xfrm>
            <a:off x="763439" y="2781721"/>
            <a:ext cx="2609336" cy="25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439" y="2781721"/>
            <a:ext cx="5760640" cy="34943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3200" b="1" dirty="0">
                <a:solidFill>
                  <a:schemeClr val="bg1"/>
                </a:solidFill>
              </a:rPr>
              <a:t>Головна властивість ґрунту — його </a:t>
            </a:r>
            <a:r>
              <a:rPr lang="uk-UA" sz="3200" b="1" dirty="0">
                <a:solidFill>
                  <a:srgbClr val="FFFF00"/>
                </a:solidFill>
              </a:rPr>
              <a:t>родючість</a:t>
            </a:r>
            <a:r>
              <a:rPr lang="en-US" sz="3200" b="1" dirty="0" smtClean="0">
                <a:solidFill>
                  <a:schemeClr val="bg1"/>
                </a:solidFill>
              </a:rPr>
              <a:t>,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тобто </a:t>
            </a:r>
            <a:r>
              <a:rPr lang="uk-UA" sz="3200" b="1" dirty="0">
                <a:solidFill>
                  <a:srgbClr val="FFFF00"/>
                </a:solidFill>
              </a:rPr>
              <a:t>здатність </a:t>
            </a:r>
            <a:r>
              <a:rPr lang="uk-UA" sz="3200" b="1" dirty="0" smtClean="0">
                <a:solidFill>
                  <a:srgbClr val="FFFF00"/>
                </a:solidFill>
              </a:rPr>
              <a:t>ґрунту забезпечувати </a:t>
            </a:r>
            <a:endParaRPr lang="uk-UA" sz="3200" b="1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uk-UA" sz="3200" b="1" dirty="0">
                <a:solidFill>
                  <a:schemeClr val="bg1"/>
                </a:solidFill>
              </a:rPr>
              <a:t>рослини всім </a:t>
            </a:r>
            <a:r>
              <a:rPr lang="uk-UA" sz="3200" b="1" dirty="0">
                <a:solidFill>
                  <a:srgbClr val="FFFF00"/>
                </a:solidFill>
              </a:rPr>
              <a:t>необхідним для життя</a:t>
            </a:r>
            <a:r>
              <a:rPr lang="uk-UA" sz="3200" b="1" dirty="0">
                <a:solidFill>
                  <a:schemeClr val="bg1"/>
                </a:solidFill>
              </a:rPr>
              <a:t>: </a:t>
            </a:r>
            <a:r>
              <a:rPr lang="uk-UA" sz="3200" b="1" dirty="0" smtClean="0">
                <a:solidFill>
                  <a:srgbClr val="FFFF00"/>
                </a:solidFill>
              </a:rPr>
              <a:t>водою</a:t>
            </a:r>
            <a:r>
              <a:rPr lang="uk-UA" sz="3200" b="1" dirty="0">
                <a:solidFill>
                  <a:srgbClr val="FFFF00"/>
                </a:solidFill>
              </a:rPr>
              <a:t>, повітрям, </a:t>
            </a:r>
            <a:r>
              <a:rPr lang="uk-UA" sz="3200" b="1" dirty="0" smtClean="0">
                <a:solidFill>
                  <a:srgbClr val="FFFF00"/>
                </a:solidFill>
              </a:rPr>
              <a:t>теплом, мінеральними </a:t>
            </a:r>
            <a:r>
              <a:rPr lang="uk-UA" sz="3200" b="1" dirty="0">
                <a:solidFill>
                  <a:srgbClr val="FFFF00"/>
                </a:solidFill>
              </a:rPr>
              <a:t>солями.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930" y="5710580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1471" y="1299494"/>
            <a:ext cx="10022787" cy="139721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Отже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відмінність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між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ґрунтом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гірськими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породами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полягає в тому, що </a:t>
            </a:r>
            <a:r>
              <a:rPr lang="ru-RU" sz="2800" b="1" dirty="0">
                <a:solidFill>
                  <a:srgbClr val="FF0000"/>
                </a:solidFill>
              </a:rPr>
              <a:t>в </a:t>
            </a:r>
            <a:r>
              <a:rPr lang="ru-RU" sz="2800" b="1" dirty="0" err="1">
                <a:solidFill>
                  <a:srgbClr val="FF0000"/>
                </a:solidFill>
              </a:rPr>
              <a:t>ґрунті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склалися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необхідні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умови</a:t>
            </a:r>
            <a:r>
              <a:rPr lang="ru-RU" sz="2800" b="1" dirty="0">
                <a:solidFill>
                  <a:srgbClr val="FF0000"/>
                </a:solidFill>
              </a:rPr>
              <a:t> для росту та розвитку рослин.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63439" y="477466"/>
            <a:ext cx="10657183" cy="7200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Яка </a:t>
            </a:r>
            <a:r>
              <a:rPr lang="ru-RU" sz="3600" b="1" dirty="0" err="1" smtClean="0"/>
              <a:t>відмінність</a:t>
            </a:r>
            <a:r>
              <a:rPr lang="ru-RU" sz="3600" b="1" dirty="0" smtClean="0"/>
              <a:t> між </a:t>
            </a:r>
            <a:r>
              <a:rPr lang="ru-RU" sz="3600" b="1" dirty="0" err="1" smtClean="0"/>
              <a:t>ґрунтом</a:t>
            </a:r>
            <a:r>
              <a:rPr lang="ru-RU" sz="3600" b="1" dirty="0" smtClean="0"/>
              <a:t> і </a:t>
            </a:r>
            <a:r>
              <a:rPr lang="ru-RU" sz="3600" b="1" dirty="0" err="1"/>
              <a:t>гірськими</a:t>
            </a:r>
            <a:r>
              <a:rPr lang="ru-RU" sz="3600" b="1" dirty="0"/>
              <a:t> породами</a:t>
            </a:r>
            <a:r>
              <a:rPr lang="ru-RU" sz="3600" b="1" dirty="0" smtClean="0"/>
              <a:t>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j04007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6087" y="2799856"/>
            <a:ext cx="4478171" cy="336096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1985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1396" y="3645818"/>
            <a:ext cx="6408712" cy="22807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Родючість</a:t>
            </a:r>
            <a:r>
              <a:rPr lang="uk-UA" sz="3200" b="1" dirty="0"/>
              <a:t> – це головна властивість ґрунту. Вона  залежить від кількості перегною. Що більше перегною, тим родючіший </a:t>
            </a:r>
            <a:r>
              <a:rPr lang="ru-RU" sz="3200" b="1" dirty="0" err="1">
                <a:solidFill>
                  <a:schemeClr val="bg1"/>
                </a:solidFill>
              </a:rPr>
              <a:t>ґрунт</a:t>
            </a:r>
            <a:r>
              <a:rPr lang="ru-RU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930" y="5710580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51472" y="1413570"/>
            <a:ext cx="6408712" cy="1872208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Гірським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породам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родючість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не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властива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. Вони не можуть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забезпечити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рослини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всіма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необхідними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умовами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2800" b="1" dirty="0" err="1">
                <a:solidFill>
                  <a:schemeClr val="accent3">
                    <a:lumMod val="75000"/>
                  </a:schemeClr>
                </a:solidFill>
              </a:rPr>
              <a:t>їхнього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 життя.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36484" y="477466"/>
            <a:ext cx="10037774" cy="7200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Запам’ятайте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Картинки по запросу гумус"/>
          <p:cNvPicPr>
            <a:picLocks noChangeAspect="1" noChangeArrowheads="1"/>
          </p:cNvPicPr>
          <p:nvPr/>
        </p:nvPicPr>
        <p:blipFill>
          <a:blip r:embed="rId2" cstate="print"/>
          <a:srcRect l="52499" r="5501"/>
          <a:stretch>
            <a:fillRect/>
          </a:stretch>
        </p:blipFill>
        <p:spPr bwMode="auto">
          <a:xfrm>
            <a:off x="7676207" y="3645818"/>
            <a:ext cx="2473619" cy="24045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2" name="Picture 4" descr="Урок 37 Ґрунт, його значення. Утворення ґрунт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037" y="1305558"/>
            <a:ext cx="2903150" cy="208823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7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930" y="5710580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6484" y="1197547"/>
            <a:ext cx="5539791" cy="576064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Прочитайте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статтю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</a:rPr>
              <a:t>підручнику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6484" y="477466"/>
            <a:ext cx="10037774" cy="7200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/>
              <a:t>Утворення</a:t>
            </a:r>
            <a:r>
              <a:rPr lang="ru-RU" sz="4000" b="1" dirty="0" smtClean="0"/>
              <a:t> </a:t>
            </a:r>
            <a:r>
              <a:rPr lang="ru-RU" sz="4000" b="1" dirty="0" err="1" smtClean="0"/>
              <a:t>ґрунту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3 клас\04 ЯДС\Грущинська\3 Корисні копалини Ґрунт\№043 Чим ґрунт відрізняється від гірської породи\2025-12-14_13515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3929" r="2136" b="1109"/>
          <a:stretch/>
        </p:blipFill>
        <p:spPr bwMode="auto">
          <a:xfrm>
            <a:off x="763439" y="1796585"/>
            <a:ext cx="864096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3559" y="4828153"/>
            <a:ext cx="7416824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Опале листя, </a:t>
            </a:r>
            <a:r>
              <a:rPr lang="ru-RU" sz="2800" b="1" dirty="0" err="1" smtClean="0">
                <a:solidFill>
                  <a:schemeClr val="bg1"/>
                </a:solidFill>
              </a:rPr>
              <a:t>відмерлі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рештки</a:t>
            </a:r>
            <a:r>
              <a:rPr lang="ru-RU" sz="2800" b="1" dirty="0">
                <a:solidFill>
                  <a:schemeClr val="bg1"/>
                </a:solidFill>
              </a:rPr>
              <a:t> рослин і тварин </a:t>
            </a:r>
            <a:r>
              <a:rPr lang="ru-RU" sz="2800" b="1" dirty="0" err="1">
                <a:solidFill>
                  <a:schemeClr val="bg1"/>
                </a:solidFill>
              </a:rPr>
              <a:t>перегнивають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перетворюються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</a:rPr>
              <a:t>чорну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однорідну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масу</a:t>
            </a:r>
            <a:r>
              <a:rPr lang="ru-RU" sz="2800" b="1" dirty="0">
                <a:solidFill>
                  <a:schemeClr val="bg1"/>
                </a:solidFill>
              </a:rPr>
              <a:t> — </a:t>
            </a:r>
            <a:r>
              <a:rPr lang="ru-RU" sz="2800" b="1" dirty="0" err="1">
                <a:solidFill>
                  <a:srgbClr val="FFFF00"/>
                </a:solidFill>
              </a:rPr>
              <a:t>перегній</a:t>
            </a:r>
            <a:r>
              <a:rPr lang="ru-RU" sz="2800" b="1" dirty="0">
                <a:solidFill>
                  <a:schemeClr val="bg1"/>
                </a:solidFill>
              </a:rPr>
              <a:t> (</a:t>
            </a:r>
            <a:r>
              <a:rPr lang="ru-RU" sz="2800" b="1" dirty="0">
                <a:solidFill>
                  <a:srgbClr val="FFFF00"/>
                </a:solidFill>
              </a:rPr>
              <a:t>гумус</a:t>
            </a:r>
            <a:r>
              <a:rPr lang="ru-RU" sz="2800" b="1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12490" r="60078" b="10793"/>
          <a:stretch/>
        </p:blipFill>
        <p:spPr>
          <a:xfrm>
            <a:off x="9430269" y="1301750"/>
            <a:ext cx="2016000" cy="3960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573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6484" y="494643"/>
            <a:ext cx="10168115" cy="774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9003" y="1386378"/>
            <a:ext cx="3600400" cy="3744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Перегній</a:t>
            </a:r>
            <a:r>
              <a:rPr lang="ru-RU" sz="2800" b="1" dirty="0"/>
              <a:t> </a:t>
            </a:r>
            <a:r>
              <a:rPr lang="ru-RU" sz="2800" b="1" dirty="0" err="1"/>
              <a:t>містить</a:t>
            </a:r>
            <a:r>
              <a:rPr lang="ru-RU" sz="2800" b="1" dirty="0"/>
              <a:t> </a:t>
            </a:r>
            <a:r>
              <a:rPr lang="ru-RU" sz="2800" b="1" dirty="0" err="1"/>
              <a:t>усі</a:t>
            </a:r>
            <a:r>
              <a:rPr lang="ru-RU" sz="2800" b="1" dirty="0"/>
              <a:t> </a:t>
            </a:r>
            <a:r>
              <a:rPr lang="ru-RU" sz="2800" b="1" dirty="0" err="1"/>
              <a:t>мінеральні</a:t>
            </a:r>
            <a:r>
              <a:rPr lang="ru-RU" sz="2800" b="1" dirty="0"/>
              <a:t> </a:t>
            </a:r>
            <a:r>
              <a:rPr lang="ru-RU" sz="2800" b="1" dirty="0" err="1" smtClean="0"/>
              <a:t>солі</a:t>
            </a:r>
            <a:r>
              <a:rPr lang="ru-RU" sz="2800" b="1" dirty="0" smtClean="0"/>
              <a:t> (</a:t>
            </a:r>
            <a:r>
              <a:rPr lang="ru-RU" sz="2800" b="1" dirty="0" err="1" smtClean="0"/>
              <a:t>поживні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речовини</a:t>
            </a:r>
            <a:r>
              <a:rPr lang="ru-RU" sz="2800" b="1" dirty="0" smtClean="0"/>
              <a:t>), </a:t>
            </a:r>
            <a:r>
              <a:rPr lang="ru-RU" sz="2800" b="1" dirty="0" err="1"/>
              <a:t>необхідні</a:t>
            </a:r>
            <a:r>
              <a:rPr lang="ru-RU" sz="2800" b="1" dirty="0"/>
              <a:t> для росту та розвитку </a:t>
            </a:r>
            <a:r>
              <a:rPr lang="ru-RU" sz="2800" b="1" dirty="0" smtClean="0"/>
              <a:t>рослин</a:t>
            </a:r>
            <a:r>
              <a:rPr lang="ru-RU" sz="2800" b="1" dirty="0"/>
              <a:t>. </a:t>
            </a:r>
            <a:r>
              <a:rPr lang="ru-RU" sz="2800" b="1" dirty="0" err="1"/>
              <a:t>Найбільше</a:t>
            </a:r>
            <a:r>
              <a:rPr lang="ru-RU" sz="2800" b="1" dirty="0"/>
              <a:t> перегною </a:t>
            </a:r>
            <a:r>
              <a:rPr lang="ru-RU" sz="2800" b="1" dirty="0" err="1"/>
              <a:t>виявляють</a:t>
            </a:r>
            <a:r>
              <a:rPr lang="ru-RU" sz="2800" b="1" dirty="0"/>
              <a:t> у </a:t>
            </a:r>
            <a:r>
              <a:rPr lang="ru-RU" sz="2800" b="1" dirty="0" err="1"/>
              <a:t>чорноземах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3092" r="813" b="8247"/>
          <a:stretch/>
        </p:blipFill>
        <p:spPr>
          <a:xfrm>
            <a:off x="4655979" y="1485578"/>
            <a:ext cx="6548620" cy="41044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6930" y="5710580"/>
            <a:ext cx="1053414" cy="11309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5732" y="5702785"/>
            <a:ext cx="9793088" cy="6822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Чорнозем</a:t>
            </a:r>
            <a:r>
              <a:rPr lang="ru-RU" sz="2800" b="1" dirty="0"/>
              <a:t> добре </a:t>
            </a:r>
            <a:r>
              <a:rPr lang="ru-RU" sz="2800" b="1" dirty="0" err="1"/>
              <a:t>пропускає</a:t>
            </a:r>
            <a:r>
              <a:rPr lang="ru-RU" sz="2800" b="1" dirty="0"/>
              <a:t> воду і </a:t>
            </a:r>
            <a:r>
              <a:rPr lang="ru-RU" sz="2800" b="1" dirty="0" err="1"/>
              <a:t>повітря</a:t>
            </a:r>
            <a:r>
              <a:rPr lang="ru-RU" sz="2800" b="1" dirty="0"/>
              <a:t>, </a:t>
            </a:r>
            <a:r>
              <a:rPr lang="ru-RU" sz="2800" b="1" dirty="0" err="1"/>
              <a:t>зберігає</a:t>
            </a:r>
            <a:r>
              <a:rPr lang="ru-RU" sz="2800" b="1" dirty="0"/>
              <a:t> </a:t>
            </a:r>
            <a:r>
              <a:rPr lang="ru-RU" sz="2800" b="1" dirty="0" err="1"/>
              <a:t>вологу</a:t>
            </a:r>
            <a:r>
              <a:rPr lang="ru-RU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60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8786</TotalTime>
  <Words>622</Words>
  <Application>Microsoft Office PowerPoint</Application>
  <PresentationFormat>Произвольный</PresentationFormat>
  <Paragraphs>116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Esmiralda Ivanova</dc:creator>
  <cp:lastModifiedBy>Esmiralda Ivanova</cp:lastModifiedBy>
  <cp:revision>670</cp:revision>
  <dcterms:created xsi:type="dcterms:W3CDTF">2025-08-27T14:01:18Z</dcterms:created>
  <dcterms:modified xsi:type="dcterms:W3CDTF">2025-12-15T10:56:15Z</dcterms:modified>
</cp:coreProperties>
</file>