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603" r:id="rId3"/>
    <p:sldId id="455" r:id="rId4"/>
    <p:sldId id="607" r:id="rId5"/>
    <p:sldId id="604" r:id="rId6"/>
    <p:sldId id="526" r:id="rId7"/>
    <p:sldId id="492" r:id="rId8"/>
    <p:sldId id="596" r:id="rId9"/>
    <p:sldId id="597" r:id="rId10"/>
    <p:sldId id="598" r:id="rId11"/>
    <p:sldId id="599" r:id="rId12"/>
    <p:sldId id="600" r:id="rId13"/>
    <p:sldId id="601" r:id="rId14"/>
    <p:sldId id="595" r:id="rId15"/>
    <p:sldId id="602" r:id="rId16"/>
    <p:sldId id="292" r:id="rId17"/>
    <p:sldId id="606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15945" y="1053530"/>
            <a:ext cx="9289032" cy="100811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Визначаю суфікс у словах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4037753"/>
            <a:ext cx="3672408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44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8312" y="549474"/>
            <a:ext cx="1022513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Випиши </a:t>
            </a:r>
            <a:r>
              <a:rPr lang="uk-UA" sz="4000" b="1" dirty="0">
                <a:solidFill>
                  <a:schemeClr val="bg1"/>
                </a:solidFill>
              </a:rPr>
              <a:t>групи споріднених </a:t>
            </a:r>
            <a:r>
              <a:rPr lang="uk-UA" sz="4000" b="1" dirty="0" smtClean="0">
                <a:solidFill>
                  <a:schemeClr val="bg1"/>
                </a:solidFill>
              </a:rPr>
              <a:t>слів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2416" y="2436519"/>
            <a:ext cx="781449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Вода, сніг, сніговий, водяний, сніжок, водичка, підводний, сніжинки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76475" y="3916812"/>
            <a:ext cx="78488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Вода, водяний, водичка, підводний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2416" y="1364405"/>
            <a:ext cx="8637820" cy="9852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Познач </a:t>
            </a:r>
            <a:r>
              <a:rPr lang="uk-UA" sz="2800" b="1" dirty="0">
                <a:solidFill>
                  <a:srgbClr val="0070C0"/>
                </a:solidFill>
              </a:rPr>
              <a:t>у них закінчення, корінь і суфікс. </a:t>
            </a:r>
            <a:r>
              <a:rPr lang="uk-UA" sz="2800" b="1" dirty="0" smtClean="0">
                <a:solidFill>
                  <a:srgbClr val="0070C0"/>
                </a:solidFill>
              </a:rPr>
              <a:t>Назви </a:t>
            </a:r>
            <a:r>
              <a:rPr lang="uk-UA" sz="2800" b="1" dirty="0">
                <a:solidFill>
                  <a:srgbClr val="0070C0"/>
                </a:solidFill>
              </a:rPr>
              <a:t>слова, у яких відбулося чергування приголосних у корені. </a:t>
            </a:r>
          </a:p>
        </p:txBody>
      </p:sp>
      <p:sp>
        <p:nvSpPr>
          <p:cNvPr id="7" name="Дуга 6"/>
          <p:cNvSpPr/>
          <p:nvPr/>
        </p:nvSpPr>
        <p:spPr>
          <a:xfrm rot="18391458">
            <a:off x="2106911" y="3895236"/>
            <a:ext cx="950344" cy="133581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1671" y="4154331"/>
            <a:ext cx="192596" cy="290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74116" y="4959567"/>
            <a:ext cx="78488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Сні</a:t>
            </a:r>
            <a:r>
              <a:rPr lang="uk-UA" sz="3600" b="1" dirty="0" smtClean="0">
                <a:solidFill>
                  <a:srgbClr val="FFFF00"/>
                </a:solidFill>
              </a:rPr>
              <a:t>г</a:t>
            </a:r>
            <a:r>
              <a:rPr lang="uk-UA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 smtClean="0">
                <a:solidFill>
                  <a:schemeClr val="bg1"/>
                </a:solidFill>
              </a:rPr>
              <a:t> сні</a:t>
            </a:r>
            <a:r>
              <a:rPr lang="uk-UA" sz="3600" b="1" dirty="0" smtClean="0">
                <a:solidFill>
                  <a:srgbClr val="FFFF00"/>
                </a:solidFill>
              </a:rPr>
              <a:t>г</a:t>
            </a:r>
            <a:r>
              <a:rPr lang="uk-UA" sz="3600" b="1" dirty="0" smtClean="0">
                <a:solidFill>
                  <a:schemeClr val="bg1"/>
                </a:solidFill>
              </a:rPr>
              <a:t>овий</a:t>
            </a:r>
            <a:r>
              <a:rPr lang="uk-UA" sz="3600" b="1" dirty="0">
                <a:solidFill>
                  <a:schemeClr val="bg1"/>
                </a:solidFill>
              </a:rPr>
              <a:t>, сні</a:t>
            </a:r>
            <a:r>
              <a:rPr lang="uk-UA" sz="3600" b="1" dirty="0">
                <a:solidFill>
                  <a:srgbClr val="FFFF00"/>
                </a:solidFill>
              </a:rPr>
              <a:t>ж</a:t>
            </a:r>
            <a:r>
              <a:rPr lang="uk-UA" sz="3600" b="1" dirty="0">
                <a:solidFill>
                  <a:schemeClr val="bg1"/>
                </a:solidFill>
              </a:rPr>
              <a:t>ок, </a:t>
            </a:r>
            <a:r>
              <a:rPr lang="uk-UA" sz="3600" b="1" dirty="0" smtClean="0">
                <a:solidFill>
                  <a:schemeClr val="bg1"/>
                </a:solidFill>
              </a:rPr>
              <a:t> сні</a:t>
            </a:r>
            <a:r>
              <a:rPr lang="uk-UA" sz="3600" b="1" dirty="0" smtClean="0">
                <a:solidFill>
                  <a:srgbClr val="FFFF00"/>
                </a:solidFill>
              </a:rPr>
              <a:t>ж</a:t>
            </a:r>
            <a:r>
              <a:rPr lang="uk-UA" sz="3600" b="1" dirty="0" smtClean="0">
                <a:solidFill>
                  <a:schemeClr val="bg1"/>
                </a:solidFill>
              </a:rPr>
              <a:t>инки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Дуга 13"/>
          <p:cNvSpPr/>
          <p:nvPr/>
        </p:nvSpPr>
        <p:spPr>
          <a:xfrm rot="18391458">
            <a:off x="3287996" y="3902218"/>
            <a:ext cx="950344" cy="133581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86406" y="4094560"/>
            <a:ext cx="586514" cy="350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8391458">
            <a:off x="5217789" y="3835464"/>
            <a:ext cx="950344" cy="133581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668095" y="4094561"/>
            <a:ext cx="288032" cy="468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18391458">
            <a:off x="7723535" y="3837024"/>
            <a:ext cx="950344" cy="133581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666879" y="4039772"/>
            <a:ext cx="593503" cy="470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18391458">
            <a:off x="2464760" y="4844378"/>
            <a:ext cx="950344" cy="133581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42111" y="5159508"/>
            <a:ext cx="192596" cy="290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016204" y="3968922"/>
            <a:ext cx="518832" cy="272613"/>
            <a:chOff x="6057900" y="1943100"/>
            <a:chExt cx="519170" cy="185365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5993665" y="3849588"/>
            <a:ext cx="674429" cy="272613"/>
            <a:chOff x="6057900" y="1943100"/>
            <a:chExt cx="519170" cy="185365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8490519" y="3767159"/>
            <a:ext cx="176360" cy="472818"/>
            <a:chOff x="6057900" y="1943100"/>
            <a:chExt cx="519170" cy="185365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 rot="10800000">
            <a:off x="6962962" y="3992960"/>
            <a:ext cx="691484" cy="228922"/>
            <a:chOff x="7873821" y="2366745"/>
            <a:chExt cx="5125684" cy="182026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10800000" flipH="1" flipV="1">
              <a:off x="7873821" y="2535183"/>
              <a:ext cx="5125684" cy="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Дуга 36"/>
          <p:cNvSpPr/>
          <p:nvPr/>
        </p:nvSpPr>
        <p:spPr>
          <a:xfrm rot="18391458">
            <a:off x="3523387" y="4936128"/>
            <a:ext cx="929555" cy="128142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80826" y="5014525"/>
            <a:ext cx="486595" cy="497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8391458">
            <a:off x="5505708" y="4933236"/>
            <a:ext cx="950344" cy="133581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55589" y="5122906"/>
            <a:ext cx="192596" cy="290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18391458">
            <a:off x="7156477" y="4908934"/>
            <a:ext cx="950344" cy="133581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620762" y="5169143"/>
            <a:ext cx="342868" cy="3488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4139948" y="4886895"/>
            <a:ext cx="498208" cy="395837"/>
            <a:chOff x="6057900" y="1943100"/>
            <a:chExt cx="519170" cy="185365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6242630" y="4816606"/>
            <a:ext cx="498208" cy="395837"/>
            <a:chOff x="6057900" y="1943100"/>
            <a:chExt cx="519170" cy="185365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7970820" y="4959567"/>
            <a:ext cx="674429" cy="272613"/>
            <a:chOff x="6057900" y="1943100"/>
            <a:chExt cx="519170" cy="185365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Прямоугольник 51"/>
          <p:cNvSpPr/>
          <p:nvPr/>
        </p:nvSpPr>
        <p:spPr>
          <a:xfrm>
            <a:off x="1762546" y="5655105"/>
            <a:ext cx="7585627" cy="4926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Де стоїть суфікс? Яка його роль у слові?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53" name="Рисунок 8" descr="Рис 36-01 Заяц рисует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" b="11488"/>
          <a:stretch>
            <a:fillRect/>
          </a:stretch>
        </p:blipFill>
        <p:spPr bwMode="auto">
          <a:xfrm>
            <a:off x="9452644" y="2319703"/>
            <a:ext cx="2025859" cy="172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Прямая соединительная линия 53"/>
          <p:cNvCxnSpPr/>
          <p:nvPr/>
        </p:nvCxnSpPr>
        <p:spPr bwMode="auto">
          <a:xfrm flipV="1">
            <a:off x="10180798" y="2552252"/>
            <a:ext cx="107157" cy="512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 bwMode="auto">
          <a:xfrm flipH="1" flipV="1">
            <a:off x="10287956" y="2564467"/>
            <a:ext cx="319245" cy="3686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094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72588"/>
            <a:ext cx="10225136" cy="12290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Заміни </a:t>
            </a:r>
            <a:r>
              <a:rPr lang="uk-UA" sz="4000" b="1" dirty="0">
                <a:solidFill>
                  <a:schemeClr val="bg1"/>
                </a:solidFill>
              </a:rPr>
              <a:t>подані сполучення слів одним </a:t>
            </a:r>
            <a:r>
              <a:rPr lang="uk-UA" sz="4000" b="1" dirty="0" smtClean="0">
                <a:solidFill>
                  <a:schemeClr val="bg1"/>
                </a:solidFill>
              </a:rPr>
              <a:t>словом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31590" y="2397284"/>
            <a:ext cx="6430881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Маленький ніс — ………… ;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маленький м’яч — …………..;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маленьке вухо — …………. ;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маленьке дерево </a:t>
            </a:r>
            <a:r>
              <a:rPr lang="ru-RU" sz="3600" b="1" dirty="0">
                <a:solidFill>
                  <a:schemeClr val="bg1"/>
                </a:solidFill>
              </a:rPr>
              <a:t>— …………….. 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259383" y="2503157"/>
            <a:ext cx="2088232" cy="208667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93620" y="2335369"/>
            <a:ext cx="1577571" cy="646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295FFF"/>
                </a:solidFill>
              </a:rPr>
              <a:t>носик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4906" y="2887074"/>
            <a:ext cx="1577571" cy="646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295FFF"/>
                </a:solidFill>
              </a:rPr>
              <a:t>м'ячик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76007" y="3438779"/>
            <a:ext cx="1577571" cy="646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295FFF"/>
                </a:solidFill>
              </a:rPr>
              <a:t>вушко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09592" y="3970789"/>
            <a:ext cx="2152880" cy="646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295FFF"/>
                </a:solidFill>
              </a:rPr>
              <a:t>деревце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31591" y="1752190"/>
            <a:ext cx="6058647" cy="5763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Познач </a:t>
            </a:r>
            <a:r>
              <a:rPr lang="uk-UA" sz="2800" b="1" dirty="0">
                <a:solidFill>
                  <a:srgbClr val="0070C0"/>
                </a:solidFill>
              </a:rPr>
              <a:t>в утворених словах суфікси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56327" y="2392334"/>
            <a:ext cx="244827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Склади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 </a:t>
            </a:r>
            <a:r>
              <a:rPr lang="uk-UA" sz="2400" b="1" dirty="0">
                <a:solidFill>
                  <a:srgbClr val="0070C0"/>
                </a:solidFill>
              </a:rPr>
              <a:t>з двома утвореними </a:t>
            </a:r>
            <a:r>
              <a:rPr lang="uk-UA" sz="2400" b="1" dirty="0" smtClean="0">
                <a:solidFill>
                  <a:srgbClr val="0070C0"/>
                </a:solidFill>
              </a:rPr>
              <a:t>словами.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31591" y="4697750"/>
            <a:ext cx="64308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У </a:t>
            </a:r>
            <a:r>
              <a:rPr lang="uk-UA" sz="3600" b="1" dirty="0">
                <a:solidFill>
                  <a:srgbClr val="FFFF00"/>
                </a:solidFill>
              </a:rPr>
              <a:t>дівчинки кирпатий носик. </a:t>
            </a:r>
            <a:endParaRPr lang="uk-UA" sz="3600" b="1" dirty="0" smtClean="0">
              <a:solidFill>
                <a:srgbClr val="FFFF00"/>
              </a:solidFill>
            </a:endParaRPr>
          </a:p>
          <a:p>
            <a:r>
              <a:rPr lang="uk-UA" sz="3600" b="1" dirty="0" smtClean="0">
                <a:solidFill>
                  <a:srgbClr val="FFFF00"/>
                </a:solidFill>
              </a:rPr>
              <a:t>Під </a:t>
            </a:r>
            <a:r>
              <a:rPr lang="uk-UA" sz="3600" b="1" dirty="0">
                <a:solidFill>
                  <a:srgbClr val="FFFF00"/>
                </a:solidFill>
              </a:rPr>
              <a:t>вікном росло деревце.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6679097" y="2226300"/>
            <a:ext cx="254594" cy="3419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 bwMode="auto">
          <a:xfrm flipH="1" flipV="1">
            <a:off x="6933691" y="2226300"/>
            <a:ext cx="171810" cy="3419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 bwMode="auto">
          <a:xfrm flipV="1">
            <a:off x="7130692" y="2835196"/>
            <a:ext cx="254594" cy="3419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 bwMode="auto">
          <a:xfrm flipH="1" flipV="1">
            <a:off x="7385286" y="2835196"/>
            <a:ext cx="171810" cy="3419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6714967" y="3438779"/>
            <a:ext cx="109362" cy="2787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 bwMode="auto">
          <a:xfrm flipH="1" flipV="1">
            <a:off x="6824329" y="3438779"/>
            <a:ext cx="185192" cy="2657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 flipV="1">
            <a:off x="7722477" y="3961994"/>
            <a:ext cx="155755" cy="294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 bwMode="auto">
          <a:xfrm flipH="1" flipV="1">
            <a:off x="7878232" y="3970789"/>
            <a:ext cx="85906" cy="2854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424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Леся Українка - геніальна дочка українського народ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6"/>
          <a:stretch/>
        </p:blipFill>
        <p:spPr bwMode="auto">
          <a:xfrm>
            <a:off x="933378" y="2291217"/>
            <a:ext cx="4454942" cy="292315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89077" y="1273320"/>
            <a:ext cx="5257033" cy="4525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Поблискують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черешеньки 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листі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зелененькім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Черешеньки ваблять очі </a:t>
            </a:r>
          </a:p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діточкам маленьким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дівчаточко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хлоп’яточко 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деревцем скачуть, 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простягають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рученята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мало не плачуть.</a:t>
            </a:r>
          </a:p>
          <a:p>
            <a:pPr algn="r"/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Леся Українка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494644"/>
            <a:ext cx="10225136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вірш.</a:t>
            </a:r>
            <a:r>
              <a:rPr lang="uk-UA" sz="4000" b="1" dirty="0">
                <a:solidFill>
                  <a:srgbClr val="0070C0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Чи знайомий він тобі?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7455" y="1269554"/>
            <a:ext cx="4464496" cy="936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Хто </a:t>
            </a:r>
            <a:r>
              <a:rPr lang="uk-UA" sz="2800" b="1" dirty="0">
                <a:solidFill>
                  <a:srgbClr val="0070C0"/>
                </a:solidFill>
              </a:rPr>
              <a:t>написав його? Що ти знаєш про цю людину</a:t>
            </a:r>
            <a:r>
              <a:rPr lang="ru-RU" sz="2800" b="1" dirty="0">
                <a:solidFill>
                  <a:srgbClr val="0070C0"/>
                </a:solidFill>
              </a:rPr>
              <a:t>? 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3252" y="5321629"/>
            <a:ext cx="640495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Випиши з вірша </a:t>
            </a:r>
            <a:r>
              <a:rPr lang="ru-RU" sz="2800" b="1" dirty="0" err="1">
                <a:solidFill>
                  <a:srgbClr val="0070C0"/>
                </a:solidFill>
              </a:rPr>
              <a:t>виділені</a:t>
            </a:r>
            <a:r>
              <a:rPr lang="ru-RU" sz="2800" b="1" dirty="0">
                <a:solidFill>
                  <a:srgbClr val="0070C0"/>
                </a:solidFill>
              </a:rPr>
              <a:t> слова. Познач у них закінчення, </a:t>
            </a:r>
            <a:r>
              <a:rPr lang="ru-RU" sz="2800" b="1" dirty="0" err="1">
                <a:solidFill>
                  <a:srgbClr val="0070C0"/>
                </a:solidFill>
              </a:rPr>
              <a:t>корінь</a:t>
            </a:r>
            <a:r>
              <a:rPr lang="ru-RU" sz="2800" b="1" dirty="0">
                <a:solidFill>
                  <a:srgbClr val="0070C0"/>
                </a:solidFill>
              </a:rPr>
              <a:t> і </a:t>
            </a:r>
            <a:r>
              <a:rPr lang="ru-RU" sz="2800" b="1" dirty="0" err="1">
                <a:solidFill>
                  <a:srgbClr val="0070C0"/>
                </a:solidFill>
              </a:rPr>
              <a:t>суфікс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3" name="Арка 12"/>
          <p:cNvSpPr/>
          <p:nvPr/>
        </p:nvSpPr>
        <p:spPr>
          <a:xfrm>
            <a:off x="8396287" y="1273320"/>
            <a:ext cx="1143849" cy="356274"/>
          </a:xfrm>
          <a:prstGeom prst="blockArc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60360" y="1341954"/>
            <a:ext cx="412359" cy="41914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9540136" y="1161935"/>
            <a:ext cx="811754" cy="360039"/>
            <a:chOff x="6057900" y="1943100"/>
            <a:chExt cx="519170" cy="18536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Арка 18"/>
          <p:cNvSpPr/>
          <p:nvPr/>
        </p:nvSpPr>
        <p:spPr>
          <a:xfrm>
            <a:off x="7221730" y="1845618"/>
            <a:ext cx="958534" cy="151974"/>
          </a:xfrm>
          <a:prstGeom prst="blockArc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92274" y="1830579"/>
            <a:ext cx="451294" cy="41914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8180264" y="1785014"/>
            <a:ext cx="963559" cy="212578"/>
            <a:chOff x="6057900" y="1943100"/>
            <a:chExt cx="519170" cy="185365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Арка 23"/>
          <p:cNvSpPr/>
          <p:nvPr/>
        </p:nvSpPr>
        <p:spPr>
          <a:xfrm>
            <a:off x="5889077" y="2869286"/>
            <a:ext cx="569547" cy="78567"/>
          </a:xfrm>
          <a:prstGeom prst="blockArc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46974" y="2810779"/>
            <a:ext cx="557226" cy="37356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6458624" y="2716178"/>
            <a:ext cx="709914" cy="221895"/>
            <a:chOff x="6057900" y="1943100"/>
            <a:chExt cx="519170" cy="185365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Арка 28"/>
          <p:cNvSpPr/>
          <p:nvPr/>
        </p:nvSpPr>
        <p:spPr>
          <a:xfrm>
            <a:off x="7627673" y="2815698"/>
            <a:ext cx="782405" cy="227350"/>
          </a:xfrm>
          <a:prstGeom prst="blockArc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233069" y="2810779"/>
            <a:ext cx="500676" cy="49542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8352295" y="2737347"/>
            <a:ext cx="880774" cy="210506"/>
            <a:chOff x="6057900" y="1943100"/>
            <a:chExt cx="519170" cy="185365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Арка 33"/>
          <p:cNvSpPr/>
          <p:nvPr/>
        </p:nvSpPr>
        <p:spPr>
          <a:xfrm>
            <a:off x="5929230" y="3306202"/>
            <a:ext cx="738865" cy="123648"/>
          </a:xfrm>
          <a:prstGeom prst="blockArc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60360" y="3357786"/>
            <a:ext cx="303880" cy="44055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6745620" y="3141721"/>
            <a:ext cx="845836" cy="328962"/>
            <a:chOff x="6057900" y="1943100"/>
            <a:chExt cx="519170" cy="185365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Арка 38"/>
          <p:cNvSpPr/>
          <p:nvPr/>
        </p:nvSpPr>
        <p:spPr>
          <a:xfrm>
            <a:off x="8301067" y="3336517"/>
            <a:ext cx="842755" cy="172703"/>
          </a:xfrm>
          <a:prstGeom prst="blockArc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164704" y="3306202"/>
            <a:ext cx="319815" cy="40603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9203052" y="3247922"/>
            <a:ext cx="961652" cy="261299"/>
            <a:chOff x="6057900" y="1943100"/>
            <a:chExt cx="519170" cy="18536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Арка 44"/>
          <p:cNvSpPr/>
          <p:nvPr/>
        </p:nvSpPr>
        <p:spPr>
          <a:xfrm>
            <a:off x="8180264" y="4294251"/>
            <a:ext cx="704583" cy="204728"/>
          </a:xfrm>
          <a:prstGeom prst="blockArc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661771" y="4295960"/>
            <a:ext cx="319815" cy="40603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8944077" y="4163602"/>
            <a:ext cx="710185" cy="261299"/>
            <a:chOff x="6057900" y="1943100"/>
            <a:chExt cx="519170" cy="185365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92473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9" grpId="0" animBg="1"/>
      <p:bldP spid="20" grpId="0" animBg="1"/>
      <p:bldP spid="24" grpId="0" animBg="1"/>
      <p:bldP spid="25" grpId="0" animBg="1"/>
      <p:bldP spid="29" grpId="0" animBg="1"/>
      <p:bldP spid="30" grpId="0" animBg="1"/>
      <p:bldP spid="34" grpId="0" animBg="1"/>
      <p:bldP spid="35" grpId="0" animBg="1"/>
      <p:bldP spid="39" grpId="0" animBg="1"/>
      <p:bldP spid="40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20524"/>
            <a:ext cx="10129069" cy="7539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 </a:t>
            </a:r>
            <a:r>
              <a:rPr lang="uk-UA" sz="3600" b="1" dirty="0">
                <a:solidFill>
                  <a:schemeClr val="bg1"/>
                </a:solidFill>
              </a:rPr>
              <a:t>квиток. </a:t>
            </a:r>
            <a:r>
              <a:rPr lang="uk-UA" sz="3600" b="1" dirty="0" smtClean="0">
                <a:solidFill>
                  <a:schemeClr val="bg1"/>
                </a:solidFill>
              </a:rPr>
              <a:t>Він підкаже, </a:t>
            </a:r>
            <a:r>
              <a:rPr lang="uk-UA" sz="3600" b="1" dirty="0">
                <a:solidFill>
                  <a:schemeClr val="bg1"/>
                </a:solidFill>
              </a:rPr>
              <a:t>де побували друзі.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519" y="1413570"/>
            <a:ext cx="9083460" cy="261477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292222" y="4293890"/>
            <a:ext cx="7786196" cy="15595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rgbClr val="0070C0"/>
                </a:solidFill>
              </a:rPr>
              <a:t>Де побували друзі? Де знаходиться музей?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rgbClr val="0070C0"/>
                </a:solidFill>
              </a:rPr>
              <a:t>В яку дату відвідали музей? Яка ціна квитка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</a:rPr>
              <a:t> Квиток для </a:t>
            </a:r>
            <a:r>
              <a:rPr lang="ru-RU" sz="2800" b="1" dirty="0" err="1" smtClean="0">
                <a:solidFill>
                  <a:srgbClr val="0070C0"/>
                </a:solidFill>
              </a:rPr>
              <a:t>дорослого</a:t>
            </a:r>
            <a:r>
              <a:rPr lang="ru-RU" sz="2800" b="1" dirty="0" smtClean="0">
                <a:solidFill>
                  <a:srgbClr val="0070C0"/>
                </a:solidFill>
              </a:rPr>
              <a:t> чи </a:t>
            </a:r>
            <a:r>
              <a:rPr lang="ru-RU" sz="2800" b="1" dirty="0" err="1" smtClean="0">
                <a:solidFill>
                  <a:srgbClr val="0070C0"/>
                </a:solidFill>
              </a:rPr>
              <a:t>дитини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437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2331"/>
            <a:ext cx="10297144" cy="7052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Прочитай, про що </a:t>
            </a:r>
            <a:r>
              <a:rPr lang="ru-RU" sz="4000" b="1" dirty="0" err="1"/>
              <a:t>дізналися</a:t>
            </a:r>
            <a:r>
              <a:rPr lang="ru-RU" sz="4000" b="1" dirty="0"/>
              <a:t> </a:t>
            </a:r>
            <a:r>
              <a:rPr lang="ru-RU" sz="4000" b="1" dirty="0" err="1"/>
              <a:t>друзі</a:t>
            </a:r>
            <a:r>
              <a:rPr lang="ru-RU" sz="4000" b="1" dirty="0"/>
              <a:t> в </a:t>
            </a:r>
            <a:r>
              <a:rPr lang="ru-RU" sz="4000" b="1" dirty="0" err="1"/>
              <a:t>музеї</a:t>
            </a:r>
            <a:r>
              <a:rPr lang="ru-RU" sz="4000" b="1" dirty="0"/>
              <a:t>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5727" y="1841965"/>
            <a:ext cx="7920880" cy="397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     </a:t>
            </a:r>
            <a:r>
              <a:rPr lang="ru-RU" sz="3600" b="1" dirty="0" err="1"/>
              <a:t>Дитячі</a:t>
            </a:r>
            <a:r>
              <a:rPr lang="ru-RU" sz="3600" b="1" dirty="0"/>
              <a:t> роки </a:t>
            </a:r>
            <a:r>
              <a:rPr lang="ru-RU" sz="3600" b="1" dirty="0" err="1"/>
              <a:t>Лесі</a:t>
            </a:r>
            <a:r>
              <a:rPr lang="ru-RU" sz="3600" b="1" dirty="0"/>
              <a:t> </a:t>
            </a:r>
            <a:r>
              <a:rPr lang="ru-RU" sz="3600" b="1" dirty="0" err="1"/>
              <a:t>Українки</a:t>
            </a:r>
            <a:r>
              <a:rPr lang="ru-RU" sz="3600" b="1" dirty="0"/>
              <a:t> </a:t>
            </a:r>
            <a:r>
              <a:rPr lang="ru-RU" sz="3600" b="1" dirty="0" err="1" smtClean="0"/>
              <a:t>пройшли</a:t>
            </a:r>
            <a:r>
              <a:rPr lang="ru-RU" sz="3600" b="1" dirty="0" smtClean="0"/>
              <a:t> </a:t>
            </a:r>
            <a:r>
              <a:rPr lang="ru-RU" sz="3600" b="1" dirty="0"/>
              <a:t>в </a:t>
            </a:r>
            <a:r>
              <a:rPr lang="ru-RU" sz="3600" b="1" dirty="0" err="1"/>
              <a:t>селі</a:t>
            </a:r>
            <a:r>
              <a:rPr lang="ru-RU" sz="3600" b="1" dirty="0"/>
              <a:t> </a:t>
            </a:r>
            <a:r>
              <a:rPr lang="ru-RU" sz="3600" b="1" dirty="0" smtClean="0"/>
              <a:t>Кол</a:t>
            </a:r>
            <a:r>
              <a:rPr lang="ru-RU" sz="3600" b="1" dirty="0" smtClean="0">
                <a:solidFill>
                  <a:srgbClr val="FFFF00"/>
                </a:solidFill>
              </a:rPr>
              <a:t>о</a:t>
            </a:r>
            <a:r>
              <a:rPr lang="ru-RU" sz="3600" b="1" dirty="0" smtClean="0"/>
              <a:t>дяжному </a:t>
            </a:r>
            <a:r>
              <a:rPr lang="ru-RU" sz="3600" b="1" dirty="0"/>
              <a:t>на </a:t>
            </a:r>
            <a:r>
              <a:rPr lang="ru-RU" sz="3600" b="1" dirty="0" err="1"/>
              <a:t>Волині</a:t>
            </a:r>
            <a:r>
              <a:rPr lang="ru-RU" sz="3600" b="1" dirty="0"/>
              <a:t>. Леся була дуже </a:t>
            </a:r>
            <a:r>
              <a:rPr lang="ru-RU" sz="3600" b="1" dirty="0" err="1"/>
              <a:t>талановита</a:t>
            </a:r>
            <a:r>
              <a:rPr lang="ru-RU" sz="3600" b="1" dirty="0"/>
              <a:t> </a:t>
            </a:r>
            <a:r>
              <a:rPr lang="ru-RU" sz="3600" b="1" dirty="0" err="1"/>
              <a:t>дівчинка</a:t>
            </a:r>
            <a:r>
              <a:rPr lang="ru-RU" sz="3600" b="1" dirty="0"/>
              <a:t>. </a:t>
            </a:r>
            <a:r>
              <a:rPr lang="ru-RU" sz="3600" b="1" dirty="0" err="1"/>
              <a:t>Шестилітньою</a:t>
            </a:r>
            <a:r>
              <a:rPr lang="ru-RU" sz="3600" b="1" dirty="0"/>
              <a:t> </a:t>
            </a:r>
            <a:r>
              <a:rPr lang="ru-RU" sz="3600" b="1" dirty="0" err="1"/>
              <a:t>майстерно</a:t>
            </a:r>
            <a:r>
              <a:rPr lang="ru-RU" sz="3600" b="1" dirty="0"/>
              <a:t> </a:t>
            </a:r>
            <a:r>
              <a:rPr lang="ru-RU" sz="3600" b="1" dirty="0" err="1"/>
              <a:t>вишивала</a:t>
            </a:r>
            <a:r>
              <a:rPr lang="ru-RU" sz="3600" b="1" dirty="0"/>
              <a:t>. У </a:t>
            </a:r>
            <a:r>
              <a:rPr lang="ru-RU" sz="3600" b="1" dirty="0" err="1"/>
              <a:t>дев’ять</a:t>
            </a:r>
            <a:r>
              <a:rPr lang="ru-RU" sz="3600" b="1" dirty="0"/>
              <a:t> років написала </a:t>
            </a:r>
            <a:r>
              <a:rPr lang="ru-RU" sz="3600" b="1" dirty="0" err="1"/>
              <a:t>свій</a:t>
            </a:r>
            <a:r>
              <a:rPr lang="ru-RU" sz="3600" b="1" dirty="0"/>
              <a:t> перший вірш. </a:t>
            </a:r>
            <a:r>
              <a:rPr lang="ru-RU" sz="3600" b="1" dirty="0" err="1"/>
              <a:t>Захоплювалася</a:t>
            </a:r>
            <a:r>
              <a:rPr lang="ru-RU" sz="3600" b="1" dirty="0"/>
              <a:t> </a:t>
            </a:r>
            <a:r>
              <a:rPr lang="ru-RU" sz="3600" b="1" dirty="0" err="1"/>
              <a:t>музикою</a:t>
            </a:r>
            <a:r>
              <a:rPr lang="ru-RU" sz="3600" b="1" dirty="0"/>
              <a:t>, </a:t>
            </a:r>
            <a:r>
              <a:rPr lang="ru-RU" sz="3600" b="1" dirty="0" err="1"/>
              <a:t>грала</a:t>
            </a:r>
            <a:r>
              <a:rPr lang="ru-RU" sz="3600" b="1" dirty="0"/>
              <a:t> на </a:t>
            </a:r>
            <a:r>
              <a:rPr lang="ru-RU" sz="3600" b="1" dirty="0" err="1"/>
              <a:t>фортепіано</a:t>
            </a:r>
            <a:r>
              <a:rPr lang="ru-RU" sz="3600" b="1" dirty="0"/>
              <a:t>. Знала </a:t>
            </a:r>
            <a:r>
              <a:rPr lang="ru-RU" sz="3600" b="1" dirty="0" err="1"/>
              <a:t>сім</a:t>
            </a:r>
            <a:r>
              <a:rPr lang="ru-RU" sz="3600" b="1" dirty="0"/>
              <a:t> мов.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7735" y="1197546"/>
            <a:ext cx="6984775" cy="5558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Як </a:t>
            </a:r>
            <a:r>
              <a:rPr lang="ru-RU" sz="2800" b="1" dirty="0" err="1">
                <a:solidFill>
                  <a:srgbClr val="0070C0"/>
                </a:solidFill>
              </a:rPr>
              <a:t>думаєш</a:t>
            </a:r>
            <a:r>
              <a:rPr lang="ru-RU" sz="2800" b="1" dirty="0">
                <a:solidFill>
                  <a:srgbClr val="0070C0"/>
                </a:solidFill>
              </a:rPr>
              <a:t>, хто </a:t>
            </a:r>
            <a:r>
              <a:rPr lang="ru-RU" sz="2800" b="1" dirty="0" err="1">
                <a:solidFill>
                  <a:srgbClr val="0070C0"/>
                </a:solidFill>
              </a:rPr>
              <a:t>зображений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світлині</a:t>
            </a:r>
            <a:r>
              <a:rPr lang="ru-RU" sz="2800" b="1" dirty="0">
                <a:solidFill>
                  <a:srgbClr val="0070C0"/>
                </a:solidFill>
              </a:rPr>
              <a:t>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3 клас\01 УКР МОВА\1 Пономарьова\3 Будова слова\№044-Визначаю суфікс у словах\2025-11-27_214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5" y="1841965"/>
            <a:ext cx="2423342" cy="389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98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6" y="520523"/>
            <a:ext cx="10450936" cy="11810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Складіть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розповідь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Лесю </a:t>
            </a:r>
            <a:r>
              <a:rPr lang="ru-RU" sz="3600" b="1" dirty="0" err="1" smtClean="0">
                <a:solidFill>
                  <a:schemeClr val="bg1"/>
                </a:solidFill>
              </a:rPr>
              <a:t>Українку</a:t>
            </a:r>
            <a:r>
              <a:rPr lang="ru-RU" sz="3600" b="1" smtClean="0">
                <a:solidFill>
                  <a:schemeClr val="bg1"/>
                </a:solidFill>
              </a:rPr>
              <a:t> за </a:t>
            </a:r>
            <a:r>
              <a:rPr lang="ru-RU" sz="3600" b="1" dirty="0" err="1">
                <a:solidFill>
                  <a:schemeClr val="bg1"/>
                </a:solidFill>
              </a:rPr>
              <a:t>поданими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запитаннями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5227" y="1917626"/>
            <a:ext cx="496855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</a:rPr>
              <a:t>Хто </a:t>
            </a:r>
            <a:r>
              <a:rPr lang="ru-RU" sz="3200" b="1" dirty="0">
                <a:solidFill>
                  <a:srgbClr val="0070C0"/>
                </a:solidFill>
              </a:rPr>
              <a:t>така Леся </a:t>
            </a:r>
            <a:r>
              <a:rPr lang="ru-RU" sz="3200" b="1" dirty="0" err="1">
                <a:solidFill>
                  <a:srgbClr val="0070C0"/>
                </a:solidFill>
              </a:rPr>
              <a:t>Українка</a:t>
            </a:r>
            <a:r>
              <a:rPr lang="ru-RU" sz="3200" b="1" dirty="0">
                <a:solidFill>
                  <a:srgbClr val="0070C0"/>
                </a:solidFill>
              </a:rPr>
              <a:t>?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</a:rPr>
              <a:t>Де </a:t>
            </a:r>
            <a:r>
              <a:rPr lang="ru-RU" sz="3200" b="1" dirty="0" err="1">
                <a:solidFill>
                  <a:srgbClr val="0070C0"/>
                </a:solidFill>
              </a:rPr>
              <a:t>пройшло</a:t>
            </a:r>
            <a:r>
              <a:rPr lang="ru-RU" sz="3200" b="1" dirty="0">
                <a:solidFill>
                  <a:srgbClr val="0070C0"/>
                </a:solidFill>
              </a:rPr>
              <a:t> її </a:t>
            </a:r>
            <a:r>
              <a:rPr lang="ru-RU" sz="3200" b="1" dirty="0" err="1">
                <a:solidFill>
                  <a:srgbClr val="0070C0"/>
                </a:solidFill>
              </a:rPr>
              <a:t>дитинство</a:t>
            </a:r>
            <a:r>
              <a:rPr lang="ru-RU" sz="3200" b="1" dirty="0">
                <a:solidFill>
                  <a:srgbClr val="0070C0"/>
                </a:solidFill>
              </a:rPr>
              <a:t>?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</a:rPr>
              <a:t>Якою </a:t>
            </a:r>
            <a:r>
              <a:rPr lang="ru-RU" sz="3200" b="1" dirty="0">
                <a:solidFill>
                  <a:srgbClr val="0070C0"/>
                </a:solidFill>
              </a:rPr>
              <a:t>була </a:t>
            </a:r>
            <a:r>
              <a:rPr lang="ru-RU" sz="3200" b="1" dirty="0" err="1">
                <a:solidFill>
                  <a:srgbClr val="0070C0"/>
                </a:solidFill>
              </a:rPr>
              <a:t>ця</a:t>
            </a:r>
            <a:r>
              <a:rPr lang="ru-RU" sz="3200" b="1" dirty="0">
                <a:solidFill>
                  <a:srgbClr val="0070C0"/>
                </a:solidFill>
              </a:rPr>
              <a:t> людина?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</a:rPr>
              <a:t>Як </a:t>
            </a:r>
            <a:r>
              <a:rPr lang="ru-RU" sz="3200" b="1" dirty="0">
                <a:solidFill>
                  <a:srgbClr val="0070C0"/>
                </a:solidFill>
              </a:rPr>
              <a:t>ти </a:t>
            </a:r>
            <a:r>
              <a:rPr lang="ru-RU" sz="3200" b="1" dirty="0" err="1">
                <a:solidFill>
                  <a:srgbClr val="0070C0"/>
                </a:solidFill>
              </a:rPr>
              <a:t>ставишся</a:t>
            </a:r>
            <a:r>
              <a:rPr lang="ru-RU" sz="3200" b="1" dirty="0">
                <a:solidFill>
                  <a:srgbClr val="0070C0"/>
                </a:solidFill>
              </a:rPr>
              <a:t> до її </a:t>
            </a:r>
            <a:r>
              <a:rPr lang="ru-RU" sz="3200" b="1" dirty="0" err="1">
                <a:solidFill>
                  <a:srgbClr val="0070C0"/>
                </a:solidFill>
              </a:rPr>
              <a:t>віршів</a:t>
            </a:r>
            <a:r>
              <a:rPr lang="ru-RU" sz="32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11" name="Picture 4" descr="ЛЕСЯ УКРАЇНКА: ДО ДНЯ НАРОДЖЕННЯ ПОЕТЕСИ - Політична Партія &quot;ПАТРІО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17" y="1782556"/>
            <a:ext cx="5118059" cy="338191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386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9714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420" y="4077866"/>
            <a:ext cx="2257702" cy="225770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1 УКР МОВА\1 Пономарьова\3 Будова слова\№044-Визначаю суфікс у словах\2025-11-27_2101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6" y="1413570"/>
            <a:ext cx="10153128" cy="26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62470" y="5085978"/>
            <a:ext cx="700260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у</a:t>
            </a:r>
            <a:endParaRPr lang="ru-RU" sz="32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267495" y="5356254"/>
            <a:ext cx="792821" cy="201516"/>
            <a:chOff x="7877060" y="2340837"/>
            <a:chExt cx="2170323" cy="18202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3155567" y="5381092"/>
            <a:ext cx="792821" cy="201516"/>
            <a:chOff x="7877060" y="2340837"/>
            <a:chExt cx="2170323" cy="182026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4065829" y="5136544"/>
            <a:ext cx="700260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и</a:t>
            </a:r>
            <a:endParaRPr lang="ru-RU" sz="3200" b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5223136" y="5297349"/>
            <a:ext cx="2138839" cy="342650"/>
            <a:chOff x="7877060" y="2340837"/>
            <a:chExt cx="2170323" cy="18202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7435903" y="5131020"/>
            <a:ext cx="700260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ий</a:t>
            </a:r>
            <a:endParaRPr lang="ru-RU" sz="3200" b="1" dirty="0"/>
          </a:p>
        </p:txBody>
      </p:sp>
      <p:grpSp>
        <p:nvGrpSpPr>
          <p:cNvPr id="24" name="Группа 23"/>
          <p:cNvGrpSpPr/>
          <p:nvPr/>
        </p:nvGrpSpPr>
        <p:grpSpPr>
          <a:xfrm rot="10800000">
            <a:off x="5256531" y="5252927"/>
            <a:ext cx="691484" cy="228922"/>
            <a:chOff x="7873821" y="2366745"/>
            <a:chExt cx="5125684" cy="182026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10800000" flipH="1" flipV="1">
              <a:off x="7873821" y="2535183"/>
              <a:ext cx="5125684" cy="2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69" y="1421519"/>
            <a:ext cx="5720637" cy="494771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Підсумок уроку. 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036" y="3001884"/>
            <a:ext cx="2880320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Оціни свою роботу на </a:t>
            </a:r>
            <a:r>
              <a:rPr lang="uk-UA" sz="2800" b="1" dirty="0" err="1" smtClean="0">
                <a:solidFill>
                  <a:srgbClr val="0070C0"/>
                </a:solidFill>
              </a:rPr>
              <a:t>уроці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8524931" y="3895377"/>
            <a:ext cx="2242004" cy="867512"/>
          </a:xfrm>
          <a:prstGeom prst="flowChartPunchedTap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8492985" y="1721042"/>
            <a:ext cx="2305896" cy="867512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955107" y="4329133"/>
            <a:ext cx="3122330" cy="867512"/>
          </a:xfrm>
          <a:prstGeom prst="flowChartPunchedTape">
            <a:avLst/>
          </a:prstGeom>
          <a:solidFill>
            <a:srgbClr val="1694E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незрозуміло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1737880" y="1599351"/>
            <a:ext cx="2339557" cy="867512"/>
          </a:xfrm>
          <a:prstGeom prst="flowChartPunchedTape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легко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44933" y="1795149"/>
            <a:ext cx="6769252" cy="15517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marL="265113" lvl="0" indent="-265113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Яку тему вивчали на уроці?</a:t>
            </a:r>
          </a:p>
          <a:p>
            <a:pPr marL="265113" lvl="0" indent="-265113">
              <a:buFontTx/>
              <a:buChar char="-"/>
            </a:pPr>
            <a:r>
              <a:rPr lang="ru-RU" sz="2800" b="1" dirty="0" smtClean="0"/>
              <a:t>Яка роль </a:t>
            </a:r>
            <a:r>
              <a:rPr lang="ru-RU" sz="2800" b="1" dirty="0" err="1" smtClean="0"/>
              <a:t>суфікса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слові</a:t>
            </a:r>
            <a:r>
              <a:rPr lang="ru-RU" sz="2800" b="1" dirty="0" smtClean="0"/>
              <a:t>? Де він </a:t>
            </a:r>
            <a:r>
              <a:rPr lang="ru-RU" sz="2800" b="1" dirty="0" err="1" smtClean="0"/>
              <a:t>стоїть</a:t>
            </a:r>
            <a:r>
              <a:rPr lang="ru-RU" sz="2800" b="1" dirty="0" smtClean="0"/>
              <a:t>?</a:t>
            </a:r>
          </a:p>
          <a:p>
            <a:pPr marL="265113" lvl="0" indent="-265113">
              <a:buFontTx/>
              <a:buChar char="-"/>
            </a:pPr>
            <a:r>
              <a:rPr lang="ru-RU" sz="2800" b="1" dirty="0" smtClean="0"/>
              <a:t>Які </a:t>
            </a:r>
            <a:r>
              <a:rPr lang="ru-RU" sz="2800" b="1" dirty="0" err="1" smtClean="0"/>
              <a:t>суфікси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запам’ятали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282531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149007" y="1879647"/>
            <a:ext cx="5385642" cy="2826960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сюди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прийшли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учитись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Не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лінитись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 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трудитись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рацюємо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старанно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Завдання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виконуємо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бездоганно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0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47" y="1879647"/>
            <a:ext cx="3114944" cy="281017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23" y="1421519"/>
            <a:ext cx="5720637" cy="494771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8366" y="2761556"/>
            <a:ext cx="2297953" cy="15323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Які твої очікування від уроку?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8702169" y="3684814"/>
            <a:ext cx="2242004" cy="1377813"/>
          </a:xfrm>
          <a:prstGeom prst="flowChartPunchedTap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Задоволення від роботи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8317639" y="1401897"/>
            <a:ext cx="3011064" cy="867512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979464" y="4293890"/>
            <a:ext cx="2739716" cy="1581567"/>
          </a:xfrm>
          <a:prstGeom prst="flowChartPunchedTape">
            <a:avLst/>
          </a:prstGeom>
          <a:solidFill>
            <a:srgbClr val="1694E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1699543" y="1406392"/>
            <a:ext cx="2339557" cy="867512"/>
          </a:xfrm>
          <a:prstGeom prst="flowChartPunchedTape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Нові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556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6" name="Picture 2" descr="D:\3 клас\01 УКР МОВА\1 Пономарьова\3 Будова слова\№043-Перенос слова з апострофом після префіксів\2025-11-27_2054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5269" r="1972" b="3481"/>
          <a:stretch/>
        </p:blipFill>
        <p:spPr bwMode="auto">
          <a:xfrm>
            <a:off x="788591" y="1354138"/>
            <a:ext cx="861830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"/>
          <a:stretch/>
        </p:blipFill>
        <p:spPr bwMode="auto">
          <a:xfrm>
            <a:off x="9401060" y="2370850"/>
            <a:ext cx="2088000" cy="209517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19423" y="4234138"/>
            <a:ext cx="713628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70C0"/>
                </a:solidFill>
              </a:rPr>
              <a:t>Позначте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закінчення</a:t>
            </a:r>
            <a:r>
              <a:rPr lang="ru-RU" sz="2400" b="1" dirty="0">
                <a:solidFill>
                  <a:srgbClr val="0070C0"/>
                </a:solidFill>
              </a:rPr>
              <a:t>, основу, </a:t>
            </a:r>
            <a:r>
              <a:rPr lang="ru-RU" sz="2400" b="1" dirty="0" err="1" smtClean="0">
                <a:solidFill>
                  <a:srgbClr val="0070C0"/>
                </a:solidFill>
              </a:rPr>
              <a:t>корінь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у </a:t>
            </a:r>
            <a:r>
              <a:rPr lang="ru-RU" sz="2400" b="1" dirty="0" err="1">
                <a:solidFill>
                  <a:srgbClr val="0070C0"/>
                </a:solidFill>
              </a:rPr>
              <a:t>слові</a:t>
            </a:r>
            <a:r>
              <a:rPr lang="ru-RU" sz="2400" b="1" dirty="0">
                <a:solidFill>
                  <a:srgbClr val="0070C0"/>
                </a:solidFill>
              </a:rPr>
              <a:t> пташка.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Яку </a:t>
            </a:r>
            <a:r>
              <a:rPr lang="ru-RU" sz="2400" b="1" dirty="0">
                <a:solidFill>
                  <a:srgbClr val="0070C0"/>
                </a:solidFill>
              </a:rPr>
              <a:t>інформацію </a:t>
            </a:r>
            <a:r>
              <a:rPr lang="ru-RU" sz="2400" b="1" dirty="0" err="1">
                <a:solidFill>
                  <a:srgbClr val="0070C0"/>
                </a:solidFill>
              </a:rPr>
              <a:t>несе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почуте</a:t>
            </a:r>
            <a:r>
              <a:rPr lang="ru-RU" sz="2400" b="1" dirty="0">
                <a:solidFill>
                  <a:srgbClr val="0070C0"/>
                </a:solidFill>
              </a:rPr>
              <a:t> слово?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19423" y="5044229"/>
            <a:ext cx="713004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Утворіть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спільнокореневі</a:t>
            </a:r>
            <a:r>
              <a:rPr lang="ru-RU" sz="2400" b="1" dirty="0">
                <a:solidFill>
                  <a:srgbClr val="0070C0"/>
                </a:solidFill>
              </a:rPr>
              <a:t> слова, </a:t>
            </a:r>
            <a:r>
              <a:rPr lang="ru-RU" sz="2400" b="1" dirty="0" err="1">
                <a:solidFill>
                  <a:srgbClr val="0070C0"/>
                </a:solidFill>
              </a:rPr>
              <a:t>визначте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корінь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Які </a:t>
            </a:r>
            <a:r>
              <a:rPr lang="ru-RU" sz="2400" b="1" dirty="0">
                <a:solidFill>
                  <a:srgbClr val="0070C0"/>
                </a:solidFill>
              </a:rPr>
              <a:t>зміни </a:t>
            </a:r>
            <a:r>
              <a:rPr lang="ru-RU" sz="2400" b="1" dirty="0" err="1">
                <a:solidFill>
                  <a:srgbClr val="0070C0"/>
                </a:solidFill>
              </a:rPr>
              <a:t>відбуваються</a:t>
            </a:r>
            <a:r>
              <a:rPr lang="ru-RU" sz="2400" b="1" dirty="0">
                <a:solidFill>
                  <a:srgbClr val="0070C0"/>
                </a:solidFill>
              </a:rPr>
              <a:t> в </a:t>
            </a:r>
            <a:r>
              <a:rPr lang="ru-RU" sz="2400" b="1" dirty="0" err="1">
                <a:solidFill>
                  <a:srgbClr val="0070C0"/>
                </a:solidFill>
              </a:rPr>
              <a:t>корені</a:t>
            </a:r>
            <a:r>
              <a:rPr lang="ru-RU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435127" y="4631616"/>
            <a:ext cx="406252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Пта</a:t>
            </a:r>
            <a:r>
              <a:rPr lang="ru-RU" sz="3200" b="1" dirty="0" smtClean="0">
                <a:solidFill>
                  <a:srgbClr val="FFFF00"/>
                </a:solidFill>
              </a:rPr>
              <a:t>х</a:t>
            </a:r>
            <a:r>
              <a:rPr lang="ru-RU" sz="3200" b="1" dirty="0">
                <a:solidFill>
                  <a:schemeClr val="bg1"/>
                </a:solidFill>
              </a:rPr>
              <a:t>, пта</a:t>
            </a:r>
            <a:r>
              <a:rPr lang="ru-RU" sz="3200" b="1" dirty="0">
                <a:solidFill>
                  <a:srgbClr val="FFFF00"/>
                </a:solidFill>
              </a:rPr>
              <a:t>х</a:t>
            </a:r>
            <a:r>
              <a:rPr lang="ru-RU" sz="3200" b="1" dirty="0">
                <a:solidFill>
                  <a:schemeClr val="bg1"/>
                </a:solidFill>
              </a:rPr>
              <a:t>а, </a:t>
            </a:r>
            <a:r>
              <a:rPr lang="ru-RU" sz="3200" b="1" dirty="0" err="1">
                <a:solidFill>
                  <a:schemeClr val="bg1"/>
                </a:solidFill>
              </a:rPr>
              <a:t>пта</a:t>
            </a:r>
            <a:r>
              <a:rPr lang="ru-RU" sz="3200" b="1" dirty="0" err="1">
                <a:solidFill>
                  <a:srgbClr val="FFFF00"/>
                </a:solidFill>
              </a:rPr>
              <a:t>ш</a:t>
            </a:r>
            <a:r>
              <a:rPr lang="ru-RU" sz="3200" b="1" dirty="0" err="1">
                <a:solidFill>
                  <a:schemeClr val="bg1"/>
                </a:solidFill>
              </a:rPr>
              <a:t>ина</a:t>
            </a:r>
            <a:r>
              <a:rPr lang="ru-RU" sz="3200" b="1" dirty="0">
                <a:solidFill>
                  <a:schemeClr val="bg1"/>
                </a:solidFill>
              </a:rPr>
              <a:t>, пта</a:t>
            </a:r>
            <a:r>
              <a:rPr lang="ru-RU" sz="3200" b="1" dirty="0">
                <a:solidFill>
                  <a:srgbClr val="FFFF00"/>
                </a:solidFill>
              </a:rPr>
              <a:t>ш</a:t>
            </a:r>
            <a:r>
              <a:rPr lang="ru-RU" sz="3200" b="1" dirty="0">
                <a:solidFill>
                  <a:schemeClr val="bg1"/>
                </a:solidFill>
              </a:rPr>
              <a:t>ечка, </a:t>
            </a:r>
            <a:r>
              <a:rPr lang="ru-RU" sz="3200" b="1" dirty="0" err="1" smtClean="0">
                <a:solidFill>
                  <a:schemeClr val="bg1"/>
                </a:solidFill>
              </a:rPr>
              <a:t>пта</a:t>
            </a:r>
            <a:r>
              <a:rPr lang="ru-RU" sz="3200" b="1" dirty="0" err="1" smtClean="0">
                <a:solidFill>
                  <a:srgbClr val="FFFF00"/>
                </a:solidFill>
              </a:rPr>
              <a:t>ш</a:t>
            </a:r>
            <a:r>
              <a:rPr lang="ru-RU" sz="3200" b="1" dirty="0" err="1" smtClean="0">
                <a:solidFill>
                  <a:schemeClr val="bg1"/>
                </a:solidFill>
              </a:rPr>
              <a:t>инка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пта</a:t>
            </a:r>
            <a:r>
              <a:rPr lang="ru-RU" sz="3200" b="1" dirty="0" err="1">
                <a:solidFill>
                  <a:srgbClr val="FFFF00"/>
                </a:solidFill>
              </a:rPr>
              <a:t>ш</a:t>
            </a:r>
            <a:r>
              <a:rPr lang="ru-RU" sz="3200" b="1" dirty="0" err="1">
                <a:solidFill>
                  <a:schemeClr val="bg1"/>
                </a:solidFill>
              </a:rPr>
              <a:t>иний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Дуга 3"/>
          <p:cNvSpPr/>
          <p:nvPr/>
        </p:nvSpPr>
        <p:spPr>
          <a:xfrm rot="18391458">
            <a:off x="1989010" y="2962248"/>
            <a:ext cx="950344" cy="133581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3679" y="3213770"/>
            <a:ext cx="192596" cy="290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1843559" y="3317678"/>
            <a:ext cx="1080120" cy="201516"/>
            <a:chOff x="7877060" y="2340837"/>
            <a:chExt cx="2170323" cy="182026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5414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9768" y="1307297"/>
            <a:ext cx="487396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«</a:t>
            </a:r>
            <a:r>
              <a:rPr lang="ru-RU" sz="3200" b="1" dirty="0" err="1"/>
              <a:t>Мамо</a:t>
            </a:r>
            <a:r>
              <a:rPr lang="ru-RU" sz="3200" b="1" dirty="0"/>
              <a:t>, </a:t>
            </a:r>
            <a:r>
              <a:rPr lang="ru-RU" sz="3200" b="1" dirty="0" err="1"/>
              <a:t>іде</a:t>
            </a:r>
            <a:r>
              <a:rPr lang="ru-RU" sz="3200" b="1" dirty="0"/>
              <a:t> вже зима, </a:t>
            </a:r>
            <a:endParaRPr lang="ru-RU" sz="3200" b="1" dirty="0" smtClean="0"/>
          </a:p>
          <a:p>
            <a:r>
              <a:rPr lang="ru-RU" sz="3200" b="1" dirty="0" err="1" smtClean="0"/>
              <a:t>Снігом</a:t>
            </a:r>
            <a:r>
              <a:rPr lang="ru-RU" sz="3200" b="1" dirty="0" smtClean="0"/>
              <a:t> </a:t>
            </a:r>
            <a:r>
              <a:rPr lang="ru-RU" sz="3200" b="1" dirty="0" err="1"/>
              <a:t>травицю</a:t>
            </a:r>
            <a:r>
              <a:rPr lang="ru-RU" sz="3200" b="1" dirty="0"/>
              <a:t> </a:t>
            </a:r>
            <a:r>
              <a:rPr lang="ru-RU" sz="3200" b="1" dirty="0" err="1"/>
              <a:t>вкриває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r>
              <a:rPr lang="ru-RU" sz="3200" b="1" dirty="0" smtClean="0"/>
              <a:t>В </a:t>
            </a:r>
            <a:r>
              <a:rPr lang="ru-RU" sz="3200" b="1" dirty="0"/>
              <a:t>гаю </a:t>
            </a:r>
            <a:r>
              <a:rPr lang="ru-RU" sz="3200" b="1" dirty="0" err="1"/>
              <a:t>пташок</a:t>
            </a:r>
            <a:r>
              <a:rPr lang="ru-RU" sz="3200" b="1" dirty="0"/>
              <a:t> вже нема ... </a:t>
            </a:r>
            <a:endParaRPr lang="ru-RU" sz="3200" b="1" dirty="0" smtClean="0"/>
          </a:p>
          <a:p>
            <a:r>
              <a:rPr lang="ru-RU" sz="3200" b="1" dirty="0" err="1" smtClean="0"/>
              <a:t>Мамо</a:t>
            </a:r>
            <a:r>
              <a:rPr lang="ru-RU" sz="3200" b="1" dirty="0"/>
              <a:t>, чи </a:t>
            </a:r>
            <a:r>
              <a:rPr lang="ru-RU" sz="3200" b="1" dirty="0" err="1"/>
              <a:t>кожна</a:t>
            </a:r>
            <a:r>
              <a:rPr lang="ru-RU" sz="3200" b="1" dirty="0"/>
              <a:t> </a:t>
            </a:r>
            <a:r>
              <a:rPr lang="ru-RU" sz="3200" b="1" dirty="0" err="1"/>
              <a:t>пташина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r>
              <a:rPr lang="ru-RU" sz="3200" b="1" dirty="0" smtClean="0"/>
              <a:t>В </a:t>
            </a:r>
            <a:r>
              <a:rPr lang="ru-RU" sz="3200" b="1" dirty="0" err="1"/>
              <a:t>вирій</a:t>
            </a:r>
            <a:r>
              <a:rPr lang="ru-RU" sz="3200" b="1" dirty="0"/>
              <a:t> на зиму </a:t>
            </a:r>
            <a:r>
              <a:rPr lang="ru-RU" sz="3200" b="1" dirty="0" err="1"/>
              <a:t>літає</a:t>
            </a:r>
            <a:r>
              <a:rPr lang="ru-RU" sz="3200" b="1" dirty="0"/>
              <a:t>?»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уривок вірша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29768" y="3966949"/>
            <a:ext cx="417637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Яку </a:t>
            </a:r>
            <a:r>
              <a:rPr lang="ru-RU" sz="2400" b="1" dirty="0" err="1">
                <a:solidFill>
                  <a:srgbClr val="0070C0"/>
                </a:solidFill>
              </a:rPr>
              <a:t>відповідь</a:t>
            </a:r>
            <a:r>
              <a:rPr lang="ru-RU" sz="2400" b="1" dirty="0">
                <a:solidFill>
                  <a:srgbClr val="0070C0"/>
                </a:solidFill>
              </a:rPr>
              <a:t> ви </a:t>
            </a:r>
            <a:r>
              <a:rPr lang="ru-RU" sz="2400" b="1" dirty="0" err="1">
                <a:solidFill>
                  <a:srgbClr val="0070C0"/>
                </a:solidFill>
              </a:rPr>
              <a:t>дасте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якби</a:t>
            </a:r>
            <a:r>
              <a:rPr lang="ru-RU" sz="2400" b="1" dirty="0">
                <a:solidFill>
                  <a:srgbClr val="0070C0"/>
                </a:solidFill>
              </a:rPr>
              <a:t> це питання </a:t>
            </a:r>
            <a:r>
              <a:rPr lang="ru-RU" sz="2400" b="1" dirty="0" smtClean="0">
                <a:solidFill>
                  <a:srgbClr val="0070C0"/>
                </a:solidFill>
              </a:rPr>
              <a:t>поставили </a:t>
            </a:r>
            <a:r>
              <a:rPr lang="ru-RU" sz="2400" b="1" dirty="0">
                <a:solidFill>
                  <a:srgbClr val="0070C0"/>
                </a:solidFill>
              </a:rPr>
              <a:t>вам?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29767" y="4862384"/>
            <a:ext cx="417393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Які слова Людина має знати, </a:t>
            </a:r>
            <a:r>
              <a:rPr lang="ru-RU" sz="2400" b="1" dirty="0" err="1">
                <a:solidFill>
                  <a:srgbClr val="0070C0"/>
                </a:solidFill>
              </a:rPr>
              <a:t>розуміти</a:t>
            </a:r>
            <a:r>
              <a:rPr lang="ru-RU" sz="2400" b="1" dirty="0">
                <a:solidFill>
                  <a:srgbClr val="0070C0"/>
                </a:solidFill>
              </a:rPr>
              <a:t> та </a:t>
            </a:r>
            <a:r>
              <a:rPr lang="ru-RU" sz="2400" b="1" dirty="0" err="1">
                <a:solidFill>
                  <a:srgbClr val="0070C0"/>
                </a:solidFill>
              </a:rPr>
              <a:t>діяти</a:t>
            </a:r>
            <a:r>
              <a:rPr lang="ru-RU" sz="2400" b="1" dirty="0">
                <a:solidFill>
                  <a:srgbClr val="0070C0"/>
                </a:solidFill>
              </a:rPr>
              <a:t> за ними?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515967" y="3861842"/>
            <a:ext cx="5832647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Народна </a:t>
            </a:r>
            <a:r>
              <a:rPr lang="ru-RU" sz="2800" b="1" dirty="0" err="1"/>
              <a:t>мудрість</a:t>
            </a:r>
            <a:r>
              <a:rPr lang="ru-RU" sz="2800" b="1" dirty="0"/>
              <a:t> говорить: «</a:t>
            </a:r>
            <a:r>
              <a:rPr lang="ru-RU" sz="2800" b="1" dirty="0" err="1"/>
              <a:t>Красиві</a:t>
            </a:r>
            <a:r>
              <a:rPr lang="ru-RU" sz="2800" b="1" dirty="0"/>
              <a:t> не слова, </a:t>
            </a:r>
            <a:r>
              <a:rPr lang="ru-RU" sz="2800" b="1" dirty="0" err="1"/>
              <a:t>красиві</a:t>
            </a:r>
            <a:r>
              <a:rPr lang="ru-RU" sz="2800" b="1" dirty="0"/>
              <a:t> </a:t>
            </a:r>
            <a:r>
              <a:rPr lang="ru-RU" sz="2800" b="1" dirty="0" err="1"/>
              <a:t>вчинки</a:t>
            </a:r>
            <a:r>
              <a:rPr lang="ru-RU" sz="2800" b="1" dirty="0"/>
              <a:t>». </a:t>
            </a:r>
            <a:r>
              <a:rPr lang="ru-RU" sz="2800" b="1" dirty="0" smtClean="0">
                <a:solidFill>
                  <a:srgbClr val="FFFF00"/>
                </a:solidFill>
              </a:rPr>
              <a:t>Турботи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допомоги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піклування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милосердя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/>
              <a:t>чекають</a:t>
            </a:r>
            <a:r>
              <a:rPr lang="ru-RU" sz="2800" b="1" dirty="0"/>
              <a:t> від людей </a:t>
            </a:r>
            <a:r>
              <a:rPr lang="ru-RU" sz="2800" b="1" dirty="0" err="1"/>
              <a:t>брати</a:t>
            </a:r>
            <a:r>
              <a:rPr lang="ru-RU" sz="2800" b="1" dirty="0"/>
              <a:t> </a:t>
            </a:r>
            <a:r>
              <a:rPr lang="ru-RU" sz="2800" b="1" dirty="0" err="1"/>
              <a:t>наші</a:t>
            </a:r>
            <a:r>
              <a:rPr lang="ru-RU" sz="2800" b="1" dirty="0"/>
              <a:t> </a:t>
            </a:r>
            <a:r>
              <a:rPr lang="ru-RU" sz="2800" b="1" dirty="0" err="1"/>
              <a:t>менші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З 10 синиць 9 не переживає морози. Чим підгодувати птахів взим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69" y="1282538"/>
            <a:ext cx="4039965" cy="2573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90900" y="5729044"/>
            <a:ext cx="4215243" cy="7250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Хто </a:t>
            </a:r>
            <a:r>
              <a:rPr lang="uk-UA" sz="2400" b="1" dirty="0">
                <a:solidFill>
                  <a:srgbClr val="0070C0"/>
                </a:solidFill>
              </a:rPr>
              <a:t>написав </a:t>
            </a:r>
            <a:r>
              <a:rPr lang="uk-UA" sz="2400" b="1" dirty="0" smtClean="0">
                <a:solidFill>
                  <a:srgbClr val="0070C0"/>
                </a:solidFill>
              </a:rPr>
              <a:t>цей вірш? </a:t>
            </a:r>
            <a:r>
              <a:rPr lang="uk-UA" sz="2400" b="1" dirty="0">
                <a:solidFill>
                  <a:srgbClr val="0070C0"/>
                </a:solidFill>
              </a:rPr>
              <a:t>Що </a:t>
            </a:r>
            <a:r>
              <a:rPr lang="uk-UA" sz="2400" b="1" dirty="0" smtClean="0">
                <a:solidFill>
                  <a:srgbClr val="0070C0"/>
                </a:solidFill>
              </a:rPr>
              <a:t>ви </a:t>
            </a:r>
            <a:r>
              <a:rPr lang="uk-UA" sz="2400" b="1" dirty="0" smtClean="0">
                <a:solidFill>
                  <a:srgbClr val="0070C0"/>
                </a:solidFill>
              </a:rPr>
              <a:t>знаєте </a:t>
            </a:r>
            <a:r>
              <a:rPr lang="uk-UA" sz="2400" b="1" dirty="0">
                <a:solidFill>
                  <a:srgbClr val="0070C0"/>
                </a:solidFill>
              </a:rPr>
              <a:t>про цю людину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265720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081120" cy="720263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err="1" smtClean="0"/>
              <a:t>Послухайте</a:t>
            </a:r>
            <a:r>
              <a:rPr lang="ru-RU" sz="4000" b="1" dirty="0" smtClean="0"/>
              <a:t> </a:t>
            </a:r>
            <a:r>
              <a:rPr lang="ru-RU" sz="4000" b="1" dirty="0"/>
              <a:t>текст. </a:t>
            </a:r>
            <a:r>
              <a:rPr lang="ru-RU" sz="4000" b="1" dirty="0" smtClean="0"/>
              <a:t>Про </a:t>
            </a:r>
            <a:r>
              <a:rPr lang="ru-RU" sz="4000" b="1" dirty="0"/>
              <a:t>кого </a:t>
            </a:r>
            <a:r>
              <a:rPr lang="ru-RU" sz="4000" b="1" dirty="0" smtClean="0"/>
              <a:t>він?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79463" y="1343722"/>
            <a:ext cx="10081120" cy="46063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b="1" dirty="0">
                <a:solidFill>
                  <a:schemeClr val="bg1"/>
                </a:solidFill>
              </a:rPr>
              <a:t>Уже з </a:t>
            </a:r>
            <a:r>
              <a:rPr lang="ru-RU" sz="2800" b="1" dirty="0" err="1" smtClean="0">
                <a:solidFill>
                  <a:schemeClr val="bg1"/>
                </a:solidFill>
              </a:rPr>
              <a:t>малечку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дівча</a:t>
            </a:r>
            <a:r>
              <a:rPr lang="ru-RU" sz="2800" b="1" dirty="0">
                <a:solidFill>
                  <a:schemeClr val="bg1"/>
                </a:solidFill>
              </a:rPr>
              <a:t> почало писати вірші. </a:t>
            </a:r>
            <a:r>
              <a:rPr lang="ru-RU" sz="2800" b="1" dirty="0" err="1">
                <a:solidFill>
                  <a:schemeClr val="bg1"/>
                </a:solidFill>
              </a:rPr>
              <a:t>Ця</a:t>
            </a:r>
            <a:r>
              <a:rPr lang="ru-RU" sz="2800" b="1" dirty="0">
                <a:solidFill>
                  <a:schemeClr val="bg1"/>
                </a:solidFill>
              </a:rPr>
              <a:t> юна </a:t>
            </a:r>
            <a:r>
              <a:rPr lang="ru-RU" sz="2800" b="1" dirty="0" err="1">
                <a:solidFill>
                  <a:schemeClr val="bg1"/>
                </a:solidFill>
              </a:rPr>
              <a:t>дівчинка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надзвичайно</a:t>
            </a:r>
            <a:r>
              <a:rPr lang="ru-RU" sz="2800" b="1" dirty="0">
                <a:solidFill>
                  <a:schemeClr val="bg1"/>
                </a:solidFill>
              </a:rPr>
              <a:t> любила </a:t>
            </a:r>
            <a:r>
              <a:rPr lang="ru-RU" sz="2800" b="1" dirty="0" err="1">
                <a:solidFill>
                  <a:schemeClr val="bg1"/>
                </a:solidFill>
              </a:rPr>
              <a:t>щире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українське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слово, музику, родину, </a:t>
            </a:r>
            <a:r>
              <a:rPr lang="ru-RU" sz="2800" b="1" dirty="0" err="1">
                <a:solidFill>
                  <a:schemeClr val="bg1"/>
                </a:solidFill>
              </a:rPr>
              <a:t>батьків</a:t>
            </a:r>
            <a:r>
              <a:rPr lang="ru-RU" sz="2800" b="1" dirty="0">
                <a:solidFill>
                  <a:schemeClr val="bg1"/>
                </a:solidFill>
              </a:rPr>
              <a:t> та друзів. </a:t>
            </a:r>
            <a:r>
              <a:rPr lang="ru-RU" sz="2800" b="1" dirty="0" err="1">
                <a:solidFill>
                  <a:schemeClr val="bg1"/>
                </a:solidFill>
              </a:rPr>
              <a:t>Прагнення</a:t>
            </a:r>
            <a:r>
              <a:rPr lang="ru-RU" sz="2800" b="1" dirty="0">
                <a:solidFill>
                  <a:schemeClr val="bg1"/>
                </a:solidFill>
              </a:rPr>
              <a:t> до </a:t>
            </a:r>
            <a:r>
              <a:rPr lang="ru-RU" sz="2800" b="1" dirty="0" err="1">
                <a:solidFill>
                  <a:schemeClr val="bg1"/>
                </a:solidFill>
              </a:rPr>
              <a:t>знань</a:t>
            </a:r>
            <a:r>
              <a:rPr lang="ru-RU" sz="2800" b="1" dirty="0">
                <a:solidFill>
                  <a:schemeClr val="bg1"/>
                </a:solidFill>
              </a:rPr>
              <a:t> та любов до </a:t>
            </a:r>
            <a:r>
              <a:rPr lang="ru-RU" sz="2800" b="1" dirty="0" err="1">
                <a:solidFill>
                  <a:schemeClr val="bg1"/>
                </a:solidFill>
              </a:rPr>
              <a:t>Батьківщини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допомогли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і </a:t>
            </a:r>
            <a:r>
              <a:rPr lang="ru-RU" sz="2800" b="1" dirty="0" err="1">
                <a:solidFill>
                  <a:schemeClr val="bg1"/>
                </a:solidFill>
              </a:rPr>
              <a:t>розвинули</a:t>
            </a:r>
            <a:r>
              <a:rPr lang="ru-RU" sz="2800" b="1" dirty="0">
                <a:solidFill>
                  <a:schemeClr val="bg1"/>
                </a:solidFill>
              </a:rPr>
              <a:t> її </a:t>
            </a:r>
            <a:r>
              <a:rPr lang="ru-RU" sz="2800" b="1" dirty="0" err="1">
                <a:solidFill>
                  <a:schemeClr val="bg1"/>
                </a:solidFill>
              </a:rPr>
              <a:t>природний</a:t>
            </a:r>
            <a:r>
              <a:rPr lang="ru-RU" sz="2800" b="1" dirty="0">
                <a:solidFill>
                  <a:schemeClr val="bg1"/>
                </a:solidFill>
              </a:rPr>
              <a:t> талант. </a:t>
            </a:r>
            <a:r>
              <a:rPr lang="ru-RU" sz="2800" b="1" dirty="0" err="1">
                <a:solidFill>
                  <a:schemeClr val="bg1"/>
                </a:solidFill>
              </a:rPr>
              <a:t>Надзвичайно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талановита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дівчина</a:t>
            </a:r>
            <a:r>
              <a:rPr lang="ru-RU" sz="2800" b="1" dirty="0">
                <a:solidFill>
                  <a:schemeClr val="bg1"/>
                </a:solidFill>
              </a:rPr>
              <a:t> не могла </a:t>
            </a:r>
            <a:r>
              <a:rPr lang="ru-RU" sz="2800" b="1" dirty="0" err="1">
                <a:solidFill>
                  <a:schemeClr val="bg1"/>
                </a:solidFill>
              </a:rPr>
              <a:t>відвідувати</a:t>
            </a:r>
            <a:r>
              <a:rPr lang="ru-RU" sz="2800" b="1" dirty="0">
                <a:solidFill>
                  <a:schemeClr val="bg1"/>
                </a:solidFill>
              </a:rPr>
              <a:t> школу через хворобу, але це не </a:t>
            </a:r>
            <a:r>
              <a:rPr lang="ru-RU" sz="2800" b="1" dirty="0" err="1">
                <a:solidFill>
                  <a:schemeClr val="bg1"/>
                </a:solidFill>
              </a:rPr>
              <a:t>завадило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Зеї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здобути</a:t>
            </a:r>
            <a:r>
              <a:rPr lang="ru-RU" sz="2800" b="1" dirty="0">
                <a:solidFill>
                  <a:schemeClr val="bg1"/>
                </a:solidFill>
              </a:rPr>
              <a:t> освіту. </a:t>
            </a:r>
            <a:r>
              <a:rPr lang="ru-RU" sz="2800" b="1" dirty="0" err="1">
                <a:solidFill>
                  <a:schemeClr val="bg1"/>
                </a:solidFill>
              </a:rPr>
              <a:t>Зея</a:t>
            </a:r>
            <a:r>
              <a:rPr lang="ru-RU" sz="2800" b="1" dirty="0">
                <a:solidFill>
                  <a:schemeClr val="bg1"/>
                </a:solidFill>
              </a:rPr>
              <a:t> — так в </a:t>
            </a:r>
            <a:r>
              <a:rPr lang="ru-RU" sz="2800" b="1" dirty="0" err="1">
                <a:solidFill>
                  <a:schemeClr val="bg1"/>
                </a:solidFill>
              </a:rPr>
              <a:t>дитинстві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донечку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називала</a:t>
            </a:r>
            <a:r>
              <a:rPr lang="ru-RU" sz="2800" b="1" dirty="0">
                <a:solidFill>
                  <a:schemeClr val="bg1"/>
                </a:solidFill>
              </a:rPr>
              <a:t> мама, </a:t>
            </a:r>
            <a:r>
              <a:rPr lang="ru-RU" sz="2800" b="1" dirty="0" err="1">
                <a:solidFill>
                  <a:schemeClr val="bg1"/>
                </a:solidFill>
              </a:rPr>
              <a:t>порівнюючи</a:t>
            </a:r>
            <a:r>
              <a:rPr lang="ru-RU" sz="2800" b="1" dirty="0">
                <a:solidFill>
                  <a:schemeClr val="bg1"/>
                </a:solidFill>
              </a:rPr>
              <a:t> її з тонкою і </a:t>
            </a:r>
            <a:r>
              <a:rPr lang="ru-RU" sz="2800" b="1" dirty="0" err="1">
                <a:solidFill>
                  <a:schemeClr val="bg1"/>
                </a:solidFill>
              </a:rPr>
              <a:t>тендітною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стебелиною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кукурудзи</a:t>
            </a:r>
            <a:r>
              <a:rPr lang="ru-RU" sz="2800" b="1" dirty="0">
                <a:solidFill>
                  <a:schemeClr val="bg1"/>
                </a:solidFill>
              </a:rPr>
              <a:t>. А вона стала </a:t>
            </a:r>
            <a:r>
              <a:rPr lang="ru-RU" sz="2800" b="1" dirty="0" err="1">
                <a:solidFill>
                  <a:schemeClr val="bg1"/>
                </a:solidFill>
              </a:rPr>
              <a:t>відомою</a:t>
            </a:r>
            <a:r>
              <a:rPr lang="ru-RU" sz="2800" b="1" dirty="0">
                <a:solidFill>
                  <a:schemeClr val="bg1"/>
                </a:solidFill>
              </a:rPr>
              <a:t> на весь світ </a:t>
            </a:r>
            <a:r>
              <a:rPr lang="ru-RU" sz="2800" b="1" dirty="0" err="1" smtClean="0">
                <a:solidFill>
                  <a:schemeClr val="bg1"/>
                </a:solidFill>
              </a:rPr>
              <a:t>поетесою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і прославила Україну. Адже це </a:t>
            </a:r>
            <a:r>
              <a:rPr lang="ru-RU" sz="2800" b="1" dirty="0" smtClean="0">
                <a:solidFill>
                  <a:schemeClr val="bg1"/>
                </a:solidFill>
              </a:rPr>
              <a:t>______________.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16365" y="5229994"/>
            <a:ext cx="2592288" cy="58947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Леся Українка</a:t>
            </a:r>
            <a:endParaRPr lang="ru-RU" sz="28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83830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763438" y="1240237"/>
            <a:ext cx="10945217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60" y="2021138"/>
            <a:ext cx="4537688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14837" y="1557586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57927" y="-663518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42413" y="-738173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954841" y="-694691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988385" y="-693630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37569" y="-64249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813655" y="-718649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20070" y="-738173"/>
            <a:ext cx="578025" cy="721760"/>
          </a:xfrm>
          <a:prstGeom prst="rect">
            <a:avLst/>
          </a:prstGeom>
        </p:spPr>
      </p:pic>
      <p:pic>
        <p:nvPicPr>
          <p:cNvPr id="3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68" y="1223577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66462" r="33551" b="20204"/>
          <a:stretch/>
        </p:blipFill>
        <p:spPr>
          <a:xfrm>
            <a:off x="891334" y="-803906"/>
            <a:ext cx="2441704" cy="87687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76273" y="574332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669491" y="4725938"/>
            <a:ext cx="6908558" cy="9338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Побудуйте </a:t>
            </a:r>
            <a:r>
              <a:rPr lang="uk-UA" sz="2800" b="1" dirty="0">
                <a:solidFill>
                  <a:schemeClr val="bg1"/>
                </a:solidFill>
              </a:rPr>
              <a:t>звукову схему </a:t>
            </a:r>
            <a:r>
              <a:rPr lang="uk-UA" sz="2800" b="1" dirty="0" smtClean="0">
                <a:solidFill>
                  <a:schemeClr val="bg1"/>
                </a:solidFill>
              </a:rPr>
              <a:t>слова Українка. 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67139" r="54819" b="18922"/>
          <a:stretch/>
        </p:blipFill>
        <p:spPr>
          <a:xfrm>
            <a:off x="5493480" y="1652136"/>
            <a:ext cx="1846140" cy="9705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8" t="35976" r="63528" b="51742"/>
          <a:stretch/>
        </p:blipFill>
        <p:spPr>
          <a:xfrm>
            <a:off x="6084985" y="3654956"/>
            <a:ext cx="534172" cy="84229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8" r="63621"/>
          <a:stretch/>
        </p:blipFill>
        <p:spPr>
          <a:xfrm>
            <a:off x="6320526" y="3504559"/>
            <a:ext cx="1427689" cy="102421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t="17087" r="61957" b="70631"/>
          <a:stretch/>
        </p:blipFill>
        <p:spPr>
          <a:xfrm>
            <a:off x="5882378" y="3453854"/>
            <a:ext cx="534172" cy="842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0" t="14579" r="13001" b="73331"/>
          <a:stretch/>
        </p:blipFill>
        <p:spPr>
          <a:xfrm>
            <a:off x="1771550" y="3297934"/>
            <a:ext cx="1561488" cy="85194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30881" r="44584" b="52626"/>
          <a:stretch/>
        </p:blipFill>
        <p:spPr>
          <a:xfrm>
            <a:off x="3440344" y="3348657"/>
            <a:ext cx="2202069" cy="1036587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3434508" y="3904912"/>
            <a:ext cx="2447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– –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– </a:t>
            </a:r>
            <a:r>
              <a:rPr lang="uk-UA" sz="3200" b="1" dirty="0">
                <a:solidFill>
                  <a:srgbClr val="0070C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890244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1911" y="1557586"/>
            <a:ext cx="6120680" cy="20621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згадаємо видатну українську поетесу Лесю </a:t>
            </a:r>
            <a:r>
              <a:rPr lang="uk-UA" sz="3200" b="1" dirty="0" smtClean="0">
                <a:solidFill>
                  <a:srgbClr val="0070C0"/>
                </a:solidFill>
              </a:rPr>
              <a:t>Українку. Будемо </a:t>
            </a:r>
            <a:r>
              <a:rPr lang="uk-UA" sz="3200" b="1" dirty="0">
                <a:solidFill>
                  <a:srgbClr val="0070C0"/>
                </a:solidFill>
              </a:rPr>
              <a:t>вчитися визначати суфікси у словах.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2" y="1413570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Леся Українка - геніальна дочка українського народ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6"/>
          <a:stretch/>
        </p:blipFill>
        <p:spPr bwMode="auto">
          <a:xfrm>
            <a:off x="6055715" y="3612402"/>
            <a:ext cx="4454942" cy="292315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6758" y="621483"/>
            <a:ext cx="1038709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Запишіть </a:t>
            </a:r>
            <a:r>
              <a:rPr lang="uk-UA" sz="4000" b="1" dirty="0">
                <a:solidFill>
                  <a:schemeClr val="bg1"/>
                </a:solidFill>
              </a:rPr>
              <a:t>споріднені </a:t>
            </a:r>
            <a:r>
              <a:rPr lang="uk-UA" sz="4000" b="1" dirty="0" smtClean="0">
                <a:solidFill>
                  <a:schemeClr val="bg1"/>
                </a:solidFill>
              </a:rPr>
              <a:t>слова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3480" y="2038460"/>
            <a:ext cx="2232247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риб а  –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міст    – </a:t>
            </a:r>
          </a:p>
          <a:p>
            <a:r>
              <a:rPr lang="uk-UA" sz="3600" b="1" dirty="0" err="1">
                <a:solidFill>
                  <a:schemeClr val="bg1"/>
                </a:solidFill>
              </a:rPr>
              <a:t>добр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err="1">
                <a:solidFill>
                  <a:schemeClr val="bg1"/>
                </a:solidFill>
              </a:rPr>
              <a:t>ий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–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355728" y="2038460"/>
            <a:ext cx="2808312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err="1">
                <a:solidFill>
                  <a:schemeClr val="bg1"/>
                </a:solidFill>
              </a:rPr>
              <a:t>рибк</a:t>
            </a:r>
            <a:r>
              <a:rPr lang="uk-UA" sz="3600" b="1" dirty="0">
                <a:solidFill>
                  <a:schemeClr val="bg1"/>
                </a:solidFill>
              </a:rPr>
              <a:t> а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міст </a:t>
            </a:r>
            <a:r>
              <a:rPr lang="uk-UA" sz="3600" b="1" dirty="0" err="1">
                <a:solidFill>
                  <a:schemeClr val="bg1"/>
                </a:solidFill>
              </a:rPr>
              <a:t>ок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err="1">
                <a:solidFill>
                  <a:schemeClr val="bg1"/>
                </a:solidFill>
              </a:rPr>
              <a:t>добреньк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err="1">
                <a:solidFill>
                  <a:schemeClr val="bg1"/>
                </a:solidFill>
              </a:rPr>
              <a:t>ий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>
            <a:off x="3403470" y="2180256"/>
            <a:ext cx="802696" cy="114912"/>
          </a:xfrm>
          <a:prstGeom prst="blockArc">
            <a:avLst/>
          </a:prstGeom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>
            <a:off x="1123480" y="2146066"/>
            <a:ext cx="876037" cy="95856"/>
          </a:xfrm>
          <a:prstGeom prst="blockArc">
            <a:avLst/>
          </a:prstGeom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80186" y="2164513"/>
            <a:ext cx="455467" cy="434446"/>
          </a:xfrm>
          <a:prstGeom prst="rect">
            <a:avLst/>
          </a:prstGeom>
          <a:noFill/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195487" y="2498264"/>
            <a:ext cx="767557" cy="103837"/>
            <a:chOff x="7877060" y="2340837"/>
            <a:chExt cx="2170323" cy="182026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2021167" y="2193994"/>
            <a:ext cx="413573" cy="432507"/>
          </a:xfrm>
          <a:prstGeom prst="rect">
            <a:avLst/>
          </a:prstGeom>
          <a:noFill/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grpSp>
        <p:nvGrpSpPr>
          <p:cNvPr id="27" name="Группа 26"/>
          <p:cNvGrpSpPr/>
          <p:nvPr/>
        </p:nvGrpSpPr>
        <p:grpSpPr>
          <a:xfrm>
            <a:off x="3440380" y="2413634"/>
            <a:ext cx="1014242" cy="188468"/>
            <a:chOff x="7877060" y="2340837"/>
            <a:chExt cx="2170323" cy="182026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Арка 30"/>
          <p:cNvSpPr/>
          <p:nvPr/>
        </p:nvSpPr>
        <p:spPr>
          <a:xfrm>
            <a:off x="1195487" y="2742361"/>
            <a:ext cx="887620" cy="63031"/>
          </a:xfrm>
          <a:prstGeom prst="blockArc">
            <a:avLst/>
          </a:prstGeom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176615" y="2960679"/>
            <a:ext cx="844552" cy="141200"/>
            <a:chOff x="7877060" y="2340837"/>
            <a:chExt cx="2170323" cy="182026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>
            <a:off x="2083107" y="2748416"/>
            <a:ext cx="413573" cy="432507"/>
          </a:xfrm>
          <a:prstGeom prst="rect">
            <a:avLst/>
          </a:prstGeom>
          <a:noFill/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37" name="Арка 36"/>
          <p:cNvSpPr/>
          <p:nvPr/>
        </p:nvSpPr>
        <p:spPr>
          <a:xfrm>
            <a:off x="3469410" y="2729676"/>
            <a:ext cx="870647" cy="83082"/>
          </a:xfrm>
          <a:prstGeom prst="blockArc">
            <a:avLst/>
          </a:prstGeom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24130" y="2703278"/>
            <a:ext cx="236497" cy="434446"/>
          </a:xfrm>
          <a:prstGeom prst="rect">
            <a:avLst/>
          </a:prstGeom>
          <a:noFill/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3469409" y="2920501"/>
            <a:ext cx="1418495" cy="203279"/>
            <a:chOff x="7877060" y="2340837"/>
            <a:chExt cx="2170323" cy="182026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Арка 42"/>
          <p:cNvSpPr/>
          <p:nvPr/>
        </p:nvSpPr>
        <p:spPr>
          <a:xfrm>
            <a:off x="1123480" y="3266053"/>
            <a:ext cx="1161316" cy="103896"/>
          </a:xfrm>
          <a:prstGeom prst="blockArc">
            <a:avLst/>
          </a:prstGeom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84796" y="3267027"/>
            <a:ext cx="566875" cy="485009"/>
          </a:xfrm>
          <a:prstGeom prst="rect">
            <a:avLst/>
          </a:prstGeom>
          <a:noFill/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grpSp>
        <p:nvGrpSpPr>
          <p:cNvPr id="45" name="Группа 44"/>
          <p:cNvGrpSpPr/>
          <p:nvPr/>
        </p:nvGrpSpPr>
        <p:grpSpPr>
          <a:xfrm>
            <a:off x="1195486" y="3492371"/>
            <a:ext cx="1010423" cy="259665"/>
            <a:chOff x="7877060" y="2340837"/>
            <a:chExt cx="2170323" cy="182026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Арка 48"/>
          <p:cNvSpPr/>
          <p:nvPr/>
        </p:nvSpPr>
        <p:spPr>
          <a:xfrm>
            <a:off x="3469409" y="3272163"/>
            <a:ext cx="985213" cy="134198"/>
          </a:xfrm>
          <a:prstGeom prst="blockArc">
            <a:avLst/>
          </a:prstGeom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443959" y="3267865"/>
            <a:ext cx="663387" cy="483331"/>
          </a:xfrm>
          <a:prstGeom prst="rect">
            <a:avLst/>
          </a:prstGeom>
          <a:noFill/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3469408" y="3525510"/>
            <a:ext cx="1918075" cy="187534"/>
            <a:chOff x="7877060" y="2340837"/>
            <a:chExt cx="2170323" cy="182026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28575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Прямоугольник 54"/>
          <p:cNvSpPr/>
          <p:nvPr/>
        </p:nvSpPr>
        <p:spPr>
          <a:xfrm>
            <a:off x="856132" y="1382721"/>
            <a:ext cx="6967851" cy="5349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Позначте </a:t>
            </a:r>
            <a:r>
              <a:rPr lang="uk-UA" sz="2800" b="1" dirty="0">
                <a:solidFill>
                  <a:srgbClr val="0070C0"/>
                </a:solidFill>
              </a:rPr>
              <a:t>у них закінчення, </a:t>
            </a:r>
            <a:r>
              <a:rPr lang="uk-UA" sz="2800" b="1" dirty="0" smtClean="0">
                <a:solidFill>
                  <a:srgbClr val="0070C0"/>
                </a:solidFill>
              </a:rPr>
              <a:t>основу </a:t>
            </a:r>
            <a:r>
              <a:rPr lang="uk-UA" sz="2800" b="1" dirty="0">
                <a:solidFill>
                  <a:srgbClr val="0070C0"/>
                </a:solidFill>
              </a:rPr>
              <a:t>і корінь.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52072" y="2046055"/>
            <a:ext cx="4752528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— Яка </a:t>
            </a:r>
            <a:r>
              <a:rPr lang="ru-RU" sz="2800" b="1" dirty="0" err="1"/>
              <a:t>частинка</a:t>
            </a:r>
            <a:r>
              <a:rPr lang="ru-RU" sz="2800" b="1" dirty="0"/>
              <a:t> </a:t>
            </a:r>
            <a:r>
              <a:rPr lang="ru-RU" sz="2800" b="1" dirty="0" err="1"/>
              <a:t>допомогла</a:t>
            </a:r>
            <a:r>
              <a:rPr lang="ru-RU" sz="2800" b="1" dirty="0"/>
              <a:t> </a:t>
            </a:r>
            <a:r>
              <a:rPr lang="ru-RU" sz="2800" b="1" dirty="0" err="1"/>
              <a:t>утворити</a:t>
            </a:r>
            <a:r>
              <a:rPr lang="ru-RU" sz="2800" b="1" dirty="0"/>
              <a:t> </a:t>
            </a:r>
            <a:r>
              <a:rPr lang="ru-RU" sz="2800" b="1" dirty="0" err="1"/>
              <a:t>нові</a:t>
            </a:r>
            <a:r>
              <a:rPr lang="ru-RU" sz="2800" b="1" dirty="0"/>
              <a:t> слова? Де вона </a:t>
            </a:r>
            <a:r>
              <a:rPr lang="ru-RU" sz="2800" b="1" dirty="0" err="1"/>
              <a:t>розташована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Як </a:t>
            </a:r>
            <a:r>
              <a:rPr lang="ru-RU" sz="2800" b="1" dirty="0" err="1"/>
              <a:t>змінилось</a:t>
            </a:r>
            <a:r>
              <a:rPr lang="ru-RU" sz="2800" b="1" dirty="0"/>
              <a:t> </a:t>
            </a:r>
            <a:r>
              <a:rPr lang="ru-RU" sz="2800" b="1" dirty="0" err="1"/>
              <a:t>лексичне</a:t>
            </a:r>
            <a:r>
              <a:rPr lang="ru-RU" sz="2800" b="1" dirty="0"/>
              <a:t> значення слів?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На що вказує нова </a:t>
            </a:r>
            <a:r>
              <a:rPr lang="ru-RU" sz="2800" b="1" dirty="0" err="1"/>
              <a:t>частина</a:t>
            </a:r>
            <a:r>
              <a:rPr lang="ru-RU" sz="2800" b="1" dirty="0"/>
              <a:t> слова? 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59" name="Группа 16"/>
          <p:cNvGrpSpPr>
            <a:grpSpLocks/>
          </p:cNvGrpSpPr>
          <p:nvPr/>
        </p:nvGrpSpPr>
        <p:grpSpPr bwMode="auto">
          <a:xfrm>
            <a:off x="1374234" y="3807286"/>
            <a:ext cx="2244892" cy="2588096"/>
            <a:chOff x="3023058" y="1800018"/>
            <a:chExt cx="2969472" cy="3757558"/>
          </a:xfrm>
        </p:grpSpPr>
        <p:pic>
          <p:nvPicPr>
            <p:cNvPr id="60" name="Рисунок 59" descr="Рис 1-01 Язык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3058" y="1800018"/>
              <a:ext cx="2969472" cy="3757558"/>
            </a:xfrm>
            <a:prstGeom prst="roundRect">
              <a:avLst/>
            </a:prstGeom>
          </p:spPr>
        </p:pic>
        <p:sp>
          <p:nvSpPr>
            <p:cNvPr id="61" name="Скругленный прямоугольник 60"/>
            <p:cNvSpPr/>
            <p:nvPr/>
          </p:nvSpPr>
          <p:spPr>
            <a:xfrm rot="19043338">
              <a:off x="3158920" y="2322274"/>
              <a:ext cx="1465850" cy="4999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676207" y="4680187"/>
            <a:ext cx="18722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 </a:t>
            </a:r>
            <a:r>
              <a:rPr lang="ru-RU" sz="2800" b="1" dirty="0" err="1" smtClean="0"/>
              <a:t>розмір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178657" y="5384791"/>
            <a:ext cx="7478938" cy="5349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Це суфікс. Позначте кутом цю частину слова.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700697" y="4246458"/>
            <a:ext cx="512804" cy="263456"/>
            <a:chOff x="6057900" y="1943100"/>
            <a:chExt cx="519170" cy="185365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4336862" y="2619984"/>
            <a:ext cx="518832" cy="185408"/>
            <a:chOff x="6057900" y="1943100"/>
            <a:chExt cx="519170" cy="185365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/>
          <p:cNvGrpSpPr/>
          <p:nvPr/>
        </p:nvGrpSpPr>
        <p:grpSpPr>
          <a:xfrm>
            <a:off x="4523545" y="3137723"/>
            <a:ext cx="863937" cy="268637"/>
            <a:chOff x="6057900" y="1943100"/>
            <a:chExt cx="519170" cy="185365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4178656" y="2035038"/>
            <a:ext cx="344889" cy="260130"/>
            <a:chOff x="6057900" y="1943100"/>
            <a:chExt cx="519170" cy="185365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14877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6" grpId="0" animBg="1"/>
      <p:bldP spid="31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9" grpId="0" animBg="1"/>
      <p:bldP spid="50" grpId="0" animBg="1"/>
      <p:bldP spid="56" grpId="0" animBg="1"/>
      <p:bldP spid="57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0600" y="539325"/>
            <a:ext cx="9983364" cy="7408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95687" y="1485578"/>
            <a:ext cx="8088277" cy="36009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основи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яка стоїть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 кореня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закінченням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називається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суфіксом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Суфікс позначають так: 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морський.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За допомогою суфіксів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утворюються нові слова. 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Наприклад: 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— шкільний, школярі.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8468483" y="3023393"/>
            <a:ext cx="518832" cy="185408"/>
            <a:chOff x="6057900" y="1943100"/>
            <a:chExt cx="519170" cy="18536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8452694" y="4488060"/>
            <a:ext cx="247489" cy="190544"/>
            <a:chOff x="6057900" y="1943100"/>
            <a:chExt cx="519170" cy="185365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10253999" y="4402304"/>
            <a:ext cx="456902" cy="228653"/>
            <a:chOff x="6057900" y="1943100"/>
            <a:chExt cx="519170" cy="185365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Арка 25"/>
          <p:cNvSpPr/>
          <p:nvPr/>
        </p:nvSpPr>
        <p:spPr>
          <a:xfrm>
            <a:off x="7478871" y="4583332"/>
            <a:ext cx="973823" cy="190544"/>
          </a:xfrm>
          <a:prstGeom prst="blockArc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>
            <a:off x="9332599" y="4574110"/>
            <a:ext cx="935896" cy="152435"/>
          </a:xfrm>
          <a:prstGeom prst="blockArc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Арка 27"/>
          <p:cNvSpPr/>
          <p:nvPr/>
        </p:nvSpPr>
        <p:spPr>
          <a:xfrm>
            <a:off x="5731991" y="4581921"/>
            <a:ext cx="857827" cy="152435"/>
          </a:xfrm>
          <a:prstGeom prst="blockArc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227" y="1779067"/>
            <a:ext cx="1906371" cy="28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183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5895</TotalTime>
  <Words>826</Words>
  <Application>Microsoft Office PowerPoint</Application>
  <PresentationFormat>Произвольный</PresentationFormat>
  <Paragraphs>146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Визначаю суфікс у словах</vt:lpstr>
      <vt:lpstr> Налаштування на урок</vt:lpstr>
      <vt:lpstr>Презентация PowerPoint</vt:lpstr>
      <vt:lpstr>Презентация PowerPoint</vt:lpstr>
      <vt:lpstr>Послухайте текст. Про кого він?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Підсумок уроку. 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451</cp:revision>
  <dcterms:created xsi:type="dcterms:W3CDTF">2025-08-27T14:01:18Z</dcterms:created>
  <dcterms:modified xsi:type="dcterms:W3CDTF">2025-12-03T10:46:19Z</dcterms:modified>
</cp:coreProperties>
</file>