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576" r:id="rId3"/>
    <p:sldId id="539" r:id="rId4"/>
    <p:sldId id="543" r:id="rId5"/>
    <p:sldId id="565" r:id="rId6"/>
    <p:sldId id="566" r:id="rId7"/>
    <p:sldId id="567" r:id="rId8"/>
    <p:sldId id="568" r:id="rId9"/>
    <p:sldId id="326" r:id="rId10"/>
    <p:sldId id="569" r:id="rId11"/>
    <p:sldId id="537" r:id="rId12"/>
    <p:sldId id="571" r:id="rId13"/>
    <p:sldId id="540" r:id="rId14"/>
    <p:sldId id="575" r:id="rId15"/>
    <p:sldId id="432" r:id="rId16"/>
    <p:sldId id="433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791" y="1197546"/>
            <a:ext cx="8856984" cy="146423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Зимові картини і «зимові» слова.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Г. Малик «Грудень» (напам’ять)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15611" y="3941048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4.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Здійсниться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все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4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3 клас\02 ЧИТАННЯ\1 Савченко уроки\4 Здійсниться все\№044-Г.Малик. Грудень\2025-12-01_165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71" y="3101928"/>
            <a:ext cx="2564852" cy="257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0237" y="333450"/>
            <a:ext cx="9990346" cy="658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Згадайте письменницю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415" y="981522"/>
            <a:ext cx="7344815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 </a:t>
            </a:r>
            <a:r>
              <a:rPr lang="uk-UA" sz="2400" b="1" dirty="0" err="1">
                <a:solidFill>
                  <a:srgbClr val="FFFF00"/>
                </a:solidFill>
              </a:rPr>
              <a:t>Малик</a:t>
            </a:r>
            <a:r>
              <a:rPr lang="uk-UA" sz="2400" b="1" dirty="0">
                <a:solidFill>
                  <a:srgbClr val="FFFF00"/>
                </a:solidFill>
              </a:rPr>
              <a:t> Галина Миколаївна — </a:t>
            </a:r>
          </a:p>
          <a:p>
            <a:pPr algn="just"/>
            <a:r>
              <a:rPr lang="uk-UA" sz="2400" b="1" dirty="0">
                <a:solidFill>
                  <a:schemeClr val="bg1"/>
                </a:solidFill>
              </a:rPr>
              <a:t>українська письменниця, перекладач. Видала 52 книжки для дітей — поезію, прозу, переклади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dirty="0"/>
              <a:t> </a:t>
            </a:r>
            <a:r>
              <a:rPr lang="ru-RU" sz="2400" b="1" dirty="0"/>
              <a:t>Вірші Галини Малик </a:t>
            </a:r>
            <a:r>
              <a:rPr lang="ru-RU" sz="2400" b="1" dirty="0" err="1"/>
              <a:t>легкі</a:t>
            </a:r>
            <a:r>
              <a:rPr lang="ru-RU" sz="2400" b="1" dirty="0"/>
              <a:t>, з </a:t>
            </a:r>
            <a:r>
              <a:rPr lang="ru-RU" sz="2400" b="1" dirty="0" err="1"/>
              <a:t>простими</a:t>
            </a:r>
            <a:r>
              <a:rPr lang="ru-RU" sz="2400" b="1" dirty="0"/>
              <a:t>, </a:t>
            </a:r>
            <a:r>
              <a:rPr lang="ru-RU" sz="2400" b="1" dirty="0" err="1"/>
              <a:t>інколи</a:t>
            </a:r>
            <a:r>
              <a:rPr lang="ru-RU" sz="2400" b="1" dirty="0"/>
              <a:t> зовсім </a:t>
            </a:r>
            <a:r>
              <a:rPr lang="ru-RU" sz="2400" b="1" dirty="0" err="1"/>
              <a:t>неочікуваними</a:t>
            </a:r>
            <a:r>
              <a:rPr lang="ru-RU" sz="2400" b="1" dirty="0"/>
              <a:t>, сюжетами, </a:t>
            </a:r>
            <a:r>
              <a:rPr lang="ru-RU" sz="2400" b="1" dirty="0" err="1"/>
              <a:t>різножанрові</a:t>
            </a:r>
            <a:r>
              <a:rPr lang="ru-RU" sz="2400" b="1" dirty="0"/>
              <a:t>. Крім </a:t>
            </a:r>
            <a:r>
              <a:rPr lang="ru-RU" sz="2400" b="1" dirty="0" err="1"/>
              <a:t>віршів</a:t>
            </a:r>
            <a:r>
              <a:rPr lang="ru-RU" sz="2400" b="1" dirty="0"/>
              <a:t> авторка </a:t>
            </a:r>
            <a:r>
              <a:rPr lang="ru-RU" sz="2400" b="1" dirty="0" err="1"/>
              <a:t>пише</a:t>
            </a:r>
            <a:r>
              <a:rPr lang="ru-RU" sz="2400" b="1" dirty="0"/>
              <a:t> </a:t>
            </a:r>
            <a:r>
              <a:rPr lang="ru-RU" sz="2400" b="1" dirty="0" err="1" smtClean="0"/>
              <a:t>казкові</a:t>
            </a:r>
            <a:r>
              <a:rPr lang="ru-RU" sz="2400" b="1" dirty="0" smtClean="0"/>
              <a:t> </a:t>
            </a:r>
            <a:r>
              <a:rPr lang="ru-RU" sz="2400" b="1" dirty="0" err="1"/>
              <a:t>повісті</a:t>
            </a:r>
            <a:r>
              <a:rPr lang="ru-RU" sz="2400" b="1" dirty="0"/>
              <a:t>, головні герої яких — діти та </a:t>
            </a:r>
            <a:r>
              <a:rPr lang="ru-RU" sz="2400" b="1" dirty="0" err="1"/>
              <a:t>підлітки</a:t>
            </a:r>
            <a:r>
              <a:rPr lang="ru-RU" sz="2400" b="1" dirty="0"/>
              <a:t>. З персонажами </a:t>
            </a:r>
            <a:r>
              <a:rPr lang="ru-RU" sz="2400" b="1" dirty="0" err="1"/>
              <a:t>цих</a:t>
            </a:r>
            <a:r>
              <a:rPr lang="ru-RU" sz="2400" b="1" dirty="0"/>
              <a:t> </a:t>
            </a:r>
            <a:r>
              <a:rPr lang="ru-RU" sz="2400" b="1" dirty="0" err="1"/>
              <a:t>повістей</a:t>
            </a:r>
            <a:r>
              <a:rPr lang="ru-RU" sz="2400" b="1" dirty="0"/>
              <a:t> </a:t>
            </a:r>
            <a:r>
              <a:rPr lang="ru-RU" sz="2400" b="1" dirty="0" err="1"/>
              <a:t>повсякчас</a:t>
            </a:r>
            <a:r>
              <a:rPr lang="ru-RU" sz="2400" b="1" dirty="0"/>
              <a:t> </a:t>
            </a:r>
            <a:r>
              <a:rPr lang="ru-RU" sz="2400" b="1" dirty="0" err="1" smtClean="0"/>
              <a:t>трапляються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якісь</a:t>
            </a:r>
            <a:r>
              <a:rPr lang="ru-RU" sz="2400" b="1" dirty="0"/>
              <a:t> </a:t>
            </a:r>
            <a:r>
              <a:rPr lang="ru-RU" sz="2400" b="1" dirty="0" err="1"/>
              <a:t>пригоди</a:t>
            </a:r>
            <a:r>
              <a:rPr lang="ru-RU" sz="2400" b="1" dirty="0"/>
              <a:t>, </a:t>
            </a:r>
            <a:r>
              <a:rPr lang="ru-RU" sz="2400" b="1" dirty="0" err="1"/>
              <a:t>відбуваються</a:t>
            </a:r>
            <a:r>
              <a:rPr lang="ru-RU" sz="2400" b="1" dirty="0"/>
              <a:t> </a:t>
            </a:r>
            <a:r>
              <a:rPr lang="ru-RU" sz="2400" b="1" dirty="0" err="1"/>
              <a:t>небезпечні</a:t>
            </a:r>
            <a:r>
              <a:rPr lang="ru-RU" sz="2400" b="1" dirty="0"/>
              <a:t> та </a:t>
            </a:r>
            <a:r>
              <a:rPr lang="ru-RU" sz="2400" b="1" dirty="0" err="1"/>
              <a:t>радісні</a:t>
            </a:r>
            <a:r>
              <a:rPr lang="ru-RU" sz="2400" b="1" dirty="0"/>
              <a:t> </a:t>
            </a:r>
            <a:r>
              <a:rPr lang="ru-RU" sz="2400" b="1" dirty="0" err="1"/>
              <a:t>події</a:t>
            </a:r>
            <a:r>
              <a:rPr lang="ru-RU" sz="2400" b="1" dirty="0"/>
              <a:t>. Її герої (</a:t>
            </a:r>
            <a:r>
              <a:rPr lang="ru-RU" sz="2400" b="1" dirty="0" err="1"/>
              <a:t>ваші</a:t>
            </a:r>
            <a:r>
              <a:rPr lang="ru-RU" sz="2400" b="1" dirty="0"/>
              <a:t> </a:t>
            </a:r>
            <a:r>
              <a:rPr lang="ru-RU" sz="2400" b="1" dirty="0" err="1"/>
              <a:t>однолітки</a:t>
            </a:r>
            <a:r>
              <a:rPr lang="ru-RU" sz="2400" b="1" dirty="0"/>
              <a:t>) </a:t>
            </a:r>
            <a:r>
              <a:rPr lang="ru-RU" sz="2400" b="1" dirty="0" err="1"/>
              <a:t>потрапляють</a:t>
            </a:r>
            <a:r>
              <a:rPr lang="ru-RU" sz="2400" b="1" dirty="0"/>
              <a:t> у </a:t>
            </a:r>
            <a:r>
              <a:rPr lang="ru-RU" sz="2400" b="1" dirty="0" err="1"/>
              <a:t>казкову</a:t>
            </a:r>
            <a:r>
              <a:rPr lang="ru-RU" sz="2400" b="1" dirty="0"/>
              <a:t> </a:t>
            </a:r>
            <a:r>
              <a:rPr lang="ru-RU" sz="2400" b="1" dirty="0" err="1"/>
              <a:t>країну</a:t>
            </a:r>
            <a:r>
              <a:rPr lang="ru-RU" sz="2400" b="1" dirty="0"/>
              <a:t> і, </a:t>
            </a:r>
            <a:r>
              <a:rPr lang="ru-RU" sz="2400" b="1" dirty="0" err="1"/>
              <a:t>навпаки</a:t>
            </a:r>
            <a:r>
              <a:rPr lang="ru-RU" sz="2400" b="1" dirty="0"/>
              <a:t>, </a:t>
            </a:r>
            <a:r>
              <a:rPr lang="ru-RU" sz="2400" b="1" dirty="0" err="1"/>
              <a:t>мешканці</a:t>
            </a:r>
            <a:r>
              <a:rPr lang="ru-RU" sz="2400" b="1" dirty="0"/>
              <a:t> </a:t>
            </a:r>
            <a:r>
              <a:rPr lang="ru-RU" sz="2400" b="1" dirty="0" err="1"/>
              <a:t>казкових</a:t>
            </a:r>
            <a:r>
              <a:rPr lang="ru-RU" sz="2400" b="1" dirty="0"/>
              <a:t> </a:t>
            </a:r>
            <a:r>
              <a:rPr lang="ru-RU" sz="2400" b="1" dirty="0" err="1"/>
              <a:t>країн</a:t>
            </a:r>
            <a:r>
              <a:rPr lang="ru-RU" sz="2400" b="1" dirty="0"/>
              <a:t> </a:t>
            </a:r>
            <a:r>
              <a:rPr lang="ru-RU" sz="2400" b="1" dirty="0" err="1"/>
              <a:t>потрапляють</a:t>
            </a:r>
            <a:r>
              <a:rPr lang="ru-RU" sz="2400" b="1" dirty="0"/>
              <a:t> у наше </a:t>
            </a:r>
            <a:r>
              <a:rPr lang="ru-RU" sz="2400" b="1" dirty="0" err="1"/>
              <a:t>реальне</a:t>
            </a:r>
            <a:r>
              <a:rPr lang="ru-RU" sz="2400" b="1" dirty="0"/>
              <a:t> життя. А ще, коли </a:t>
            </a:r>
            <a:r>
              <a:rPr lang="ru-RU" sz="2400" b="1" dirty="0" err="1"/>
              <a:t>читаєш</a:t>
            </a:r>
            <a:r>
              <a:rPr lang="ru-RU" sz="2400" b="1" dirty="0"/>
              <a:t> </a:t>
            </a:r>
            <a:r>
              <a:rPr lang="ru-RU" sz="2400" b="1" dirty="0" err="1"/>
              <a:t>повісті</a:t>
            </a:r>
            <a:r>
              <a:rPr lang="ru-RU" sz="2400" b="1" dirty="0"/>
              <a:t> та </a:t>
            </a:r>
            <a:r>
              <a:rPr lang="ru-RU" sz="2400" b="1" dirty="0" err="1"/>
              <a:t>п’єси</a:t>
            </a:r>
            <a:r>
              <a:rPr lang="ru-RU" sz="2400" b="1" dirty="0"/>
              <a:t> </a:t>
            </a:r>
            <a:r>
              <a:rPr lang="ru-RU" sz="2400" b="1" dirty="0" err="1"/>
              <a:t>письменниці</a:t>
            </a:r>
            <a:r>
              <a:rPr lang="ru-RU" sz="2400" b="1" dirty="0"/>
              <a:t>, </a:t>
            </a:r>
            <a:r>
              <a:rPr lang="ru-RU" sz="2400" b="1" dirty="0" err="1"/>
              <a:t>здається</a:t>
            </a:r>
            <a:r>
              <a:rPr lang="ru-RU" sz="2400" b="1" dirty="0"/>
              <a:t>, що </a:t>
            </a:r>
            <a:r>
              <a:rPr lang="ru-RU" sz="2400" b="1" dirty="0" err="1"/>
              <a:t>їхня</a:t>
            </a:r>
            <a:r>
              <a:rPr lang="ru-RU" sz="2400" b="1" dirty="0"/>
              <a:t> авторка </a:t>
            </a:r>
            <a:r>
              <a:rPr lang="ru-RU" sz="2400" b="1" dirty="0" err="1"/>
              <a:t>знаходиться</a:t>
            </a:r>
            <a:r>
              <a:rPr lang="ru-RU" sz="2400" b="1" dirty="0"/>
              <a:t> </a:t>
            </a:r>
            <a:r>
              <a:rPr lang="ru-RU" sz="2400" b="1" dirty="0" err="1"/>
              <a:t>поміж</a:t>
            </a:r>
            <a:r>
              <a:rPr lang="ru-RU" sz="2400" b="1" dirty="0"/>
              <a:t> своїх героїв і разом із ними </a:t>
            </a:r>
            <a:r>
              <a:rPr lang="ru-RU" sz="2400" b="1" dirty="0" err="1"/>
              <a:t>переживає</a:t>
            </a:r>
            <a:r>
              <a:rPr lang="ru-RU" sz="2400" b="1" dirty="0"/>
              <a:t> все </a:t>
            </a:r>
            <a:r>
              <a:rPr lang="ru-RU" sz="2400" b="1" dirty="0" err="1"/>
              <a:t>описане</a:t>
            </a:r>
            <a:r>
              <a:rPr lang="ru-RU" sz="2400" b="1" dirty="0"/>
              <a:t> </a:t>
            </a:r>
            <a:r>
              <a:rPr lang="ru-RU" sz="2400" b="1" dirty="0" smtClean="0"/>
              <a:t>в книжках</a:t>
            </a:r>
            <a:r>
              <a:rPr lang="ru-RU" sz="2400" b="1" dirty="0"/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Письменник за прилавком: Галина Малик by Mediacenter on SoundCloud - Hear  the world's sound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8706" y="1125538"/>
            <a:ext cx="3733214" cy="37365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3945" y="549474"/>
            <a:ext cx="10158646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835447" y="1395282"/>
            <a:ext cx="3138484" cy="45874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4000" b="1" dirty="0" err="1">
                <a:solidFill>
                  <a:srgbClr val="0070C0"/>
                </a:solidFill>
              </a:rPr>
              <a:t>зв</a:t>
            </a:r>
            <a:r>
              <a:rPr lang="uk-UA" sz="4000" b="1" dirty="0" err="1">
                <a:solidFill>
                  <a:srgbClr val="FF0000"/>
                </a:solidFill>
              </a:rPr>
              <a:t>і</a:t>
            </a:r>
            <a:r>
              <a:rPr lang="uk-UA" sz="4000" b="1" dirty="0" err="1">
                <a:solidFill>
                  <a:srgbClr val="0070C0"/>
                </a:solidFill>
              </a:rPr>
              <a:t>вши</a:t>
            </a:r>
            <a:endParaRPr lang="uk-UA" sz="4000" b="1" dirty="0">
              <a:solidFill>
                <a:srgbClr val="0070C0"/>
              </a:solidFill>
            </a:endParaRPr>
          </a:p>
          <a:p>
            <a:pPr algn="ctr" eaLnBrk="0" hangingPunct="0">
              <a:defRPr/>
            </a:pPr>
            <a:r>
              <a:rPr lang="uk-UA" sz="4000" b="1" dirty="0" err="1">
                <a:solidFill>
                  <a:srgbClr val="0070C0"/>
                </a:solidFill>
              </a:rPr>
              <a:t>сид</a:t>
            </a:r>
            <a:r>
              <a:rPr lang="uk-UA" sz="4000" b="1" dirty="0" err="1">
                <a:solidFill>
                  <a:srgbClr val="FF0000"/>
                </a:solidFill>
              </a:rPr>
              <a:t>е</a:t>
            </a:r>
            <a:r>
              <a:rPr lang="uk-UA" sz="4000" b="1" dirty="0" err="1">
                <a:solidFill>
                  <a:srgbClr val="0070C0"/>
                </a:solidFill>
              </a:rPr>
              <a:t>льці</a:t>
            </a:r>
            <a:endParaRPr lang="uk-UA" sz="4000" b="1" dirty="0">
              <a:solidFill>
                <a:srgbClr val="0070C0"/>
              </a:solidFill>
            </a:endParaRPr>
          </a:p>
          <a:p>
            <a:pPr algn="ctr" eaLnBrk="0" hangingPunct="0">
              <a:defRPr/>
            </a:pPr>
            <a:r>
              <a:rPr lang="uk-UA" sz="4000" b="1" dirty="0">
                <a:solidFill>
                  <a:srgbClr val="0070C0"/>
                </a:solidFill>
              </a:rPr>
              <a:t>золот</a:t>
            </a:r>
            <a:r>
              <a:rPr lang="uk-UA" sz="4000" b="1" dirty="0">
                <a:solidFill>
                  <a:srgbClr val="FF0000"/>
                </a:solidFill>
              </a:rPr>
              <a:t>і</a:t>
            </a:r>
            <a:r>
              <a:rPr lang="uk-UA" sz="4000" b="1" dirty="0">
                <a:solidFill>
                  <a:srgbClr val="0070C0"/>
                </a:solidFill>
              </a:rPr>
              <a:t>м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rgbClr val="0070C0"/>
                </a:solidFill>
              </a:rPr>
              <a:t>наз</a:t>
            </a:r>
            <a:r>
              <a:rPr lang="uk-UA" sz="4000" b="1" dirty="0">
                <a:solidFill>
                  <a:srgbClr val="FF0000"/>
                </a:solidFill>
              </a:rPr>
              <a:t>у</a:t>
            </a:r>
            <a:r>
              <a:rPr lang="uk-UA" sz="4000" b="1" dirty="0">
                <a:solidFill>
                  <a:srgbClr val="0070C0"/>
                </a:solidFill>
              </a:rPr>
              <a:t>стріч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rgbClr val="0070C0"/>
                </a:solidFill>
              </a:rPr>
              <a:t>здр</a:t>
            </a:r>
            <a:r>
              <a:rPr lang="uk-UA" sz="4000" b="1" dirty="0">
                <a:solidFill>
                  <a:srgbClr val="FF0000"/>
                </a:solidFill>
              </a:rPr>
              <a:t>а</a:t>
            </a:r>
            <a:r>
              <a:rPr lang="uk-UA" sz="4000" b="1" dirty="0">
                <a:solidFill>
                  <a:srgbClr val="0070C0"/>
                </a:solidFill>
              </a:rPr>
              <a:t>стуй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rgbClr val="0070C0"/>
                </a:solidFill>
              </a:rPr>
              <a:t>добр</a:t>
            </a:r>
            <a:r>
              <a:rPr lang="uk-UA" sz="4000" b="1" dirty="0">
                <a:solidFill>
                  <a:srgbClr val="FF0000"/>
                </a:solidFill>
              </a:rPr>
              <a:t>і</a:t>
            </a:r>
            <a:r>
              <a:rPr lang="uk-UA" sz="4000" b="1" dirty="0">
                <a:solidFill>
                  <a:srgbClr val="0070C0"/>
                </a:solidFill>
              </a:rPr>
              <a:t>в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rgbClr val="0070C0"/>
                </a:solidFill>
              </a:rPr>
              <a:t>гайд</a:t>
            </a:r>
            <a:r>
              <a:rPr lang="uk-UA" sz="40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2" name="AutoShape 2" descr="Зображення: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3" descr="D:\Картинки до тестів\!!!! Зима\До вірша Груден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74" y="1395282"/>
            <a:ext cx="3978728" cy="39787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24279" y="1413568"/>
            <a:ext cx="3047021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Роздивіться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ілюстрацію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до вірша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Г.Малик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Грудень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».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Як ви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думаєте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про що і кого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може бути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цей вірш?</a:t>
            </a:r>
          </a:p>
        </p:txBody>
      </p:sp>
    </p:spTree>
    <p:extLst>
      <p:ext uri="{BB962C8B-B14F-4D97-AF65-F5344CB8AC3E}">
        <p14:creationId xmlns:p14="http://schemas.microsoft.com/office/powerpoint/2010/main" val="37073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D:\Картинки до тестів\!!!! Зима\До вірша Груден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93" y="1104470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0985" y="405458"/>
            <a:ext cx="10191606" cy="7300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Галина Малик «Грудень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4 Здійсниться все\№044-Г.Малик. Грудень\2025-12-01_164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05" y="1248606"/>
            <a:ext cx="5359112" cy="51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8628" y="4172970"/>
            <a:ext cx="521757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uk-UA" sz="2400" b="1" dirty="0" smtClean="0">
                <a:solidFill>
                  <a:schemeClr val="bg1"/>
                </a:solidFill>
              </a:rPr>
              <a:t>З ким зустрівся Рік старий? Чому він дуже постарів?</a:t>
            </a:r>
          </a:p>
          <a:p>
            <a:pPr marL="265113" indent="-2651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uk-UA" sz="2400" b="1" dirty="0" smtClean="0">
                <a:solidFill>
                  <a:schemeClr val="bg1"/>
                </a:solidFill>
              </a:rPr>
              <a:t>Які </a:t>
            </a:r>
            <a:r>
              <a:rPr lang="uk-UA" sz="2400" b="1" dirty="0">
                <a:solidFill>
                  <a:schemeClr val="bg1"/>
                </a:solidFill>
              </a:rPr>
              <a:t>образні вислови характеризують Грудня?</a:t>
            </a:r>
          </a:p>
          <a:p>
            <a:pPr marL="265113" indent="-265113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uk-UA" sz="2400" b="1" dirty="0">
                <a:solidFill>
                  <a:schemeClr val="bg1"/>
                </a:solidFill>
              </a:rPr>
              <a:t>Яку словесну картину ти намалюєш за рядками вірша?</a:t>
            </a:r>
          </a:p>
        </p:txBody>
      </p:sp>
    </p:spTree>
    <p:extLst>
      <p:ext uri="{BB962C8B-B14F-4D97-AF65-F5344CB8AC3E}">
        <p14:creationId xmlns:p14="http://schemas.microsoft.com/office/powerpoint/2010/main" val="3588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07455" y="405458"/>
            <a:ext cx="1033579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Аналізуємо розуміння прочитаного тексту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4502" y="1240724"/>
            <a:ext cx="676875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— </a:t>
            </a:r>
            <a:r>
              <a:rPr lang="ru-RU" sz="2800" b="1" dirty="0" smtClean="0"/>
              <a:t>Який жанр цього твору: вірш, </a:t>
            </a:r>
            <a:r>
              <a:rPr lang="ru-RU" sz="2800" b="1" dirty="0"/>
              <a:t>казка чи оповідання? </a:t>
            </a:r>
          </a:p>
          <a:p>
            <a:r>
              <a:rPr lang="ru-RU" sz="2800" b="1" dirty="0"/>
              <a:t>— Опис подій: </a:t>
            </a:r>
            <a:r>
              <a:rPr lang="ru-RU" sz="2800" b="1" dirty="0" err="1"/>
              <a:t>достовірний</a:t>
            </a:r>
            <a:r>
              <a:rPr lang="ru-RU" sz="2800" b="1" dirty="0"/>
              <a:t> чи </a:t>
            </a:r>
            <a:r>
              <a:rPr lang="ru-RU" sz="2800" b="1" dirty="0" err="1"/>
              <a:t>вигаданий</a:t>
            </a:r>
            <a:r>
              <a:rPr lang="ru-RU" sz="2800" b="1" dirty="0"/>
              <a:t>? </a:t>
            </a:r>
          </a:p>
          <a:p>
            <a:r>
              <a:rPr lang="ru-RU" sz="2800" b="1" dirty="0"/>
              <a:t>— Час: </a:t>
            </a:r>
            <a:r>
              <a:rPr lang="ru-RU" sz="2800" b="1" dirty="0" err="1"/>
              <a:t>конкретний</a:t>
            </a:r>
            <a:r>
              <a:rPr lang="ru-RU" sz="2800" b="1" dirty="0"/>
              <a:t> чи </a:t>
            </a:r>
            <a:r>
              <a:rPr lang="ru-RU" sz="2800" b="1" dirty="0" err="1"/>
              <a:t>довготривалий</a:t>
            </a:r>
            <a:r>
              <a:rPr lang="ru-RU" sz="2800" b="1" dirty="0"/>
              <a:t>? </a:t>
            </a:r>
          </a:p>
          <a:p>
            <a:r>
              <a:rPr lang="ru-RU" sz="2800" b="1" dirty="0"/>
              <a:t>— </a:t>
            </a:r>
            <a:r>
              <a:rPr lang="ru-RU" sz="2800" b="1" dirty="0" err="1"/>
              <a:t>Персонажі</a:t>
            </a:r>
            <a:r>
              <a:rPr lang="ru-RU" sz="2800" b="1" dirty="0"/>
              <a:t>: </a:t>
            </a:r>
            <a:r>
              <a:rPr lang="ru-RU" sz="2800" b="1" dirty="0" err="1"/>
              <a:t>реальні</a:t>
            </a:r>
            <a:r>
              <a:rPr lang="ru-RU" sz="2800" b="1" dirty="0"/>
              <a:t> чи </a:t>
            </a:r>
            <a:r>
              <a:rPr lang="ru-RU" sz="2800" b="1" dirty="0" err="1"/>
              <a:t>вигадані</a:t>
            </a:r>
            <a:r>
              <a:rPr lang="ru-RU" sz="2800" b="1" dirty="0"/>
              <a:t>? </a:t>
            </a:r>
          </a:p>
          <a:p>
            <a:r>
              <a:rPr lang="ru-RU" sz="2800" b="1" dirty="0"/>
              <a:t>— Описи: мало чи багато? </a:t>
            </a:r>
          </a:p>
          <a:p>
            <a:r>
              <a:rPr lang="ru-RU" sz="2800" b="1" dirty="0" smtClean="0"/>
              <a:t>— </a:t>
            </a:r>
            <a:r>
              <a:rPr lang="ru-RU" sz="2800" b="1" dirty="0" err="1" smtClean="0"/>
              <a:t>Розповідь</a:t>
            </a:r>
            <a:r>
              <a:rPr lang="ru-RU" sz="2800" b="1" dirty="0" smtClean="0"/>
              <a:t>: від головного героя чи від </a:t>
            </a:r>
            <a:r>
              <a:rPr lang="ru-RU" sz="2800" b="1" dirty="0" err="1" smtClean="0"/>
              <a:t>третьої</a:t>
            </a:r>
            <a:r>
              <a:rPr lang="ru-RU" sz="2800" b="1" dirty="0" smtClean="0"/>
              <a:t> особи?</a:t>
            </a:r>
            <a:endParaRPr lang="ru-RU" sz="2800" b="1" dirty="0"/>
          </a:p>
        </p:txBody>
      </p:sp>
      <p:pic>
        <p:nvPicPr>
          <p:cNvPr id="6" name="Picture 6" descr="День Святого Миколая: Українські традиції та легенди, історія свята,  прикмети та ким опікується Святий Миколай | Львів — місто натхне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4" r="9787"/>
          <a:stretch/>
        </p:blipFill>
        <p:spPr bwMode="auto">
          <a:xfrm>
            <a:off x="732662" y="1341562"/>
            <a:ext cx="3741840" cy="29828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3" y="333450"/>
            <a:ext cx="10079177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Роздивіться світлину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350" y="2157723"/>
            <a:ext cx="9490666" cy="4666988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350" y="981522"/>
            <a:ext cx="9306747" cy="121115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Таким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уявили Святого Миколая юні кияни і киянки, що брали участь у конкурсі «Портрет Святого Миколая».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яким бачите героїв вірша ви? Розкажіть або намалюйте.</a:t>
            </a:r>
          </a:p>
        </p:txBody>
      </p:sp>
    </p:spTree>
    <p:extLst>
      <p:ext uri="{BB962C8B-B14F-4D97-AF65-F5344CB8AC3E}">
        <p14:creationId xmlns:p14="http://schemas.microsoft.com/office/powerpoint/2010/main" val="15782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5458"/>
            <a:ext cx="100811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5727" y="1159711"/>
            <a:ext cx="8064895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Яке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враження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залишив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вірш «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Грудень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»?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Які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кольори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грудня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 у зими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Яким ви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уявляєте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героя вірша Галини Малик — Святого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Миколая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Намалюйте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словесний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портрет.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196055"/>
            <a:ext cx="2433118" cy="300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3628" y="4654468"/>
            <a:ext cx="735699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Підручник 70. </a:t>
            </a:r>
            <a:r>
              <a:rPr lang="uk-UA" sz="2800" b="1" dirty="0" smtClean="0">
                <a:solidFill>
                  <a:srgbClr val="002060"/>
                </a:solidFill>
              </a:rPr>
              <a:t>Вивчи </a:t>
            </a:r>
            <a:r>
              <a:rPr lang="uk-UA" sz="2800" b="1" dirty="0">
                <a:solidFill>
                  <a:srgbClr val="002060"/>
                </a:solidFill>
              </a:rPr>
              <a:t>вірш напам'ять. </a:t>
            </a:r>
            <a:r>
              <a:rPr lang="uk-UA" sz="2800" b="1" dirty="0" smtClean="0">
                <a:solidFill>
                  <a:srgbClr val="002060"/>
                </a:solidFill>
              </a:rPr>
              <a:t>*Намалюйте, </a:t>
            </a:r>
            <a:r>
              <a:rPr lang="uk-UA" sz="2800" b="1" dirty="0">
                <a:solidFill>
                  <a:srgbClr val="002060"/>
                </a:solidFill>
              </a:rPr>
              <a:t>якими </a:t>
            </a:r>
            <a:r>
              <a:rPr lang="uk-UA" sz="2800" b="1" dirty="0" smtClean="0">
                <a:solidFill>
                  <a:srgbClr val="002060"/>
                </a:solidFill>
              </a:rPr>
              <a:t>ви бачите </a:t>
            </a:r>
            <a:r>
              <a:rPr lang="uk-UA" sz="2800" b="1" dirty="0">
                <a:solidFill>
                  <a:srgbClr val="002060"/>
                </a:solidFill>
              </a:rPr>
              <a:t>героїв вірша.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5412" y="4654468"/>
            <a:ext cx="2736304" cy="1271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4759" y="3069754"/>
            <a:ext cx="8165863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Сива борода і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вуса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срібне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волосся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казкова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шапка в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дорогоцінному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камінні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довга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шуба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блакитного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кольору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добрі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сині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очі,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одягнутий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валянки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7087281" y="1434403"/>
            <a:ext cx="4356287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2540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63" y="549474"/>
            <a:ext cx="10153128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урок. Поміркуйте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1009562" y="1341562"/>
            <a:ext cx="7632848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—Чим ви можете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сьогодні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поділитися? </a:t>
            </a:r>
          </a:p>
          <a:p>
            <a:pPr algn="l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— Чим може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ділитися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людина?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ви можете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ділитися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(Словами,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емоціями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спільними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вчинками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,..) </a:t>
            </a:r>
          </a:p>
        </p:txBody>
      </p:sp>
      <p:pic>
        <p:nvPicPr>
          <p:cNvPr id="3074" name="Picture 2" descr="D:\Картинки Мудрість дня\2024-09-12_104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465796"/>
            <a:ext cx="2762909" cy="179084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Мудрість дня\photo_2025-06-03_18-58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68" y="4357495"/>
            <a:ext cx="2736304" cy="17512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Мудрість дня\photo_2025-06-03_20-06-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3805" r="4752" b="9112"/>
          <a:stretch/>
        </p:blipFill>
        <p:spPr bwMode="auto">
          <a:xfrm>
            <a:off x="8818470" y="1413722"/>
            <a:ext cx="2376016" cy="29125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Картинки Мудрість дня\photo_2025-06-12_16-46-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32" y="3508468"/>
            <a:ext cx="2476440" cy="26002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Картинки Мудрість дня\photo_2025-06-18_18-16-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03" y="2465796"/>
            <a:ext cx="2198834" cy="21142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Картинки Мудрість дня\photo_2025-06-30_13-27-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36" y="4581922"/>
            <a:ext cx="3182820" cy="176646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3414" y="491028"/>
            <a:ext cx="10007169" cy="639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236" y="1342807"/>
            <a:ext cx="462474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Перекажіть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стисло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твір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Валентини </a:t>
            </a:r>
            <a:r>
              <a:rPr lang="uk-UA" sz="3200" b="1" dirty="0" err="1" smtClean="0">
                <a:solidFill>
                  <a:schemeClr val="accent6">
                    <a:lumMod val="75000"/>
                  </a:schemeClr>
                </a:solidFill>
              </a:rPr>
              <a:t>Вздульської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«Потяги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3999" y="1293995"/>
            <a:ext cx="5184576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Хто </a:t>
            </a:r>
            <a:r>
              <a:rPr lang="ru-RU" sz="2800" b="1" dirty="0"/>
              <a:t>дійові </a:t>
            </a:r>
            <a:r>
              <a:rPr lang="ru-RU" sz="2800" b="1" dirty="0" smtClean="0"/>
              <a:t>особи твору?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Це </a:t>
            </a:r>
            <a:r>
              <a:rPr lang="ru-RU" sz="2800" b="1" dirty="0"/>
              <a:t>казка чи </a:t>
            </a:r>
            <a:r>
              <a:rPr lang="ru-RU" sz="2800" b="1" dirty="0" smtClean="0"/>
              <a:t>оповідання?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Опис </a:t>
            </a:r>
            <a:r>
              <a:rPr lang="ru-RU" sz="2800" b="1" dirty="0"/>
              <a:t>подій: </a:t>
            </a:r>
            <a:r>
              <a:rPr lang="ru-RU" sz="2800" b="1" dirty="0" err="1"/>
              <a:t>достовірний</a:t>
            </a:r>
            <a:r>
              <a:rPr lang="ru-RU" sz="2800" b="1" dirty="0"/>
              <a:t> чи </a:t>
            </a:r>
            <a:r>
              <a:rPr lang="ru-RU" sz="2800" b="1" dirty="0" err="1"/>
              <a:t>вигаданий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Час</a:t>
            </a:r>
            <a:r>
              <a:rPr lang="ru-RU" sz="2800" b="1" dirty="0"/>
              <a:t>: </a:t>
            </a:r>
            <a:r>
              <a:rPr lang="ru-RU" sz="2800" b="1" dirty="0" err="1"/>
              <a:t>конкретний</a:t>
            </a:r>
            <a:r>
              <a:rPr lang="ru-RU" sz="2800" b="1" dirty="0"/>
              <a:t> чи </a:t>
            </a:r>
            <a:r>
              <a:rPr lang="ru-RU" sz="2800" b="1" dirty="0" err="1"/>
              <a:t>довготривалий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Персонажі</a:t>
            </a:r>
            <a:r>
              <a:rPr lang="ru-RU" sz="2800" b="1" dirty="0"/>
              <a:t>: </a:t>
            </a:r>
            <a:r>
              <a:rPr lang="ru-RU" sz="2800" b="1" dirty="0" err="1"/>
              <a:t>реальні</a:t>
            </a:r>
            <a:r>
              <a:rPr lang="ru-RU" sz="2800" b="1" dirty="0"/>
              <a:t> чи </a:t>
            </a:r>
            <a:r>
              <a:rPr lang="ru-RU" sz="2800" b="1" dirty="0" err="1"/>
              <a:t>вигадані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Розповідь</a:t>
            </a:r>
            <a:r>
              <a:rPr lang="ru-RU" sz="2800" b="1" dirty="0"/>
              <a:t>: від головного героя чи від </a:t>
            </a:r>
            <a:r>
              <a:rPr lang="ru-RU" sz="2800" b="1" dirty="0" err="1" smtClean="0"/>
              <a:t>третьої</a:t>
            </a:r>
            <a:r>
              <a:rPr lang="ru-RU" sz="2800" b="1" dirty="0" smtClean="0"/>
              <a:t> </a:t>
            </a:r>
            <a:r>
              <a:rPr lang="ru-RU" sz="2800" b="1" dirty="0"/>
              <a:t>особи?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15" y="2997746"/>
            <a:ext cx="2575055" cy="315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0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25136" cy="747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скоромовку повільно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0023" y="1393575"/>
            <a:ext cx="511256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дорозі їхав віз,</a:t>
            </a:r>
          </a:p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із лісу дрова віз.</a:t>
            </a:r>
          </a:p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 греблі через став, </a:t>
            </a:r>
          </a:p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заскрипів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віз і став.</a:t>
            </a:r>
          </a:p>
        </p:txBody>
      </p:sp>
      <p:pic>
        <p:nvPicPr>
          <p:cNvPr id="9" name="Picture 2" descr="Добірка дитячих віршів &quot;Подарунки Святого Миколая&quot; - Мала Сторі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52" b="3376"/>
          <a:stretch/>
        </p:blipFill>
        <p:spPr bwMode="auto">
          <a:xfrm>
            <a:off x="907455" y="1393574"/>
            <a:ext cx="4956226" cy="383641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25255" y="3809771"/>
            <a:ext cx="510733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Які однакові слова по написанню зустрілися в скоромовці? Чи однакові вони за значенням?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Прочитайте скоромовку швидко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7455" y="5229993"/>
            <a:ext cx="495622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 підходить ілюстрація до змісту скоромовки? Чому?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3439" y="1053530"/>
            <a:ext cx="10585175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</a:rPr>
              <a:t>З </a:t>
            </a:r>
            <a:r>
              <a:rPr lang="ru-RU" sz="2800" b="1" dirty="0">
                <a:solidFill>
                  <a:srgbClr val="0070C0"/>
                </a:solidFill>
              </a:rPr>
              <a:t>неба </a:t>
            </a:r>
            <a:r>
              <a:rPr lang="ru-RU" sz="2800" b="1" dirty="0" err="1">
                <a:solidFill>
                  <a:srgbClr val="0070C0"/>
                </a:solidFill>
              </a:rPr>
              <a:t>летіла</a:t>
            </a:r>
            <a:r>
              <a:rPr lang="ru-RU" sz="2800" b="1" dirty="0">
                <a:solidFill>
                  <a:srgbClr val="0070C0"/>
                </a:solidFill>
              </a:rPr>
              <a:t> на землю </a:t>
            </a:r>
            <a:r>
              <a:rPr lang="ru-RU" sz="2800" b="1" dirty="0" err="1">
                <a:solidFill>
                  <a:srgbClr val="0070C0"/>
                </a:solidFill>
              </a:rPr>
              <a:t>сніжинка</a:t>
            </a:r>
            <a:r>
              <a:rPr lang="ru-RU" sz="2800" b="1" dirty="0">
                <a:solidFill>
                  <a:srgbClr val="0070C0"/>
                </a:solidFill>
              </a:rPr>
              <a:t>. Вона була легка, ніжна, </a:t>
            </a:r>
            <a:r>
              <a:rPr lang="ru-RU" sz="2800" b="1" dirty="0" err="1">
                <a:solidFill>
                  <a:srgbClr val="0070C0"/>
                </a:solidFill>
              </a:rPr>
              <a:t>прозора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наче</a:t>
            </a:r>
            <a:r>
              <a:rPr lang="ru-RU" sz="2800" b="1" dirty="0">
                <a:solidFill>
                  <a:srgbClr val="0070C0"/>
                </a:solidFill>
              </a:rPr>
              <a:t> пушинка, і мов </a:t>
            </a:r>
            <a:r>
              <a:rPr lang="ru-RU" sz="2800" b="1" dirty="0" err="1">
                <a:solidFill>
                  <a:srgbClr val="0070C0"/>
                </a:solidFill>
              </a:rPr>
              <a:t>зірка</a:t>
            </a:r>
            <a:r>
              <a:rPr lang="ru-RU" sz="2800" b="1" dirty="0">
                <a:solidFill>
                  <a:srgbClr val="0070C0"/>
                </a:solidFill>
              </a:rPr>
              <a:t>. На землі стояв хлопчик. Він </a:t>
            </a:r>
            <a:r>
              <a:rPr lang="ru-RU" sz="2800" b="1" dirty="0" err="1">
                <a:solidFill>
                  <a:srgbClr val="0070C0"/>
                </a:solidFill>
              </a:rPr>
              <a:t>бачив</a:t>
            </a:r>
            <a:r>
              <a:rPr lang="ru-RU" sz="2800" b="1" dirty="0">
                <a:solidFill>
                  <a:srgbClr val="0070C0"/>
                </a:solidFill>
              </a:rPr>
              <a:t>, як </a:t>
            </a:r>
            <a:r>
              <a:rPr lang="ru-RU" sz="2800" b="1" dirty="0" err="1">
                <a:solidFill>
                  <a:srgbClr val="0070C0"/>
                </a:solidFill>
              </a:rPr>
              <a:t>падає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сніжинка</a:t>
            </a:r>
            <a:r>
              <a:rPr lang="ru-RU" sz="2800" b="1" dirty="0">
                <a:solidFill>
                  <a:srgbClr val="0070C0"/>
                </a:solidFill>
              </a:rPr>
              <a:t>. Хлопчик думав: ось упаде </a:t>
            </a:r>
            <a:r>
              <a:rPr lang="ru-RU" sz="2800" b="1" dirty="0" err="1">
                <a:solidFill>
                  <a:srgbClr val="0070C0"/>
                </a:solidFill>
              </a:rPr>
              <a:t>комусь</a:t>
            </a:r>
            <a:r>
              <a:rPr lang="ru-RU" sz="2800" b="1" dirty="0">
                <a:solidFill>
                  <a:srgbClr val="0070C0"/>
                </a:solidFill>
              </a:rPr>
              <a:t> під ноги, і її </a:t>
            </a:r>
            <a:r>
              <a:rPr lang="ru-RU" sz="2800" b="1" dirty="0" err="1">
                <a:solidFill>
                  <a:srgbClr val="0070C0"/>
                </a:solidFill>
              </a:rPr>
              <a:t>розтопчуть</a:t>
            </a:r>
            <a:r>
              <a:rPr lang="ru-RU" sz="2800" b="1" dirty="0">
                <a:solidFill>
                  <a:srgbClr val="0070C0"/>
                </a:solidFill>
              </a:rPr>
              <a:t>. Ні не треба </a:t>
            </a:r>
            <a:r>
              <a:rPr lang="ru-RU" sz="2800" b="1" dirty="0" err="1">
                <a:solidFill>
                  <a:srgbClr val="0070C0"/>
                </a:solidFill>
              </a:rPr>
              <a:t>сніжинці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падати</a:t>
            </a:r>
            <a:r>
              <a:rPr lang="ru-RU" sz="2800" b="1" dirty="0">
                <a:solidFill>
                  <a:srgbClr val="0070C0"/>
                </a:solidFill>
              </a:rPr>
              <a:t> на землю. Не треба її </a:t>
            </a:r>
            <a:r>
              <a:rPr lang="ru-RU" sz="2800" b="1" dirty="0" err="1">
                <a:solidFill>
                  <a:srgbClr val="0070C0"/>
                </a:solidFill>
              </a:rPr>
              <a:t>затоптувати</a:t>
            </a:r>
            <a:r>
              <a:rPr lang="ru-RU" sz="2800" b="1" dirty="0">
                <a:solidFill>
                  <a:srgbClr val="0070C0"/>
                </a:solidFill>
              </a:rPr>
              <a:t>. Хлопчик </a:t>
            </a:r>
            <a:r>
              <a:rPr lang="ru-RU" sz="2800" b="1" dirty="0" err="1">
                <a:solidFill>
                  <a:srgbClr val="0070C0"/>
                </a:solidFill>
              </a:rPr>
              <a:t>простяг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долоню</a:t>
            </a:r>
            <a:r>
              <a:rPr lang="ru-RU" sz="2800" b="1" dirty="0">
                <a:solidFill>
                  <a:srgbClr val="0070C0"/>
                </a:solidFill>
              </a:rPr>
              <a:t>. Він </a:t>
            </a:r>
            <a:r>
              <a:rPr lang="ru-RU" sz="2800" b="1" dirty="0" err="1" smtClean="0">
                <a:solidFill>
                  <a:srgbClr val="0070C0"/>
                </a:solidFill>
              </a:rPr>
              <a:t>захотів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приголубити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сніжинку</a:t>
            </a:r>
            <a:r>
              <a:rPr lang="ru-RU" sz="2800" b="1" dirty="0">
                <a:solidFill>
                  <a:srgbClr val="0070C0"/>
                </a:solidFill>
              </a:rPr>
              <a:t>. А вона впала на теплу, добру руку хлопчика й </a:t>
            </a:r>
            <a:r>
              <a:rPr lang="ru-RU" sz="2800" b="1" dirty="0" err="1">
                <a:solidFill>
                  <a:srgbClr val="0070C0"/>
                </a:solidFill>
              </a:rPr>
              <a:t>розтанула</a:t>
            </a:r>
            <a:r>
              <a:rPr lang="ru-RU" sz="2800" b="1" dirty="0">
                <a:solidFill>
                  <a:srgbClr val="0070C0"/>
                </a:solidFill>
              </a:rPr>
              <a:t>. Хлопчик із </a:t>
            </a:r>
            <a:r>
              <a:rPr lang="ru-RU" sz="2800" b="1" dirty="0" err="1">
                <a:solidFill>
                  <a:srgbClr val="0070C0"/>
                </a:solidFill>
              </a:rPr>
              <a:t>жалем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дивився</a:t>
            </a:r>
            <a:r>
              <a:rPr lang="ru-RU" sz="2800" b="1" dirty="0">
                <a:solidFill>
                  <a:srgbClr val="0070C0"/>
                </a:solidFill>
              </a:rPr>
              <a:t> на руку. На </a:t>
            </a:r>
            <a:r>
              <a:rPr lang="ru-RU" sz="2800" b="1" dirty="0" err="1">
                <a:solidFill>
                  <a:srgbClr val="0070C0"/>
                </a:solidFill>
              </a:rPr>
              <a:t>долоні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блищала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крапелька</a:t>
            </a:r>
            <a:r>
              <a:rPr lang="ru-RU" sz="2800" b="1" dirty="0">
                <a:solidFill>
                  <a:srgbClr val="0070C0"/>
                </a:solidFill>
              </a:rPr>
              <a:t>, мов </a:t>
            </a:r>
            <a:r>
              <a:rPr lang="ru-RU" sz="2800" b="1" dirty="0" err="1">
                <a:solidFill>
                  <a:srgbClr val="0070C0"/>
                </a:solidFill>
              </a:rPr>
              <a:t>сніжинка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333450"/>
            <a:ext cx="10297144" cy="747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твір В. Сухомлинського «</a:t>
            </a:r>
            <a:r>
              <a:rPr lang="ru-RU" sz="3600" b="1" dirty="0" err="1" smtClean="0">
                <a:solidFill>
                  <a:schemeClr val="bg1"/>
                </a:solidFill>
              </a:rPr>
              <a:t>Сніжинка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3654" y="4213756"/>
            <a:ext cx="505698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/>
              <a:t>З чим </a:t>
            </a:r>
            <a:r>
              <a:rPr lang="ru-RU" sz="2800" b="1" dirty="0" smtClean="0"/>
              <a:t>ви </a:t>
            </a:r>
            <a:r>
              <a:rPr lang="ru-RU" sz="2800" b="1" dirty="0" err="1" smtClean="0"/>
              <a:t>асоціюєте</a:t>
            </a:r>
            <a:r>
              <a:rPr lang="ru-RU" sz="2800" b="1" dirty="0" smtClean="0"/>
              <a:t> </a:t>
            </a:r>
            <a:r>
              <a:rPr lang="ru-RU" sz="2800" b="1" dirty="0" err="1"/>
              <a:t>сніжинку</a:t>
            </a:r>
            <a:r>
              <a:rPr lang="ru-RU" sz="2800" b="1" dirty="0"/>
              <a:t>? </a:t>
            </a:r>
            <a:endParaRPr lang="ru-RU" sz="28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83615" y="4743450"/>
            <a:ext cx="921702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FF00"/>
                </a:solidFill>
              </a:rPr>
              <a:t>Сніжинка</a:t>
            </a:r>
            <a:r>
              <a:rPr lang="ru-RU" sz="2800" b="1" dirty="0" smtClean="0"/>
              <a:t> </a:t>
            </a:r>
            <a:r>
              <a:rPr lang="ru-RU" sz="2800" b="1" dirty="0" smtClean="0"/>
              <a:t>… </a:t>
            </a:r>
            <a:r>
              <a:rPr lang="ru-RU" sz="2800" b="1" dirty="0"/>
              <a:t>про </a:t>
            </a:r>
            <a:r>
              <a:rPr lang="ru-RU" sz="2800" b="1" dirty="0" err="1"/>
              <a:t>нову</a:t>
            </a:r>
            <a:r>
              <a:rPr lang="ru-RU" sz="2800" b="1" dirty="0"/>
              <a:t> пору року, про зиму, про </a:t>
            </a:r>
            <a:r>
              <a:rPr lang="ru-RU" sz="2800" b="1" dirty="0" err="1"/>
              <a:t>сніг</a:t>
            </a:r>
            <a:r>
              <a:rPr lang="ru-RU" sz="2800" b="1" dirty="0"/>
              <a:t>, про </a:t>
            </a:r>
            <a:r>
              <a:rPr lang="ru-RU" sz="2800" b="1" dirty="0" err="1"/>
              <a:t>зимові</a:t>
            </a:r>
            <a:r>
              <a:rPr lang="ru-RU" sz="2800" b="1" dirty="0"/>
              <a:t> </a:t>
            </a:r>
            <a:r>
              <a:rPr lang="ru-RU" sz="2800" b="1" dirty="0" err="1"/>
              <a:t>розваги</a:t>
            </a:r>
            <a:r>
              <a:rPr lang="ru-RU" sz="2800" b="1" dirty="0"/>
              <a:t>, про перший </a:t>
            </a:r>
            <a:r>
              <a:rPr lang="ru-RU" sz="2800" b="1" dirty="0" err="1"/>
              <a:t>місяць</a:t>
            </a:r>
            <a:r>
              <a:rPr lang="ru-RU" sz="2800" b="1" dirty="0"/>
              <a:t> зими, про </a:t>
            </a:r>
            <a:r>
              <a:rPr lang="ru-RU" sz="2800" b="1" dirty="0" err="1"/>
              <a:t>зимові</a:t>
            </a:r>
            <a:r>
              <a:rPr lang="ru-RU" sz="2800" b="1" dirty="0"/>
              <a:t> </a:t>
            </a:r>
            <a:r>
              <a:rPr lang="ru-RU" sz="2800" b="1" dirty="0" err="1"/>
              <a:t>канікули</a:t>
            </a:r>
            <a:r>
              <a:rPr lang="ru-RU" sz="2800" b="1" dirty="0"/>
              <a:t>, про </a:t>
            </a:r>
            <a:r>
              <a:rPr lang="ru-RU" sz="2800" b="1" dirty="0" err="1"/>
              <a:t>зимові</a:t>
            </a:r>
            <a:r>
              <a:rPr lang="ru-RU" sz="2800" b="1" dirty="0"/>
              <a:t> свята, про Святого </a:t>
            </a:r>
            <a:r>
              <a:rPr lang="ru-RU" sz="2800" b="1" dirty="0" err="1"/>
              <a:t>Миколая</a:t>
            </a:r>
            <a:r>
              <a:rPr lang="ru-RU" sz="2800" b="1" dirty="0"/>
              <a:t>, про </a:t>
            </a:r>
            <a:r>
              <a:rPr lang="ru-RU" sz="2800" b="1" dirty="0" err="1"/>
              <a:t>Новий</a:t>
            </a:r>
            <a:r>
              <a:rPr lang="ru-RU" sz="2800" b="1" dirty="0"/>
              <a:t> </a:t>
            </a:r>
            <a:r>
              <a:rPr lang="ru-RU" sz="2800" b="1" dirty="0" err="1"/>
              <a:t>рік</a:t>
            </a:r>
            <a:r>
              <a:rPr lang="ru-RU" sz="2800" b="1" dirty="0"/>
              <a:t>, про...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D:\Картинки Мудрість дня\photo_2025-07-21_17-13-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087" y="4201878"/>
            <a:ext cx="1865247" cy="20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2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49248" y="981522"/>
            <a:ext cx="10585175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Дуже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закортіло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одному </a:t>
            </a:r>
            <a:r>
              <a:rPr lang="ru-RU" sz="2800" b="1" dirty="0" err="1">
                <a:solidFill>
                  <a:srgbClr val="FF0000"/>
                </a:solidFill>
              </a:rPr>
              <a:t>лісовому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жителеві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дізнатися, що таке зима.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Зима — це коли холодно, і всі шпаки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відлітають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теплі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краї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Так йому пояснили </a:t>
            </a:r>
            <a:r>
              <a:rPr lang="ru-RU" sz="2800" b="1" dirty="0" err="1">
                <a:solidFill>
                  <a:srgbClr val="FF0000"/>
                </a:solidFill>
              </a:rPr>
              <a:t>пернаті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Не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зрозумів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нічого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наш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лісовий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герой.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Зима — це довгий сон. Зима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вкриває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нас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білою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пухнастою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ковдрою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іноді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дарує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холодне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вбрання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інею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Так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розтлумачили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зеленолисті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Знову не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зрозумів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наш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сонько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Зима — це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білі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холодні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мухи, вони падають з неба на землю,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жодний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птах їх не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вловить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Так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повідомила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осіла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жовтогруда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мешканка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333450"/>
            <a:ext cx="10297144" cy="747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Послухайте історію з лісовим мешканцем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248" y="5403821"/>
            <a:ext cx="10585175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Що </a:t>
            </a:r>
            <a:r>
              <a:rPr lang="ru-RU" sz="2800" b="1" dirty="0"/>
              <a:t>це за </a:t>
            </a:r>
            <a:r>
              <a:rPr lang="ru-RU" sz="2800" b="1" dirty="0" err="1"/>
              <a:t>лісовий</a:t>
            </a:r>
            <a:r>
              <a:rPr lang="ru-RU" sz="2800" b="1" dirty="0"/>
              <a:t> </a:t>
            </a:r>
            <a:r>
              <a:rPr lang="ru-RU" sz="2800" b="1" dirty="0" smtClean="0"/>
              <a:t>житель-</a:t>
            </a:r>
            <a:r>
              <a:rPr lang="ru-RU" sz="2800" b="1" dirty="0" err="1" smtClean="0"/>
              <a:t>сонько</a:t>
            </a:r>
            <a:r>
              <a:rPr lang="ru-RU" sz="2800" b="1" dirty="0" smtClean="0"/>
              <a:t>, </a:t>
            </a:r>
            <a:r>
              <a:rPr lang="ru-RU" sz="2800" b="1" dirty="0"/>
              <a:t>і чому він не </a:t>
            </a:r>
            <a:r>
              <a:rPr lang="ru-RU" sz="2800" b="1" dirty="0" err="1"/>
              <a:t>знає</a:t>
            </a:r>
            <a:r>
              <a:rPr lang="ru-RU" sz="2800" b="1" dirty="0"/>
              <a:t>, що таке зима</a:t>
            </a:r>
            <a:r>
              <a:rPr lang="ru-RU" sz="2800" b="1" dirty="0" smtClean="0"/>
              <a:t>?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Хто </a:t>
            </a:r>
            <a:r>
              <a:rPr lang="ru-RU" sz="2800" b="1" dirty="0"/>
              <a:t>такі </a:t>
            </a:r>
            <a:r>
              <a:rPr lang="ru-RU" sz="2800" b="1" dirty="0" err="1"/>
              <a:t>пернаті</a:t>
            </a:r>
            <a:r>
              <a:rPr lang="ru-RU" sz="2800" b="1" dirty="0"/>
              <a:t>, </a:t>
            </a:r>
            <a:r>
              <a:rPr lang="ru-RU" sz="2800" b="1" dirty="0" err="1"/>
              <a:t>зеленолисті</a:t>
            </a:r>
            <a:r>
              <a:rPr lang="ru-RU" sz="2800" b="1" dirty="0"/>
              <a:t> та </a:t>
            </a:r>
            <a:r>
              <a:rPr lang="ru-RU" sz="2800" b="1" dirty="0" err="1"/>
              <a:t>осіла</a:t>
            </a:r>
            <a:r>
              <a:rPr lang="ru-RU" sz="2800" b="1" dirty="0"/>
              <a:t> </a:t>
            </a:r>
            <a:r>
              <a:rPr lang="ru-RU" sz="2800" b="1" dirty="0" err="1"/>
              <a:t>жовтогруда</a:t>
            </a:r>
            <a:r>
              <a:rPr lang="ru-RU" sz="2800" b="1" dirty="0"/>
              <a:t> </a:t>
            </a:r>
            <a:r>
              <a:rPr lang="ru-RU" sz="2800" b="1" dirty="0" err="1"/>
              <a:t>мешканка</a:t>
            </a:r>
            <a:r>
              <a:rPr lang="ru-RU" sz="2800" b="1" dirty="0" smtClean="0"/>
              <a:t>?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40983" y="3910289"/>
            <a:ext cx="2892291" cy="181588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Знайдіть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споріднені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слова в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першій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кучугурі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333450"/>
            <a:ext cx="10297144" cy="747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Снігові кучугури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4 Здійсниться все\№044-Г.Малик. Грудень\2025-12-01_155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83" y="1166047"/>
            <a:ext cx="4595603" cy="26237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 клас\02 ЧИТАННЯ\1 Савченко уроки\4 Здійсниться все\№044-Г.Малик. Грудень\2025-12-01_155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28" y="1148562"/>
            <a:ext cx="4826028" cy="26412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74145" y="3922209"/>
            <a:ext cx="2376264" cy="181588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другій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кучугурі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шукаємо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синоніми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1" name="Picture 7" descr="D:\Картинки до тестів\!!!! Зима\зима доб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1" y="3936636"/>
            <a:ext cx="4528913" cy="25871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9777" y="4392522"/>
            <a:ext cx="6482413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Що спільного у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наступних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кучугурах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»?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333450"/>
            <a:ext cx="10297144" cy="747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Снігові кучугури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D:\3 клас\02 ЧИТАННЯ\1 Савченко уроки\4 Здійсниться все\№044-Г.Малик. Грудень\2025-12-01_155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76" y="1291009"/>
            <a:ext cx="4431762" cy="27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3 клас\02 ЧИТАННЯ\1 Савченко уроки\4 Здійсниться все\№044-Г.Малик. Грудень\2025-12-01_155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61" y="1283574"/>
            <a:ext cx="4094745" cy="272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01134" y="5157986"/>
            <a:ext cx="63797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Слова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римуються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пора року.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Природа\Зима дитяч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5" y="4091947"/>
            <a:ext cx="3519451" cy="246706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5487" y="477466"/>
            <a:ext cx="969334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1279278"/>
            <a:ext cx="3587507" cy="3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2718" y="1279278"/>
            <a:ext cx="326152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Сьогодні ми </a:t>
            </a:r>
            <a:r>
              <a:rPr lang="ru-RU" sz="3200" b="1" dirty="0" err="1" smtClean="0">
                <a:solidFill>
                  <a:schemeClr val="bg1"/>
                </a:solidFill>
              </a:rPr>
              <a:t>зустрінемось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з </a:t>
            </a:r>
            <a:r>
              <a:rPr lang="ru-RU" sz="3200" b="1" dirty="0" err="1" smtClean="0">
                <a:solidFill>
                  <a:schemeClr val="bg1"/>
                </a:solidFill>
              </a:rPr>
              <a:t>відомою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для нас </a:t>
            </a:r>
            <a:r>
              <a:rPr lang="ru-RU" sz="3200" b="1" dirty="0" err="1" smtClean="0">
                <a:solidFill>
                  <a:schemeClr val="bg1"/>
                </a:solidFill>
              </a:rPr>
              <a:t>письменницею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Галиною Малик і </a:t>
            </a:r>
            <a:r>
              <a:rPr lang="ru-RU" sz="3200" b="1" dirty="0" smtClean="0">
                <a:solidFill>
                  <a:schemeClr val="bg1"/>
                </a:solidFill>
              </a:rPr>
              <a:t>її віршем «</a:t>
            </a:r>
            <a:r>
              <a:rPr lang="ru-RU" sz="3200" b="1" dirty="0" err="1" smtClean="0">
                <a:solidFill>
                  <a:schemeClr val="bg1"/>
                </a:solidFill>
              </a:rPr>
              <a:t>Грудень</a:t>
            </a:r>
            <a:r>
              <a:rPr lang="ru-RU" sz="3200" b="1" dirty="0" smtClean="0">
                <a:solidFill>
                  <a:schemeClr val="bg1"/>
                </a:solidFill>
              </a:rPr>
              <a:t>».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Їде грудень на коні | Книжное издательство &quot;Каламар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6" t="2271" r="4220" b="4453"/>
          <a:stretch/>
        </p:blipFill>
        <p:spPr bwMode="auto">
          <a:xfrm>
            <a:off x="8108255" y="1341562"/>
            <a:ext cx="2918859" cy="36373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808</Words>
  <Application>Microsoft Office PowerPoint</Application>
  <PresentationFormat>Произвольный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Налаштування на урок. Поміркуйте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229</cp:revision>
  <dcterms:created xsi:type="dcterms:W3CDTF">2025-08-27T14:01:18Z</dcterms:created>
  <dcterms:modified xsi:type="dcterms:W3CDTF">2025-12-02T08:55:40Z</dcterms:modified>
</cp:coreProperties>
</file>