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82" r:id="rId2"/>
    <p:sldId id="588" r:id="rId3"/>
    <p:sldId id="539" r:id="rId4"/>
    <p:sldId id="576" r:id="rId5"/>
    <p:sldId id="565" r:id="rId6"/>
    <p:sldId id="585" r:id="rId7"/>
    <p:sldId id="326" r:id="rId8"/>
    <p:sldId id="577" r:id="rId9"/>
    <p:sldId id="578" r:id="rId10"/>
    <p:sldId id="586" r:id="rId11"/>
    <p:sldId id="580" r:id="rId12"/>
    <p:sldId id="581" r:id="rId13"/>
    <p:sldId id="584" r:id="rId14"/>
    <p:sldId id="587" r:id="rId15"/>
    <p:sldId id="582" r:id="rId16"/>
    <p:sldId id="583" r:id="rId17"/>
    <p:sldId id="540" r:id="rId18"/>
    <p:sldId id="432" r:id="rId19"/>
    <p:sldId id="433" r:id="rId20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4.jpe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791" y="837506"/>
            <a:ext cx="8856984" cy="21452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Картина художниці Світлани Косенко «Святвечір». Мар’яна Савка «Запах Різдва»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415611" y="3941048"/>
            <a:ext cx="309634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4. </a:t>
            </a:r>
          </a:p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Здійсниться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все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45-46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Святвечір - Почтовые открытки Photofabrique - ФотоФабрик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791" y="3396722"/>
            <a:ext cx="1871952" cy="265232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261442"/>
            <a:ext cx="6391141" cy="504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Світлани </a:t>
            </a:r>
            <a:r>
              <a:rPr lang="uk-UA" sz="3600" b="1" dirty="0">
                <a:solidFill>
                  <a:schemeClr val="bg1"/>
                </a:solidFill>
              </a:rPr>
              <a:t>Косенко «Святвечір</a:t>
            </a:r>
            <a:r>
              <a:rPr lang="uk-UA" sz="3600" b="1" dirty="0" smtClean="0">
                <a:solidFill>
                  <a:schemeClr val="bg1"/>
                </a:solidFill>
              </a:rPr>
              <a:t>»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Святвечір - Почтовые открытки Photofabrique - ФотоФабрик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14" y="827474"/>
            <a:ext cx="4037569" cy="572073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3834" y="935890"/>
            <a:ext cx="7488831" cy="5632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err="1"/>
              <a:t>Дійство</a:t>
            </a:r>
            <a:r>
              <a:rPr lang="ru-RU" sz="2400" b="1" dirty="0"/>
              <a:t> відбувається у </a:t>
            </a:r>
            <a:r>
              <a:rPr lang="ru-RU" sz="2400" b="1" dirty="0" err="1"/>
              <a:t>Різдвяний</a:t>
            </a:r>
            <a:r>
              <a:rPr lang="ru-RU" sz="2400" b="1" dirty="0"/>
              <a:t> </a:t>
            </a:r>
            <a:r>
              <a:rPr lang="ru-RU" sz="2400" b="1" dirty="0" err="1"/>
              <a:t>вечір</a:t>
            </a:r>
            <a:r>
              <a:rPr lang="ru-RU" sz="2400" b="1" dirty="0"/>
              <a:t>. Цей </a:t>
            </a:r>
            <a:r>
              <a:rPr lang="ru-RU" sz="2400" b="1" dirty="0" err="1"/>
              <a:t>вечір</a:t>
            </a:r>
            <a:r>
              <a:rPr lang="ru-RU" sz="2400" b="1" dirty="0"/>
              <a:t> не схожий на інші. У цей </a:t>
            </a:r>
            <a:r>
              <a:rPr lang="ru-RU" sz="2400" b="1" dirty="0" err="1"/>
              <a:t>вечір</a:t>
            </a:r>
            <a:r>
              <a:rPr lang="ru-RU" sz="2400" b="1" dirty="0"/>
              <a:t> родина </a:t>
            </a:r>
            <a:r>
              <a:rPr lang="ru-RU" sz="2400" b="1" dirty="0" err="1" smtClean="0"/>
              <a:t>збирається</a:t>
            </a:r>
            <a:r>
              <a:rPr lang="ru-RU" sz="2400" b="1" dirty="0" smtClean="0"/>
              <a:t> </a:t>
            </a:r>
            <a:r>
              <a:rPr lang="ru-RU" sz="2400" b="1" dirty="0"/>
              <a:t>за </a:t>
            </a:r>
            <a:r>
              <a:rPr lang="ru-RU" sz="2400" b="1" dirty="0" err="1"/>
              <a:t>святковим</a:t>
            </a:r>
            <a:r>
              <a:rPr lang="ru-RU" sz="2400" b="1" dirty="0"/>
              <a:t> столом на </a:t>
            </a:r>
            <a:r>
              <a:rPr lang="ru-RU" sz="2400" b="1" dirty="0" err="1"/>
              <a:t>святу</a:t>
            </a:r>
            <a:r>
              <a:rPr lang="ru-RU" sz="2400" b="1" dirty="0"/>
              <a:t> вечерю. Після </a:t>
            </a:r>
            <a:r>
              <a:rPr lang="ru-RU" sz="2400" b="1" dirty="0" err="1"/>
              <a:t>вечері</a:t>
            </a:r>
            <a:r>
              <a:rPr lang="ru-RU" sz="2400" b="1" dirty="0"/>
              <a:t> всі </a:t>
            </a:r>
            <a:r>
              <a:rPr lang="ru-RU" sz="2400" b="1" dirty="0" err="1"/>
              <a:t>колядують</a:t>
            </a:r>
            <a:r>
              <a:rPr lang="ru-RU" sz="2400" b="1" dirty="0"/>
              <a:t>. </a:t>
            </a:r>
            <a:r>
              <a:rPr lang="ru-RU" sz="2400" b="1" dirty="0" err="1"/>
              <a:t>Святкування</a:t>
            </a:r>
            <a:r>
              <a:rPr lang="ru-RU" sz="2400" b="1" dirty="0"/>
              <a:t> </a:t>
            </a:r>
            <a:r>
              <a:rPr lang="ru-RU" sz="2400" b="1" dirty="0" err="1"/>
              <a:t>Різдва</a:t>
            </a:r>
            <a:r>
              <a:rPr lang="ru-RU" sz="2400" b="1" dirty="0"/>
              <a:t> </a:t>
            </a:r>
            <a:r>
              <a:rPr lang="ru-RU" sz="2400" b="1" dirty="0" smtClean="0"/>
              <a:t>починається </a:t>
            </a:r>
            <a:r>
              <a:rPr lang="ru-RU" sz="2400" b="1" dirty="0"/>
              <a:t>зі сходом </a:t>
            </a:r>
            <a:r>
              <a:rPr lang="ru-RU" sz="2400" b="1" dirty="0" err="1"/>
              <a:t>першої</a:t>
            </a:r>
            <a:r>
              <a:rPr lang="ru-RU" sz="2400" b="1" dirty="0"/>
              <a:t> </a:t>
            </a:r>
            <a:r>
              <a:rPr lang="ru-RU" sz="2400" b="1" dirty="0" err="1"/>
              <a:t>вечірньої</a:t>
            </a:r>
            <a:r>
              <a:rPr lang="ru-RU" sz="2400" b="1" dirty="0"/>
              <a:t> </a:t>
            </a:r>
            <a:r>
              <a:rPr lang="ru-RU" sz="2400" b="1" dirty="0" err="1"/>
              <a:t>зорі</a:t>
            </a:r>
            <a:r>
              <a:rPr lang="ru-RU" sz="2400" b="1" dirty="0"/>
              <a:t>, яка </a:t>
            </a:r>
            <a:r>
              <a:rPr lang="ru-RU" sz="2400" b="1" dirty="0" err="1"/>
              <a:t>сповістила</a:t>
            </a:r>
            <a:r>
              <a:rPr lang="ru-RU" sz="2400" b="1" dirty="0"/>
              <a:t> </a:t>
            </a:r>
            <a:r>
              <a:rPr lang="ru-RU" sz="2400" b="1" dirty="0" err="1"/>
              <a:t>всьому</a:t>
            </a:r>
            <a:r>
              <a:rPr lang="ru-RU" sz="2400" b="1" dirty="0"/>
              <a:t> світу про час </a:t>
            </a:r>
            <a:r>
              <a:rPr lang="ru-RU" sz="2400" b="1" dirty="0" err="1"/>
              <a:t>народження</a:t>
            </a:r>
            <a:r>
              <a:rPr lang="ru-RU" sz="2400" b="1" dirty="0"/>
              <a:t> Сина </a:t>
            </a:r>
            <a:r>
              <a:rPr lang="ru-RU" sz="2400" b="1" dirty="0" err="1"/>
              <a:t>Божого</a:t>
            </a:r>
            <a:r>
              <a:rPr lang="ru-RU" sz="2400" b="1" dirty="0"/>
              <a:t>. У цей </a:t>
            </a:r>
            <a:r>
              <a:rPr lang="ru-RU" sz="2400" b="1" dirty="0" err="1"/>
              <a:t>вечір</a:t>
            </a:r>
            <a:r>
              <a:rPr lang="ru-RU" sz="2400" b="1" dirty="0"/>
              <a:t> у храмах </a:t>
            </a:r>
            <a:r>
              <a:rPr lang="ru-RU" sz="2400" b="1" dirty="0" err="1"/>
              <a:t>відбуваються</a:t>
            </a:r>
            <a:r>
              <a:rPr lang="ru-RU" sz="2400" b="1" dirty="0"/>
              <a:t> </a:t>
            </a:r>
            <a:r>
              <a:rPr lang="ru-RU" sz="2400" b="1" dirty="0" err="1"/>
              <a:t>богослужіння</a:t>
            </a:r>
            <a:r>
              <a:rPr lang="ru-RU" sz="2400" b="1" dirty="0"/>
              <a:t>. У </a:t>
            </a:r>
            <a:r>
              <a:rPr lang="ru-RU" sz="2400" b="1" dirty="0" err="1"/>
              <a:t>центрі</a:t>
            </a:r>
            <a:r>
              <a:rPr lang="ru-RU" sz="2400" b="1" dirty="0"/>
              <a:t> </a:t>
            </a:r>
            <a:r>
              <a:rPr lang="ru-RU" sz="2400" b="1" dirty="0" err="1"/>
              <a:t>картини</a:t>
            </a:r>
            <a:r>
              <a:rPr lang="ru-RU" sz="2400" b="1" dirty="0"/>
              <a:t> </a:t>
            </a:r>
            <a:r>
              <a:rPr lang="ru-RU" sz="2400" b="1" dirty="0" err="1"/>
              <a:t>будівля</a:t>
            </a:r>
            <a:r>
              <a:rPr lang="ru-RU" sz="2400" b="1" dirty="0"/>
              <a:t> храму. </a:t>
            </a:r>
            <a:r>
              <a:rPr lang="ru-RU" sz="2400" b="1" dirty="0" err="1"/>
              <a:t>Урочистості</a:t>
            </a:r>
            <a:r>
              <a:rPr lang="ru-RU" sz="2400" b="1" dirty="0"/>
              <a:t> та </a:t>
            </a:r>
            <a:r>
              <a:rPr lang="ru-RU" sz="2400" b="1" dirty="0" err="1"/>
              <a:t>святковості</a:t>
            </a:r>
            <a:r>
              <a:rPr lang="ru-RU" sz="2400" b="1" dirty="0"/>
              <a:t> йому </a:t>
            </a:r>
            <a:r>
              <a:rPr lang="ru-RU" sz="2400" b="1" dirty="0" err="1"/>
              <a:t>надають</a:t>
            </a:r>
            <a:r>
              <a:rPr lang="ru-RU" sz="2400" b="1" dirty="0"/>
              <a:t> </a:t>
            </a:r>
            <a:r>
              <a:rPr lang="ru-RU" sz="2400" b="1" dirty="0" err="1"/>
              <a:t>яскраві</a:t>
            </a:r>
            <a:r>
              <a:rPr lang="ru-RU" sz="2400" b="1" dirty="0"/>
              <a:t> </a:t>
            </a:r>
            <a:r>
              <a:rPr lang="ru-RU" sz="2400" b="1" dirty="0" err="1"/>
              <a:t>вогні</a:t>
            </a:r>
            <a:r>
              <a:rPr lang="ru-RU" sz="2400" b="1" dirty="0"/>
              <a:t> </a:t>
            </a:r>
            <a:r>
              <a:rPr lang="ru-RU" sz="2400" b="1" dirty="0" err="1"/>
              <a:t>першої</a:t>
            </a:r>
            <a:r>
              <a:rPr lang="ru-RU" sz="2400" b="1" dirty="0"/>
              <a:t> </a:t>
            </a:r>
            <a:r>
              <a:rPr lang="ru-RU" sz="2400" b="1" dirty="0" err="1"/>
              <a:t>зорі</a:t>
            </a:r>
            <a:r>
              <a:rPr lang="ru-RU" sz="2400" b="1" dirty="0"/>
              <a:t>, що </a:t>
            </a:r>
            <a:r>
              <a:rPr lang="ru-RU" sz="2400" b="1" dirty="0" err="1"/>
              <a:t>сяє</a:t>
            </a:r>
            <a:r>
              <a:rPr lang="ru-RU" sz="2400" b="1" dirty="0"/>
              <a:t> на </a:t>
            </a:r>
            <a:r>
              <a:rPr lang="ru-RU" sz="2400" b="1" dirty="0" err="1"/>
              <a:t>небі</a:t>
            </a:r>
            <a:r>
              <a:rPr lang="ru-RU" sz="2400" b="1" dirty="0"/>
              <a:t> та </a:t>
            </a:r>
            <a:r>
              <a:rPr lang="ru-RU" sz="2400" b="1" dirty="0" err="1"/>
              <a:t>освічує</a:t>
            </a:r>
            <a:r>
              <a:rPr lang="ru-RU" sz="2400" b="1" dirty="0"/>
              <a:t> </a:t>
            </a:r>
            <a:r>
              <a:rPr lang="ru-RU" sz="2400" b="1" dirty="0" err="1"/>
              <a:t>золотавий</a:t>
            </a:r>
            <a:r>
              <a:rPr lang="ru-RU" sz="2400" b="1" dirty="0"/>
              <a:t> купол. У </a:t>
            </a:r>
            <a:r>
              <a:rPr lang="ru-RU" sz="2400" b="1" dirty="0" err="1"/>
              <a:t>глибині</a:t>
            </a:r>
            <a:r>
              <a:rPr lang="ru-RU" sz="2400" b="1" dirty="0"/>
              <a:t> </a:t>
            </a:r>
            <a:r>
              <a:rPr lang="ru-RU" sz="2400" b="1" dirty="0" err="1"/>
              <a:t>синього</a:t>
            </a:r>
            <a:r>
              <a:rPr lang="ru-RU" sz="2400" b="1" dirty="0"/>
              <a:t> неба </a:t>
            </a:r>
            <a:r>
              <a:rPr lang="ru-RU" sz="2400" b="1" dirty="0" err="1"/>
              <a:t>гірляндою</a:t>
            </a:r>
            <a:r>
              <a:rPr lang="ru-RU" sz="2400" b="1" dirty="0"/>
              <a:t> </a:t>
            </a:r>
            <a:r>
              <a:rPr lang="ru-RU" sz="2400" b="1" dirty="0" err="1"/>
              <a:t>виблискують</a:t>
            </a:r>
            <a:r>
              <a:rPr lang="ru-RU" sz="2400" b="1" dirty="0"/>
              <a:t> </a:t>
            </a:r>
            <a:r>
              <a:rPr lang="ru-RU" sz="2400" b="1" dirty="0" err="1" smtClean="0"/>
              <a:t>зіроньки-світлячки</a:t>
            </a:r>
            <a:r>
              <a:rPr lang="ru-RU" sz="2400" b="1" dirty="0"/>
              <a:t>. </a:t>
            </a:r>
            <a:r>
              <a:rPr lang="ru-RU" sz="2400" b="1" dirty="0" err="1"/>
              <a:t>Окрасою</a:t>
            </a:r>
            <a:r>
              <a:rPr lang="ru-RU" sz="2400" b="1" dirty="0"/>
              <a:t> місця є </a:t>
            </a:r>
            <a:r>
              <a:rPr lang="ru-RU" sz="2400" b="1" dirty="0" err="1"/>
              <a:t>розкішні</a:t>
            </a:r>
            <a:r>
              <a:rPr lang="ru-RU" sz="2400" b="1" dirty="0"/>
              <a:t> </a:t>
            </a:r>
            <a:r>
              <a:rPr lang="ru-RU" sz="2400" b="1" dirty="0" err="1"/>
              <a:t>величаві</a:t>
            </a:r>
            <a:r>
              <a:rPr lang="ru-RU" sz="2400" b="1" dirty="0"/>
              <a:t> </a:t>
            </a:r>
            <a:r>
              <a:rPr lang="ru-RU" sz="2400" b="1" dirty="0" err="1"/>
              <a:t>ялини</a:t>
            </a:r>
            <a:r>
              <a:rPr lang="ru-RU" sz="2400" b="1" dirty="0"/>
              <a:t>, </a:t>
            </a:r>
            <a:r>
              <a:rPr lang="ru-RU" sz="2400" b="1" dirty="0" err="1"/>
              <a:t>льодові</a:t>
            </a:r>
            <a:r>
              <a:rPr lang="ru-RU" sz="2400" b="1" dirty="0"/>
              <a:t> </a:t>
            </a:r>
            <a:r>
              <a:rPr lang="ru-RU" sz="2400" b="1" dirty="0" err="1"/>
              <a:t>ангели</a:t>
            </a:r>
            <a:r>
              <a:rPr lang="ru-RU" sz="2400" b="1" dirty="0"/>
              <a:t>, </a:t>
            </a:r>
            <a:r>
              <a:rPr lang="ru-RU" sz="2400" b="1" dirty="0" err="1"/>
              <a:t>снігова</a:t>
            </a:r>
            <a:r>
              <a:rPr lang="ru-RU" sz="2400" b="1" dirty="0"/>
              <a:t> </a:t>
            </a:r>
            <a:r>
              <a:rPr lang="ru-RU" sz="2400" b="1" dirty="0" err="1"/>
              <a:t>гірка</a:t>
            </a:r>
            <a:r>
              <a:rPr lang="ru-RU" sz="2400" b="1" dirty="0"/>
              <a:t>. </a:t>
            </a:r>
            <a:r>
              <a:rPr lang="ru-RU" sz="2400" b="1" dirty="0" err="1"/>
              <a:t>Дорослі</a:t>
            </a:r>
            <a:r>
              <a:rPr lang="ru-RU" sz="2400" b="1" dirty="0"/>
              <a:t> та діти </a:t>
            </a:r>
            <a:r>
              <a:rPr lang="ru-RU" sz="2400" b="1" dirty="0" err="1"/>
              <a:t>одягнені</a:t>
            </a:r>
            <a:r>
              <a:rPr lang="ru-RU" sz="2400" b="1" dirty="0"/>
              <a:t> в </a:t>
            </a:r>
            <a:r>
              <a:rPr lang="ru-RU" sz="2400" b="1" dirty="0" err="1"/>
              <a:t>національні</a:t>
            </a:r>
            <a:r>
              <a:rPr lang="ru-RU" sz="2400" b="1" dirty="0"/>
              <a:t> </a:t>
            </a:r>
            <a:r>
              <a:rPr lang="ru-RU" sz="2400" b="1" dirty="0" err="1"/>
              <a:t>костюми</a:t>
            </a:r>
            <a:r>
              <a:rPr lang="ru-RU" sz="2400" b="1" dirty="0"/>
              <a:t>. Люди </a:t>
            </a:r>
            <a:r>
              <a:rPr lang="ru-RU" sz="2400" b="1" dirty="0" err="1"/>
              <a:t>вийшли</a:t>
            </a:r>
            <a:r>
              <a:rPr lang="ru-RU" sz="2400" b="1" dirty="0"/>
              <a:t> з храму з </a:t>
            </a:r>
            <a:r>
              <a:rPr lang="ru-RU" sz="2400" b="1" dirty="0" err="1"/>
              <a:t>колядою</a:t>
            </a:r>
            <a:r>
              <a:rPr lang="ru-RU" sz="2400" b="1" dirty="0"/>
              <a:t>. </a:t>
            </a:r>
            <a:r>
              <a:rPr lang="ru-RU" sz="2400" b="1" dirty="0" err="1"/>
              <a:t>Розпочинається</a:t>
            </a:r>
            <a:r>
              <a:rPr lang="ru-RU" sz="2400" b="1" dirty="0"/>
              <a:t> </a:t>
            </a:r>
            <a:r>
              <a:rPr lang="ru-RU" sz="2400" b="1" dirty="0" err="1" smtClean="0"/>
              <a:t>неперевершене</a:t>
            </a:r>
            <a:r>
              <a:rPr lang="ru-RU" sz="2400" b="1" dirty="0" smtClean="0"/>
              <a:t> </a:t>
            </a:r>
            <a:r>
              <a:rPr lang="ru-RU" sz="2400" b="1" dirty="0" err="1"/>
              <a:t>дійство</a:t>
            </a:r>
            <a:r>
              <a:rPr lang="ru-RU" sz="2400" b="1" dirty="0"/>
              <a:t>. У </a:t>
            </a:r>
            <a:r>
              <a:rPr lang="ru-RU" sz="2400" b="1" dirty="0" err="1"/>
              <a:t>Святвечір</a:t>
            </a:r>
            <a:r>
              <a:rPr lang="ru-RU" sz="2400" b="1" dirty="0"/>
              <a:t> — краса і дива!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84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5039" y="405458"/>
            <a:ext cx="10279559" cy="7421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Картини Світлани </a:t>
            </a:r>
            <a:r>
              <a:rPr lang="uk-UA" sz="4000" b="1" dirty="0" smtClean="0">
                <a:solidFill>
                  <a:schemeClr val="bg1"/>
                </a:solidFill>
              </a:rPr>
              <a:t>Косенко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scontent-waw1-1.xx.fbcdn.net/v/t1.0-9/109919270_3301867176518373_3052788530013964314_n.jpg?_nc_cat=110&amp;ccb=2&amp;_nc_sid=cdbe9c&amp;_nc_ohc=br_0PmVYOaQAX8TE4kj&amp;_nc_oc=AQnok0P-dWwSbzhPnIS1yCl-5GLk-V-oucrf6WkxWtp3_eTBhwDu8_4A7_T9k9r7IzA&amp;_nc_ht=scontent-waw1-1.xx&amp;oh=615eef259a2e91020dd889b991a81cc8&amp;oe=5FD782E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83" y="1760828"/>
            <a:ext cx="2155454" cy="211643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-waw1-1.xx.fbcdn.net/v/t1.0-9/110236682_3301867276518363_2575291029780795870_n.jpg?_nc_cat=110&amp;ccb=2&amp;_nc_sid=cdbe9c&amp;_nc_ohc=qZozeb24VlIAX8t5HMF&amp;_nc_ht=scontent-waw1-1.xx&amp;oh=eadb314627f403191fdb9cc81c9e2774&amp;oe=5FD8A5A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707" y="1204489"/>
            <a:ext cx="1921909" cy="30996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-waw1-1.xx.fbcdn.net/v/t1.0-9/108686664_3301867166518374_3069364036160976298_n.jpg?_nc_cat=110&amp;ccb=2&amp;_nc_sid=cdbe9c&amp;_nc_ohc=r8Gv6WxLsJIAX_w1FNy&amp;_nc_ht=scontent-waw1-1.xx&amp;oh=5eb608ec3109625a831651b2d48dd79c&amp;oe=5FD768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25" y="1197546"/>
            <a:ext cx="2064583" cy="30996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ontent-waw1-1.xx.fbcdn.net/v/t1.0-9/110313260_3301867159851708_8856368581825393383_n.jpg?_nc_cat=111&amp;ccb=2&amp;_nc_sid=cdbe9c&amp;_nc_ohc=6PfxntEgVU0AX_8TjUa&amp;_nc_ht=scontent-waw1-1.xx&amp;oh=af4c028ac10f3f59925e375f496cde0c&amp;oe=5FD7DB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7" y="1227343"/>
            <a:ext cx="2035550" cy="30996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content-waw1-1.xx.fbcdn.net/v/t1.0-9/51426068_2204354219603013_5804862443318411264_o.jpg?_nc_cat=102&amp;ccb=2&amp;_nc_sid=cdbe9c&amp;_nc_ohc=6fbCC9tt-eEAX-h71bk&amp;_nc_ht=scontent-waw1-1.xx&amp;oh=628463a7cc30efcc3014580ae79778de&amp;oe=5FD571D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94" y="4309684"/>
            <a:ext cx="2935061" cy="219262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content-waw1-1.xx.fbcdn.net/v/t1.0-9/51133914_2204354066269695_4375732923345666048_o.jpg?_nc_cat=100&amp;ccb=2&amp;_nc_sid=cdbe9c&amp;_nc_ohc=nKsAFWUbFa8AX9Cpl5M&amp;_nc_ht=scontent-waw1-1.xx&amp;oh=2d33c1340837e16507ca76244ce0e152&amp;oe=5FD80C0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5" b="739"/>
          <a:stretch/>
        </p:blipFill>
        <p:spPr bwMode="auto">
          <a:xfrm>
            <a:off x="7237508" y="4293890"/>
            <a:ext cx="2945857" cy="218538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content-waw1-1.xx.fbcdn.net/v/t1.0-9/50625308_2185301971508238_7952532003272785920_o.jpg?_nc_cat=106&amp;ccb=2&amp;_nc_sid=730e14&amp;_nc_ohc=DDOu3U8W_VYAX-y0heL&amp;_nc_ht=scontent-waw1-1.xx&amp;oh=1477c68f981dc0222da1e066bf2e771b&amp;oe=5FD658B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56" y="1767770"/>
            <a:ext cx="2146000" cy="211643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content-waw1-1.xx.fbcdn.net/v/t1.0-9/50750896_2185301948174907_4396141482654826496_o.jpg?_nc_cat=107&amp;ccb=2&amp;_nc_sid=730e14&amp;_nc_ohc=GQD1r1iyFP8AX-7w4Em&amp;_nc_ht=scontent-waw1-1.xx&amp;oh=32dfc8fb7ab9ad59fb4dbb2110055e2a&amp;oe=5FD78EF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18" y="4309684"/>
            <a:ext cx="1814373" cy="227468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81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1342" y="518245"/>
            <a:ext cx="10019241" cy="8233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Згадайте письменницю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3799" y="1628169"/>
            <a:ext cx="5296683" cy="39096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 Мар'яна Орестівна </a:t>
            </a:r>
            <a:r>
              <a:rPr lang="ru-RU" sz="4000" b="1" dirty="0">
                <a:solidFill>
                  <a:srgbClr val="FFFF00"/>
                </a:solidFill>
              </a:rPr>
              <a:t>Савка –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поетеса, дитяча письменниця, літературознавець, публіцист, головний редактор і співзасновник «Видавництва Старого Лева», перекладач.</a:t>
            </a:r>
          </a:p>
        </p:txBody>
      </p:sp>
      <p:pic>
        <p:nvPicPr>
          <p:cNvPr id="5124" name="Picture 4" descr="Не хотіла миритися з думкою, що усе життя буду на других ролях» — Високий  Замо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20" r="12302"/>
          <a:stretch/>
        </p:blipFill>
        <p:spPr bwMode="auto">
          <a:xfrm>
            <a:off x="6668096" y="1485578"/>
            <a:ext cx="4392488" cy="380912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3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938764" y="1388475"/>
            <a:ext cx="2993027" cy="391352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Різдв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родз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и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нки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різдв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я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ного</a:t>
            </a:r>
          </a:p>
          <a:p>
            <a:pPr algn="ctr"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  <a:ea typeface="+mj-ea"/>
                <a:cs typeface="+mj-cs"/>
              </a:rPr>
              <a:t>дід</a:t>
            </a:r>
            <a:r>
              <a:rPr lang="uk-UA" sz="3600" b="1" dirty="0" err="1">
                <a:solidFill>
                  <a:srgbClr val="FFFF00"/>
                </a:solidFill>
                <a:ea typeface="+mj-ea"/>
                <a:cs typeface="+mj-cs"/>
              </a:rPr>
              <a:t>у</a:t>
            </a:r>
            <a:r>
              <a:rPr lang="uk-UA" sz="3600" b="1" dirty="0" err="1">
                <a:solidFill>
                  <a:schemeClr val="bg1"/>
                </a:solidFill>
                <a:ea typeface="+mj-ea"/>
                <a:cs typeface="+mj-cs"/>
              </a:rPr>
              <a:t>х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розч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и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ну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пампушк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коляд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а</a:t>
            </a:r>
          </a:p>
        </p:txBody>
      </p:sp>
      <p:sp>
        <p:nvSpPr>
          <p:cNvPr id="28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003799" y="1388475"/>
            <a:ext cx="3132214" cy="391352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к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о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мина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пог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о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дьтеся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зда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є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ться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нез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а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йманий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хв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и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льку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близ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е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нько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веч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і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рній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73945" y="549474"/>
            <a:ext cx="10158646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слова, </a:t>
            </a:r>
            <a:r>
              <a:rPr lang="uk-UA" sz="36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36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3600" b="1" dirty="0" smtClean="0">
                <a:solidFill>
                  <a:schemeClr val="bg1"/>
                </a:solidFill>
              </a:rPr>
              <a:t> наголос.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7244159" y="1405142"/>
            <a:ext cx="3888432" cy="216866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 err="1"/>
              <a:t>Незайманий</a:t>
            </a:r>
            <a:r>
              <a:rPr lang="ru-RU" sz="3200" b="1" dirty="0"/>
              <a:t> </a:t>
            </a:r>
            <a:r>
              <a:rPr lang="ru-RU" sz="3200" b="1" dirty="0" err="1"/>
              <a:t>сніг</a:t>
            </a:r>
            <a:r>
              <a:rPr lang="ru-RU" sz="3200" b="1" dirty="0"/>
              <a:t> — </a:t>
            </a:r>
            <a:r>
              <a:rPr lang="ru-RU" sz="3200" b="1" dirty="0" err="1"/>
              <a:t>сніг</a:t>
            </a:r>
            <a:r>
              <a:rPr lang="ru-RU" sz="3200" b="1" dirty="0"/>
              <a:t>, по якому ще не ступав </a:t>
            </a:r>
            <a:r>
              <a:rPr lang="ru-RU" sz="3200" b="1" dirty="0" err="1"/>
              <a:t>ніхто</a:t>
            </a:r>
            <a:r>
              <a:rPr lang="ru-RU" sz="3200" b="1" dirty="0"/>
              <a:t>; </a:t>
            </a:r>
            <a:r>
              <a:rPr lang="ru-RU" sz="3200" b="1" dirty="0" err="1"/>
              <a:t>сніг</a:t>
            </a:r>
            <a:r>
              <a:rPr lang="ru-RU" sz="3200" b="1" dirty="0"/>
              <a:t>, що тільки </a:t>
            </a:r>
            <a:r>
              <a:rPr lang="ru-RU" sz="3200" b="1" dirty="0" err="1"/>
              <a:t>випав</a:t>
            </a:r>
            <a:r>
              <a:rPr lang="ru-RU" sz="3200" b="1" dirty="0"/>
              <a:t>.</a:t>
            </a:r>
            <a:endParaRPr lang="uk-UA" sz="32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3074" name="Picture 2" descr="Покутські гори | Сергій Рижк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277" y="3689542"/>
            <a:ext cx="3895314" cy="260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09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973945" y="549474"/>
            <a:ext cx="10158646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Словникова 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6646" y="1361331"/>
            <a:ext cx="6469521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/>
              <a:t>Дід</a:t>
            </a:r>
            <a:r>
              <a:rPr lang="ru-RU" sz="2800" b="1" dirty="0" err="1">
                <a:solidFill>
                  <a:srgbClr val="FFFF00"/>
                </a:solidFill>
              </a:rPr>
              <a:t>у</a:t>
            </a:r>
            <a:r>
              <a:rPr lang="ru-RU" sz="2800" b="1" dirty="0" err="1"/>
              <a:t>х</a:t>
            </a:r>
            <a:r>
              <a:rPr lang="ru-RU" sz="2800" b="1" dirty="0"/>
              <a:t> — </a:t>
            </a:r>
            <a:r>
              <a:rPr lang="ru-RU" sz="2800" b="1" dirty="0" err="1"/>
              <a:t>дід</a:t>
            </a:r>
            <a:r>
              <a:rPr lang="ru-RU" sz="2800" b="1" dirty="0"/>
              <a:t>, коляда, </a:t>
            </a:r>
            <a:r>
              <a:rPr lang="ru-RU" sz="2800" b="1" dirty="0" err="1"/>
              <a:t>колядник</a:t>
            </a:r>
            <a:r>
              <a:rPr lang="ru-RU" sz="2800" b="1" dirty="0"/>
              <a:t>, </a:t>
            </a:r>
            <a:r>
              <a:rPr lang="ru-RU" sz="2800" b="1" dirty="0" err="1"/>
              <a:t>сніп</a:t>
            </a:r>
            <a:r>
              <a:rPr lang="ru-RU" sz="2800" b="1" dirty="0"/>
              <a:t>, король; </a:t>
            </a:r>
            <a:r>
              <a:rPr lang="ru-RU" sz="2800" b="1" dirty="0" err="1"/>
              <a:t>дідівський</a:t>
            </a:r>
            <a:r>
              <a:rPr lang="ru-RU" sz="2800" b="1" dirty="0"/>
              <a:t> дух; українська </a:t>
            </a:r>
            <a:r>
              <a:rPr lang="ru-RU" sz="2800" b="1" dirty="0" err="1"/>
              <a:t>різдвяна</a:t>
            </a:r>
            <a:r>
              <a:rPr lang="ru-RU" sz="2800" b="1" dirty="0"/>
              <a:t> прикраса, символ урожаю, </a:t>
            </a:r>
            <a:r>
              <a:rPr lang="ru-RU" sz="2800" b="1" dirty="0" err="1"/>
              <a:t>оберіг</a:t>
            </a:r>
            <a:r>
              <a:rPr lang="ru-RU" sz="2800" b="1" dirty="0"/>
              <a:t> роду</a:t>
            </a:r>
            <a:r>
              <a:rPr lang="ru-RU" sz="2800" b="1" dirty="0" smtClean="0"/>
              <a:t>.</a:t>
            </a:r>
          </a:p>
          <a:p>
            <a:pPr algn="just"/>
            <a:r>
              <a:rPr lang="ru-RU" sz="2800" b="1" dirty="0" smtClean="0"/>
              <a:t>Це </a:t>
            </a:r>
            <a:r>
              <a:rPr lang="ru-RU" sz="2800" b="1" dirty="0"/>
              <a:t>те, що </a:t>
            </a:r>
            <a:r>
              <a:rPr lang="ru-RU" sz="2800" b="1" dirty="0" err="1"/>
              <a:t>господар</a:t>
            </a:r>
            <a:r>
              <a:rPr lang="ru-RU" sz="2800" b="1" dirty="0"/>
              <a:t> приносить на </a:t>
            </a:r>
            <a:r>
              <a:rPr lang="ru-RU" sz="2800" b="1" dirty="0" err="1"/>
              <a:t>Святвечір</a:t>
            </a:r>
            <a:r>
              <a:rPr lang="ru-RU" sz="2800" b="1" dirty="0"/>
              <a:t> першим до </a:t>
            </a:r>
            <a:r>
              <a:rPr lang="ru-RU" sz="2800" b="1" dirty="0" err="1"/>
              <a:t>хати</a:t>
            </a:r>
            <a:r>
              <a:rPr lang="ru-RU" sz="2800" b="1" dirty="0"/>
              <a:t> — це </a:t>
            </a:r>
            <a:r>
              <a:rPr lang="ru-RU" sz="2800" b="1" dirty="0" err="1"/>
              <a:t>житній</a:t>
            </a:r>
            <a:r>
              <a:rPr lang="ru-RU" sz="2800" b="1" dirty="0"/>
              <a:t>, </a:t>
            </a:r>
            <a:r>
              <a:rPr lang="ru-RU" sz="2800" b="1" dirty="0" err="1"/>
              <a:t>пшеничний</a:t>
            </a:r>
            <a:r>
              <a:rPr lang="ru-RU" sz="2800" b="1" dirty="0"/>
              <a:t> або </a:t>
            </a:r>
            <a:r>
              <a:rPr lang="ru-RU" sz="2800" b="1" dirty="0" err="1"/>
              <a:t>вівсяний</a:t>
            </a:r>
            <a:r>
              <a:rPr lang="ru-RU" sz="2800" b="1" dirty="0"/>
              <a:t> </a:t>
            </a:r>
            <a:r>
              <a:rPr lang="ru-RU" sz="2800" b="1" dirty="0" err="1"/>
              <a:t>сніп</a:t>
            </a:r>
            <a:r>
              <a:rPr lang="ru-RU" sz="2800" b="1" dirty="0"/>
              <a:t>, </a:t>
            </a:r>
            <a:r>
              <a:rPr lang="ru-RU" sz="2800" b="1" dirty="0" err="1"/>
              <a:t>якого</a:t>
            </a:r>
            <a:r>
              <a:rPr lang="ru-RU" sz="2800" b="1" dirty="0"/>
              <a:t> </a:t>
            </a:r>
            <a:r>
              <a:rPr lang="ru-RU" sz="2800" b="1" dirty="0" err="1"/>
              <a:t>господар</a:t>
            </a:r>
            <a:r>
              <a:rPr lang="ru-RU" sz="2800" b="1" dirty="0"/>
              <a:t> ставить на </a:t>
            </a:r>
            <a:r>
              <a:rPr lang="ru-RU" sz="2800" b="1" dirty="0" err="1"/>
              <a:t>покуття</a:t>
            </a:r>
            <a:r>
              <a:rPr lang="ru-RU" sz="2800" b="1" dirty="0"/>
              <a:t>, </a:t>
            </a:r>
            <a:r>
              <a:rPr lang="ru-RU" sz="2800" b="1" dirty="0" err="1"/>
              <a:t>околіт</a:t>
            </a:r>
            <a:r>
              <a:rPr lang="ru-RU" sz="2800" b="1" dirty="0"/>
              <a:t> </a:t>
            </a:r>
            <a:r>
              <a:rPr lang="ru-RU" sz="2800" b="1" dirty="0" err="1"/>
              <a:t>обмолоченої</a:t>
            </a:r>
            <a:r>
              <a:rPr lang="ru-RU" sz="2800" b="1" dirty="0"/>
              <a:t> </a:t>
            </a:r>
            <a:r>
              <a:rPr lang="ru-RU" sz="2800" b="1" dirty="0" err="1"/>
              <a:t>соломи</a:t>
            </a:r>
            <a:r>
              <a:rPr lang="ru-RU" sz="2800" b="1" dirty="0"/>
              <a:t> та жмут </a:t>
            </a:r>
            <a:r>
              <a:rPr lang="ru-RU" sz="2800" b="1" dirty="0" err="1"/>
              <a:t>сіна</a:t>
            </a:r>
            <a:r>
              <a:rPr lang="ru-RU" sz="2800" b="1" dirty="0"/>
              <a:t>, яких старший </a:t>
            </a:r>
            <a:r>
              <a:rPr lang="ru-RU" sz="2800" b="1" dirty="0" err="1"/>
              <a:t>син</a:t>
            </a:r>
            <a:r>
              <a:rPr lang="ru-RU" sz="2800" b="1" dirty="0"/>
              <a:t> (або </a:t>
            </a:r>
            <a:r>
              <a:rPr lang="ru-RU" sz="2800" b="1" dirty="0" err="1"/>
              <a:t>господар</a:t>
            </a:r>
            <a:r>
              <a:rPr lang="ru-RU" sz="2800" b="1" dirty="0"/>
              <a:t>) </a:t>
            </a:r>
            <a:r>
              <a:rPr lang="ru-RU" sz="2800" b="1" dirty="0" err="1"/>
              <a:t>відповідно</a:t>
            </a:r>
            <a:r>
              <a:rPr lang="ru-RU" sz="2800" b="1" dirty="0"/>
              <a:t> стелить на </a:t>
            </a:r>
            <a:r>
              <a:rPr lang="ru-RU" sz="2800" b="1" dirty="0" err="1"/>
              <a:t>долівку</a:t>
            </a:r>
            <a:r>
              <a:rPr lang="ru-RU" sz="2800" b="1" dirty="0"/>
              <a:t> та на </a:t>
            </a:r>
            <a:r>
              <a:rPr lang="ru-RU" sz="2800" b="1" dirty="0" err="1"/>
              <a:t>стіл</a:t>
            </a:r>
            <a:r>
              <a:rPr lang="ru-RU" sz="2800" b="1" dirty="0"/>
              <a:t>.</a:t>
            </a:r>
          </a:p>
        </p:txBody>
      </p:sp>
      <p:pic>
        <p:nvPicPr>
          <p:cNvPr id="7170" name="Picture 2" descr="Ідеальне дріжджове тісто на опарі: покроковий рецепт - ЗНАЙ Ю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67" y="4080258"/>
            <a:ext cx="2723026" cy="171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9116367" y="5381841"/>
            <a:ext cx="2736304" cy="10144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 err="1"/>
              <a:t>Заті</a:t>
            </a:r>
            <a:r>
              <a:rPr lang="ru-RU" sz="2800" b="1" dirty="0" err="1">
                <a:solidFill>
                  <a:srgbClr val="FFFF00"/>
                </a:solidFill>
              </a:rPr>
              <a:t>є</a:t>
            </a:r>
            <a:r>
              <a:rPr lang="ru-RU" sz="2800" b="1" dirty="0"/>
              <a:t> </a:t>
            </a:r>
            <a:r>
              <a:rPr lang="ru-RU" sz="2800" b="1" dirty="0" err="1"/>
              <a:t>розч</a:t>
            </a:r>
            <a:r>
              <a:rPr lang="ru-RU" sz="2800" b="1" dirty="0" err="1">
                <a:solidFill>
                  <a:srgbClr val="FFFF00"/>
                </a:solidFill>
              </a:rPr>
              <a:t>и</a:t>
            </a:r>
            <a:r>
              <a:rPr lang="ru-RU" sz="2800" b="1" dirty="0" err="1"/>
              <a:t>ну</a:t>
            </a:r>
            <a:r>
              <a:rPr lang="ru-RU" sz="2800" b="1" dirty="0"/>
              <a:t> — </a:t>
            </a:r>
            <a:r>
              <a:rPr lang="ru-RU" sz="2800" b="1" dirty="0" err="1"/>
              <a:t>приготує</a:t>
            </a:r>
            <a:r>
              <a:rPr lang="ru-RU" sz="2800" b="1" dirty="0"/>
              <a:t> </a:t>
            </a:r>
            <a:r>
              <a:rPr lang="ru-RU" sz="2800" b="1" dirty="0" smtClean="0"/>
              <a:t>оп</a:t>
            </a:r>
            <a:r>
              <a:rPr lang="ru-RU" sz="2800" b="1" dirty="0" smtClean="0">
                <a:solidFill>
                  <a:srgbClr val="FFFF00"/>
                </a:solidFill>
              </a:rPr>
              <a:t>а</a:t>
            </a:r>
            <a:r>
              <a:rPr lang="ru-RU" sz="2800" b="1" dirty="0" smtClean="0"/>
              <a:t>ру </a:t>
            </a:r>
          </a:p>
        </p:txBody>
      </p:sp>
      <p:pic>
        <p:nvPicPr>
          <p:cNvPr id="7172" name="Picture 4" descr="Серветки 33х33 см, Дідух, Марго 20 штук, 01263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01" y="1300995"/>
            <a:ext cx="2632856" cy="26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1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405458"/>
            <a:ext cx="9865096" cy="7746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Мар'яна </a:t>
            </a:r>
            <a:r>
              <a:rPr lang="uk-UA" sz="4000" b="1" dirty="0">
                <a:solidFill>
                  <a:schemeClr val="bg1"/>
                </a:solidFill>
              </a:rPr>
              <a:t>Савка «Запах Різдва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2 ЧИТАННЯ\1 Савченко уроки\4 Здійсниться все\№045-С. Косенко Святвечір. М.Савка. Запах Різдва\2025-12-01_191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79" y="1294505"/>
            <a:ext cx="6198096" cy="526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3 клас\02 ЧИТАННЯ\1 Савченко уроки\4 Здійсниться все\№045-С. Косенко Святвечір. М.Савка. Запах Різдва\2025-12-01_1917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1341562"/>
            <a:ext cx="2664296" cy="473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95487" y="519892"/>
            <a:ext cx="10081120" cy="7746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Мар'яна </a:t>
            </a:r>
            <a:r>
              <a:rPr lang="uk-UA" sz="4000" b="1" dirty="0">
                <a:solidFill>
                  <a:schemeClr val="bg1"/>
                </a:solidFill>
              </a:rPr>
              <a:t>Савка «Запах Різдва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2 ЧИТАННЯ\1 Савченко уроки\4 Здійсниться все\№045-С. Косенко Святвечір. М.Савка. Запах Різдва\2025-12-01_19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92" y="1433852"/>
            <a:ext cx="6585719" cy="257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Пин на доске Зима - Рождество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91" y="1433852"/>
            <a:ext cx="3807520" cy="390615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19930" y="4185845"/>
            <a:ext cx="6592339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Сподобався вам вірш? Які картини ви побачили за його змістом?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Чи погоджуєтеся з думкою поетеси про те, що найкращий у світі — це запах Різдва? Який же він?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Як ви зрозуміли виділене речення? </a:t>
            </a:r>
          </a:p>
        </p:txBody>
      </p:sp>
    </p:spTree>
    <p:extLst>
      <p:ext uri="{BB962C8B-B14F-4D97-AF65-F5344CB8AC3E}">
        <p14:creationId xmlns:p14="http://schemas.microsoft.com/office/powerpoint/2010/main" val="42647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07455" y="405458"/>
            <a:ext cx="1033579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Аналізуємо розуміння прочитаного тексту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4502" y="1240724"/>
            <a:ext cx="676875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— </a:t>
            </a:r>
            <a:r>
              <a:rPr lang="ru-RU" sz="2800" b="1" dirty="0" smtClean="0"/>
              <a:t>Який жанр цього твору: вірш, </a:t>
            </a:r>
            <a:r>
              <a:rPr lang="ru-RU" sz="2800" b="1" dirty="0"/>
              <a:t>казка чи оповідання? </a:t>
            </a:r>
          </a:p>
          <a:p>
            <a:r>
              <a:rPr lang="ru-RU" sz="2800" b="1" dirty="0"/>
              <a:t>— Опис подій: </a:t>
            </a:r>
            <a:r>
              <a:rPr lang="ru-RU" sz="2800" b="1" dirty="0" err="1"/>
              <a:t>достовірний</a:t>
            </a:r>
            <a:r>
              <a:rPr lang="ru-RU" sz="2800" b="1" dirty="0"/>
              <a:t> чи </a:t>
            </a:r>
            <a:r>
              <a:rPr lang="ru-RU" sz="2800" b="1" dirty="0" err="1"/>
              <a:t>вигаданий</a:t>
            </a:r>
            <a:r>
              <a:rPr lang="ru-RU" sz="2800" b="1" dirty="0"/>
              <a:t>? </a:t>
            </a:r>
          </a:p>
          <a:p>
            <a:r>
              <a:rPr lang="ru-RU" sz="2800" b="1" dirty="0"/>
              <a:t>— Час: </a:t>
            </a:r>
            <a:r>
              <a:rPr lang="ru-RU" sz="2800" b="1" dirty="0" err="1"/>
              <a:t>конкретний</a:t>
            </a:r>
            <a:r>
              <a:rPr lang="ru-RU" sz="2800" b="1" dirty="0"/>
              <a:t> чи </a:t>
            </a:r>
            <a:r>
              <a:rPr lang="ru-RU" sz="2800" b="1" dirty="0" err="1"/>
              <a:t>довготривалий</a:t>
            </a:r>
            <a:r>
              <a:rPr lang="ru-RU" sz="2800" b="1" dirty="0"/>
              <a:t>? </a:t>
            </a:r>
          </a:p>
          <a:p>
            <a:r>
              <a:rPr lang="ru-RU" sz="2800" b="1" dirty="0"/>
              <a:t>— </a:t>
            </a:r>
            <a:r>
              <a:rPr lang="ru-RU" sz="2800" b="1" dirty="0" err="1"/>
              <a:t>Персонажі</a:t>
            </a:r>
            <a:r>
              <a:rPr lang="ru-RU" sz="2800" b="1" dirty="0"/>
              <a:t>: </a:t>
            </a:r>
            <a:r>
              <a:rPr lang="ru-RU" sz="2800" b="1" dirty="0" err="1"/>
              <a:t>реальні</a:t>
            </a:r>
            <a:r>
              <a:rPr lang="ru-RU" sz="2800" b="1" dirty="0"/>
              <a:t> чи </a:t>
            </a:r>
            <a:r>
              <a:rPr lang="ru-RU" sz="2800" b="1" dirty="0" err="1"/>
              <a:t>вигадані</a:t>
            </a:r>
            <a:r>
              <a:rPr lang="ru-RU" sz="2800" b="1" dirty="0"/>
              <a:t>? </a:t>
            </a:r>
          </a:p>
          <a:p>
            <a:r>
              <a:rPr lang="ru-RU" sz="2800" b="1" dirty="0"/>
              <a:t>— Описи: мало чи багато? </a:t>
            </a:r>
          </a:p>
          <a:p>
            <a:r>
              <a:rPr lang="ru-RU" sz="2800" b="1" dirty="0" smtClean="0"/>
              <a:t>— </a:t>
            </a:r>
            <a:r>
              <a:rPr lang="ru-RU" sz="2800" b="1" dirty="0" err="1" smtClean="0"/>
              <a:t>Розповідь</a:t>
            </a:r>
            <a:r>
              <a:rPr lang="ru-RU" sz="2800" b="1" dirty="0" smtClean="0"/>
              <a:t>: від головного героя чи від </a:t>
            </a:r>
            <a:r>
              <a:rPr lang="ru-RU" sz="2800" b="1" dirty="0" err="1" smtClean="0"/>
              <a:t>третьої</a:t>
            </a:r>
            <a:r>
              <a:rPr lang="ru-RU" sz="2800" b="1" dirty="0" smtClean="0"/>
              <a:t> особи?</a:t>
            </a:r>
            <a:endParaRPr lang="ru-RU" sz="2800" b="1" dirty="0"/>
          </a:p>
        </p:txBody>
      </p:sp>
      <p:pic>
        <p:nvPicPr>
          <p:cNvPr id="6" name="Picture 6" descr="День Святого Миколая: Українські традиції та легенди, історія свята,  прикмети та ким опікується Святий Миколай | Львів — місто натхненн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04" r="9787"/>
          <a:stretch/>
        </p:blipFill>
        <p:spPr bwMode="auto">
          <a:xfrm>
            <a:off x="732662" y="1341562"/>
            <a:ext cx="3741840" cy="29828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84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05458"/>
            <a:ext cx="1008112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5728" y="1159711"/>
            <a:ext cx="7776864" cy="26776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Яке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враження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залишив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вірш «Запах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Різдва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»? </a:t>
            </a:r>
          </a:p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Чи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згодні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ви з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прислів’ям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Усюди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добре, а дома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найкраще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»?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Які інші свята, що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відзначають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у твоїй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родині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теж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мають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свій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колір, смак і запах? Розкажи про це.</a:t>
            </a: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196055"/>
            <a:ext cx="2433118" cy="300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79777" y="4311608"/>
            <a:ext cx="7552813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Підручник </a:t>
            </a:r>
            <a:r>
              <a:rPr lang="uk-UA" sz="2800" b="1" dirty="0" smtClean="0">
                <a:solidFill>
                  <a:srgbClr val="002060"/>
                </a:solidFill>
              </a:rPr>
              <a:t>с.76</a:t>
            </a:r>
            <a:r>
              <a:rPr lang="uk-UA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</a:rPr>
              <a:t>Прочитайте </a:t>
            </a:r>
            <a:r>
              <a:rPr lang="ru-RU" sz="2800" b="1" dirty="0">
                <a:solidFill>
                  <a:srgbClr val="002060"/>
                </a:solidFill>
              </a:rPr>
              <a:t>вірш у </a:t>
            </a:r>
            <a:r>
              <a:rPr lang="ru-RU" sz="2800" b="1" dirty="0" err="1">
                <a:solidFill>
                  <a:srgbClr val="002060"/>
                </a:solidFill>
              </a:rPr>
              <a:t>колі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сім’ї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</a:rPr>
              <a:t>Обговоріть, </a:t>
            </a:r>
            <a:r>
              <a:rPr lang="ru-RU" sz="2800" b="1" dirty="0">
                <a:solidFill>
                  <a:srgbClr val="002060"/>
                </a:solidFill>
              </a:rPr>
              <a:t>яким буде </a:t>
            </a:r>
            <a:r>
              <a:rPr lang="ru-RU" sz="2800" b="1" dirty="0" err="1">
                <a:solidFill>
                  <a:srgbClr val="002060"/>
                </a:solidFill>
              </a:rPr>
              <a:t>Різдвяний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вечір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0973" y="4293890"/>
            <a:ext cx="2736304" cy="12716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338895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23608" y="494645"/>
            <a:ext cx="10515394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7087281" y="1434403"/>
            <a:ext cx="4356287" cy="725379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2">
                    <a:lumMod val="75000"/>
                  </a:schemeClr>
                </a:solidFill>
              </a:rPr>
              <a:t>(щоби відкрити лист, </a:t>
            </a:r>
            <a:r>
              <a:rPr lang="uk-UA" sz="1400" i="1" dirty="0" smtClean="0">
                <a:solidFill>
                  <a:schemeClr val="accent2">
                    <a:lumMod val="75000"/>
                  </a:schemeClr>
                </a:solidFill>
              </a:rPr>
              <a:t>натисни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</a:rPr>
              <a:t>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325401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9F1A0D2-DCC3-4D3B-9D95-AF0B1499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63" y="549474"/>
            <a:ext cx="10153128" cy="70575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cs typeface="Times New Roman" panose="02020603050405020304" pitchFamily="18" charset="0"/>
              </a:rPr>
              <a:t>Налаштування на урок. Поміркуйте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689700A-427D-42E5-9BC7-A45EB75115C1}"/>
              </a:ext>
            </a:extLst>
          </p:cNvPr>
          <p:cNvSpPr txBox="1">
            <a:spLocks/>
          </p:cNvSpPr>
          <p:nvPr/>
        </p:nvSpPr>
        <p:spPr>
          <a:xfrm>
            <a:off x="1009562" y="1341562"/>
            <a:ext cx="7632848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—Чим ви можете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сьогодні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поділитися? </a:t>
            </a:r>
          </a:p>
          <a:p>
            <a:pPr algn="l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— Чим може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ділитися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людина?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ви можете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ділитися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 (Словами,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емоціями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спільними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діями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вчинками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,..) </a:t>
            </a:r>
          </a:p>
        </p:txBody>
      </p:sp>
      <p:pic>
        <p:nvPicPr>
          <p:cNvPr id="3074" name="Picture 2" descr="D:\Картинки Мудрість дня\2024-09-12_104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465796"/>
            <a:ext cx="2762909" cy="179084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Мудрість дня\photo_2025-06-03_18-58-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68" y="4357495"/>
            <a:ext cx="2736304" cy="175123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артинки Мудрість дня\photo_2025-06-03_20-06-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 t="3805" r="4752" b="9112"/>
          <a:stretch/>
        </p:blipFill>
        <p:spPr bwMode="auto">
          <a:xfrm>
            <a:off x="8818470" y="1413722"/>
            <a:ext cx="2376016" cy="291253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Картинки Мудрість дня\photo_2025-06-12_16-46-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32" y="3508468"/>
            <a:ext cx="2476440" cy="26002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Картинки Мудрість дня\photo_2025-06-18_18-16-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03" y="2465796"/>
            <a:ext cx="2198834" cy="21142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Картинки Мудрість дня\photo_2025-06-30_13-27-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36" y="4581922"/>
            <a:ext cx="3182820" cy="176646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3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3414" y="491028"/>
            <a:ext cx="10007169" cy="6393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cs typeface="Times New Roman" panose="02020603050405020304" pitchFamily="18" charset="0"/>
              </a:rPr>
              <a:t>Перевірка домашнього завдання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5236" y="1342807"/>
            <a:ext cx="4408723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Розкажіть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напам’ять вірш Г. Малик «Грудень»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7975" y="1293995"/>
            <a:ext cx="5400600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Хто </a:t>
            </a:r>
            <a:r>
              <a:rPr lang="ru-RU" sz="2800" b="1" dirty="0"/>
              <a:t>дійові </a:t>
            </a:r>
            <a:r>
              <a:rPr lang="ru-RU" sz="2800" b="1" dirty="0" smtClean="0"/>
              <a:t>особи твору?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Це казка, вірш чи оповідання?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Опис </a:t>
            </a:r>
            <a:r>
              <a:rPr lang="ru-RU" sz="2800" b="1" dirty="0"/>
              <a:t>подій: </a:t>
            </a:r>
            <a:r>
              <a:rPr lang="ru-RU" sz="2800" b="1" dirty="0" err="1"/>
              <a:t>достовірний</a:t>
            </a:r>
            <a:r>
              <a:rPr lang="ru-RU" sz="2800" b="1" dirty="0"/>
              <a:t> чи </a:t>
            </a:r>
            <a:r>
              <a:rPr lang="ru-RU" sz="2800" b="1" dirty="0" err="1"/>
              <a:t>вигаданий</a:t>
            </a:r>
            <a:r>
              <a:rPr lang="ru-RU" sz="2800" b="1" dirty="0"/>
              <a:t>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Час</a:t>
            </a:r>
            <a:r>
              <a:rPr lang="ru-RU" sz="2800" b="1" dirty="0"/>
              <a:t>: </a:t>
            </a:r>
            <a:r>
              <a:rPr lang="ru-RU" sz="2800" b="1" dirty="0" err="1"/>
              <a:t>конкретний</a:t>
            </a:r>
            <a:r>
              <a:rPr lang="ru-RU" sz="2800" b="1" dirty="0"/>
              <a:t> чи </a:t>
            </a:r>
            <a:r>
              <a:rPr lang="ru-RU" sz="2800" b="1" dirty="0" err="1"/>
              <a:t>довготривалий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Персонажі</a:t>
            </a:r>
            <a:r>
              <a:rPr lang="ru-RU" sz="2800" b="1" dirty="0"/>
              <a:t>: </a:t>
            </a:r>
            <a:r>
              <a:rPr lang="ru-RU" sz="2800" b="1" dirty="0" err="1"/>
              <a:t>реальні</a:t>
            </a:r>
            <a:r>
              <a:rPr lang="ru-RU" sz="2800" b="1" dirty="0"/>
              <a:t> чи </a:t>
            </a:r>
            <a:r>
              <a:rPr lang="ru-RU" sz="2800" b="1" dirty="0" err="1"/>
              <a:t>вигадані</a:t>
            </a:r>
            <a:r>
              <a:rPr lang="ru-RU" sz="2800" b="1" dirty="0"/>
              <a:t>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Розповідь</a:t>
            </a:r>
            <a:r>
              <a:rPr lang="ru-RU" sz="2800" b="1" dirty="0"/>
              <a:t>: від головного героя чи від </a:t>
            </a:r>
            <a:r>
              <a:rPr lang="ru-RU" sz="2800" b="1" dirty="0" err="1" smtClean="0"/>
              <a:t>третьої</a:t>
            </a:r>
            <a:r>
              <a:rPr lang="ru-RU" sz="2800" b="1" dirty="0" smtClean="0"/>
              <a:t> </a:t>
            </a:r>
            <a:r>
              <a:rPr lang="ru-RU" sz="2800" b="1" dirty="0"/>
              <a:t>особи?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D:\Картинки до тестів\!!!! Зима\До вірша Груден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004" y="3032005"/>
            <a:ext cx="3255186" cy="325518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7495" y="477466"/>
            <a:ext cx="9577064" cy="7479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скоромовку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0794" y="1309605"/>
            <a:ext cx="5953765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Радісна звістка Різдвяна з'явилась,</a:t>
            </a:r>
            <a:br>
              <a:rPr lang="uk-UA" sz="3600" b="1" dirty="0">
                <a:solidFill>
                  <a:schemeClr val="bg1"/>
                </a:solidFill>
              </a:rPr>
            </a:br>
            <a:r>
              <a:rPr lang="uk-UA" sz="3600" b="1" dirty="0">
                <a:solidFill>
                  <a:schemeClr val="bg1"/>
                </a:solidFill>
              </a:rPr>
              <a:t>Коли у небі зоря засвітилась.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Різдво рідня раділа - </a:t>
            </a:r>
            <a:br>
              <a:rPr lang="uk-UA" sz="3600" b="1" dirty="0">
                <a:solidFill>
                  <a:schemeClr val="bg1"/>
                </a:solidFill>
              </a:rPr>
            </a:br>
            <a:r>
              <a:rPr lang="uk-UA" sz="3600" b="1" dirty="0">
                <a:solidFill>
                  <a:schemeClr val="bg1"/>
                </a:solidFill>
              </a:rPr>
              <a:t>першу зірку радо стріла.</a:t>
            </a:r>
          </a:p>
        </p:txBody>
      </p:sp>
      <p:pic>
        <p:nvPicPr>
          <p:cNvPr id="8" name="Picture 2" descr="Українські колядки: види та значенн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r="22112"/>
          <a:stretch/>
        </p:blipFill>
        <p:spPr bwMode="auto">
          <a:xfrm>
            <a:off x="1123479" y="1309605"/>
            <a:ext cx="3598936" cy="459551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16035" y="4293890"/>
            <a:ext cx="4956226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Чи підходить ілюстрація до змісту скоромовки? Чому?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5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07455" y="1269554"/>
            <a:ext cx="784887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/>
              <a:t> </a:t>
            </a:r>
            <a:r>
              <a:rPr lang="ru-RU" sz="3200" b="1" dirty="0"/>
              <a:t>Свята вечеря </a:t>
            </a:r>
            <a:r>
              <a:rPr lang="ru-RU" sz="3200" b="1" dirty="0" err="1"/>
              <a:t>складається</a:t>
            </a:r>
            <a:r>
              <a:rPr lang="ru-RU" sz="3200" b="1" dirty="0"/>
              <a:t> </a:t>
            </a:r>
            <a:r>
              <a:rPr lang="ru-RU" sz="3200" b="1" dirty="0" smtClean="0"/>
              <a:t>з  ...  </a:t>
            </a:r>
            <a:r>
              <a:rPr lang="ru-RU" sz="3200" b="1" dirty="0" err="1" smtClean="0"/>
              <a:t>страв</a:t>
            </a:r>
            <a:r>
              <a:rPr lang="ru-RU" sz="3200" b="1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/>
              <a:t> </a:t>
            </a:r>
            <a:r>
              <a:rPr lang="ru-RU" sz="3200" b="1" dirty="0" err="1"/>
              <a:t>Найголовніша</a:t>
            </a:r>
            <a:r>
              <a:rPr lang="ru-RU" sz="3200" b="1" dirty="0"/>
              <a:t> </a:t>
            </a:r>
            <a:r>
              <a:rPr lang="ru-RU" sz="3200" b="1" dirty="0" err="1"/>
              <a:t>страва</a:t>
            </a:r>
            <a:r>
              <a:rPr lang="ru-RU" sz="3200" b="1" dirty="0"/>
              <a:t> — ... </a:t>
            </a:r>
            <a:endParaRPr lang="ru-RU" sz="32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/>
              <a:t> </a:t>
            </a:r>
            <a:r>
              <a:rPr lang="ru-RU" sz="3200" b="1" dirty="0"/>
              <a:t>На </a:t>
            </a:r>
            <a:r>
              <a:rPr lang="ru-RU" sz="3200" b="1" dirty="0" err="1"/>
              <a:t>Святвечір</a:t>
            </a:r>
            <a:r>
              <a:rPr lang="ru-RU" sz="3200" b="1" dirty="0"/>
              <a:t> у </a:t>
            </a:r>
            <a:r>
              <a:rPr lang="ru-RU" sz="3200" b="1" dirty="0" err="1"/>
              <a:t>хаті</a:t>
            </a:r>
            <a:r>
              <a:rPr lang="ru-RU" sz="3200" b="1" dirty="0"/>
              <a:t> завжди </a:t>
            </a:r>
            <a:r>
              <a:rPr lang="ru-RU" sz="3200" b="1" dirty="0" smtClean="0"/>
              <a:t>буває ...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/>
              <a:t> </a:t>
            </a:r>
            <a:r>
              <a:rPr lang="ru-RU" sz="3200" b="1" dirty="0" err="1"/>
              <a:t>Український</a:t>
            </a:r>
            <a:r>
              <a:rPr lang="ru-RU" sz="3200" b="1" dirty="0"/>
              <a:t> народ у </a:t>
            </a:r>
            <a:r>
              <a:rPr lang="ru-RU" sz="3200" b="1" dirty="0" err="1"/>
              <a:t>всьому</a:t>
            </a:r>
            <a:r>
              <a:rPr lang="ru-RU" sz="3200" b="1" dirty="0"/>
              <a:t> світі на </a:t>
            </a:r>
            <a:r>
              <a:rPr lang="ru-RU" sz="3200" b="1" dirty="0" err="1"/>
              <a:t>Святвечір</a:t>
            </a:r>
            <a:r>
              <a:rPr lang="ru-RU" sz="3200" b="1" dirty="0"/>
              <a:t> </a:t>
            </a:r>
            <a:r>
              <a:rPr lang="ru-RU" sz="3200" b="1" dirty="0" err="1"/>
              <a:t>сідає</a:t>
            </a:r>
            <a:r>
              <a:rPr lang="ru-RU" sz="3200" b="1" dirty="0"/>
              <a:t> до </a:t>
            </a:r>
            <a:r>
              <a:rPr lang="ru-RU" sz="3200" b="1" dirty="0" err="1" smtClean="0"/>
              <a:t>вечері</a:t>
            </a:r>
            <a:r>
              <a:rPr lang="ru-RU" sz="3200" b="1" dirty="0" smtClean="0"/>
              <a:t> ...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/>
              <a:t> </a:t>
            </a:r>
            <a:r>
              <a:rPr lang="ru-RU" sz="3200" b="1" dirty="0"/>
              <a:t>На </a:t>
            </a:r>
            <a:r>
              <a:rPr lang="ru-RU" sz="3200" b="1" dirty="0" err="1"/>
              <a:t>Різдво</a:t>
            </a:r>
            <a:r>
              <a:rPr lang="ru-RU" sz="3200" b="1" dirty="0"/>
              <a:t> ми </a:t>
            </a:r>
            <a:r>
              <a:rPr lang="ru-RU" sz="3200" b="1" dirty="0" err="1" smtClean="0"/>
              <a:t>співаємо</a:t>
            </a:r>
            <a:r>
              <a:rPr lang="ru-RU" sz="3200" b="1" dirty="0" smtClean="0"/>
              <a:t> ... 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7455" y="449555"/>
            <a:ext cx="10297144" cy="7479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Вправа «</a:t>
            </a:r>
            <a:r>
              <a:rPr lang="ru-RU" sz="3600" b="1" dirty="0" err="1"/>
              <a:t>Незакінчене</a:t>
            </a:r>
            <a:r>
              <a:rPr lang="ru-RU" sz="3600" b="1" dirty="0"/>
              <a:t> речення»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455" y="4509914"/>
            <a:ext cx="579664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err="1">
                <a:solidFill>
                  <a:srgbClr val="FFFF00"/>
                </a:solidFill>
              </a:rPr>
              <a:t>Підказка</a:t>
            </a:r>
            <a:r>
              <a:rPr lang="ru-RU" sz="3200" b="1" dirty="0">
                <a:solidFill>
                  <a:srgbClr val="FFFF00"/>
                </a:solidFill>
              </a:rPr>
              <a:t>: </a:t>
            </a:r>
            <a:r>
              <a:rPr lang="ru-RU" sz="3200" b="1" dirty="0"/>
              <a:t>разом; 12 </a:t>
            </a:r>
            <a:r>
              <a:rPr lang="ru-RU" sz="3200" b="1" dirty="0" err="1"/>
              <a:t>страв</a:t>
            </a:r>
            <a:r>
              <a:rPr lang="ru-RU" sz="3200" b="1" dirty="0"/>
              <a:t>; кутя; колядки; </a:t>
            </a:r>
            <a:r>
              <a:rPr lang="ru-RU" sz="3200" b="1" dirty="0" err="1"/>
              <a:t>дідух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0063" y="1188835"/>
            <a:ext cx="64807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FF00"/>
                </a:solidFill>
              </a:rPr>
              <a:t>12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3903" y="1633622"/>
            <a:ext cx="94019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FF00"/>
                </a:solidFill>
              </a:rPr>
              <a:t>кутя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0183" y="2099118"/>
            <a:ext cx="129614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err="1" smtClean="0">
                <a:solidFill>
                  <a:srgbClr val="FFFF00"/>
                </a:solidFill>
              </a:rPr>
              <a:t>дідух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4984" y="3104389"/>
            <a:ext cx="129614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FF00"/>
                </a:solidFill>
              </a:rPr>
              <a:t>разом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5929" y="3501802"/>
            <a:ext cx="187425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FF00"/>
                </a:solidFill>
              </a:rPr>
              <a:t>колядки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Пісня &quot;Святий вечір&quot; для дітей | Інші методичні матеріали. Муз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05" y="4086577"/>
            <a:ext cx="4230615" cy="222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Як намалювати різдвяний дідух 🎄🎄🎄🌾 Дивіться детальне відео на каналі  #малюєморазом за посиланням у шапці профілю 💙💛 #малюваннядлядітей  #різдвянийдідух #дідухріздво #дідух #різдвянийдекор #різдвянийнастрій  #новорічнімалюнки #малювання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9" b="14669"/>
          <a:stretch/>
        </p:blipFill>
        <p:spPr bwMode="auto">
          <a:xfrm>
            <a:off x="8972351" y="1293072"/>
            <a:ext cx="2093387" cy="249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27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40" y="405459"/>
            <a:ext cx="10709090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Розгляньте</a:t>
            </a:r>
            <a:r>
              <a:rPr lang="ru-RU" sz="3600" dirty="0" smtClean="0"/>
              <a:t> </a:t>
            </a:r>
            <a:r>
              <a:rPr lang="ru-RU" sz="3600" b="1" dirty="0" err="1" smtClean="0"/>
              <a:t>поштові</a:t>
            </a:r>
            <a:r>
              <a:rPr lang="ru-RU" sz="3600" b="1" dirty="0" smtClean="0"/>
              <a:t> </a:t>
            </a:r>
            <a:r>
              <a:rPr lang="ru-RU" sz="3600" b="1" dirty="0"/>
              <a:t>марки України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3 клас\02 ЧИТАННЯ\1 Савченко уроки\4 Здійсниться все\№041-42-М.Морозенко. Руде цуценят і різдв ангел\2025-11-21_201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12" y="1167900"/>
            <a:ext cx="6408712" cy="385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2752" y="4795629"/>
            <a:ext cx="3600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Яке </a:t>
            </a:r>
            <a:r>
              <a:rPr lang="ru-RU" sz="2400" b="1" dirty="0">
                <a:solidFill>
                  <a:schemeClr val="bg1"/>
                </a:solidFill>
              </a:rPr>
              <a:t>призначення марки?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62024" y="1254113"/>
            <a:ext cx="476215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FF00"/>
                </a:solidFill>
              </a:rPr>
              <a:t>Поштова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марка </a:t>
            </a:r>
            <a:r>
              <a:rPr lang="ru-RU" sz="2400" b="1" dirty="0"/>
              <a:t>— це </a:t>
            </a:r>
            <a:r>
              <a:rPr lang="ru-RU" sz="2400" b="1" dirty="0" err="1"/>
              <a:t>цінний</a:t>
            </a:r>
            <a:r>
              <a:rPr lang="ru-RU" sz="2400" b="1" dirty="0"/>
              <a:t> </a:t>
            </a:r>
            <a:r>
              <a:rPr lang="ru-RU" sz="2400" b="1" dirty="0" err="1"/>
              <a:t>папір</a:t>
            </a:r>
            <a:r>
              <a:rPr lang="ru-RU" sz="2400" b="1" dirty="0"/>
              <a:t>, що є </a:t>
            </a:r>
            <a:r>
              <a:rPr lang="ru-RU" sz="2400" b="1" dirty="0" err="1"/>
              <a:t>свідоцтвом</a:t>
            </a:r>
            <a:r>
              <a:rPr lang="ru-RU" sz="2400" b="1" dirty="0"/>
              <a:t> </a:t>
            </a:r>
            <a:r>
              <a:rPr lang="ru-RU" sz="2400" b="1" dirty="0" err="1"/>
              <a:t>поштового</a:t>
            </a:r>
            <a:r>
              <a:rPr lang="ru-RU" sz="2400" b="1" dirty="0"/>
              <a:t> </a:t>
            </a:r>
            <a:r>
              <a:rPr lang="ru-RU" sz="2400" b="1" dirty="0" err="1"/>
              <a:t>відправлення</a:t>
            </a:r>
            <a:r>
              <a:rPr lang="ru-RU" sz="2400" b="1" dirty="0"/>
              <a:t>. Її </a:t>
            </a:r>
            <a:r>
              <a:rPr lang="ru-RU" sz="2400" b="1" dirty="0" err="1"/>
              <a:t>наклеюють</a:t>
            </a:r>
            <a:r>
              <a:rPr lang="ru-RU" sz="2400" b="1" dirty="0"/>
              <a:t> на предмет </a:t>
            </a:r>
            <a:r>
              <a:rPr lang="ru-RU" sz="2400" b="1" dirty="0" err="1"/>
              <a:t>поштової</a:t>
            </a:r>
            <a:r>
              <a:rPr lang="ru-RU" sz="2400" b="1" dirty="0"/>
              <a:t> </a:t>
            </a:r>
            <a:r>
              <a:rPr lang="ru-RU" sz="2400" b="1" dirty="0" err="1"/>
              <a:t>пересилки</a:t>
            </a:r>
            <a:r>
              <a:rPr lang="ru-RU" sz="2400" b="1" dirty="0"/>
              <a:t>, а потім </a:t>
            </a:r>
            <a:r>
              <a:rPr lang="ru-RU" sz="2400" b="1" dirty="0" err="1"/>
              <a:t>погашають</a:t>
            </a:r>
            <a:r>
              <a:rPr lang="ru-RU" sz="2400" b="1" dirty="0"/>
              <a:t> </a:t>
            </a:r>
            <a:r>
              <a:rPr lang="ru-RU" sz="2400" b="1" dirty="0" err="1"/>
              <a:t>поштовим</a:t>
            </a:r>
            <a:r>
              <a:rPr lang="ru-RU" sz="2400" b="1" dirty="0"/>
              <a:t> штемпелем.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62024" y="3601724"/>
            <a:ext cx="476215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Філателісти</a:t>
            </a:r>
            <a:r>
              <a:rPr lang="ru-RU" sz="2400" b="1" dirty="0" smtClean="0"/>
              <a:t> </a:t>
            </a:r>
            <a:r>
              <a:rPr lang="ru-RU" sz="2400" b="1" dirty="0"/>
              <a:t>— люди, які </a:t>
            </a:r>
            <a:r>
              <a:rPr lang="ru-RU" sz="2400" b="1" dirty="0" err="1"/>
              <a:t>колекціонують</a:t>
            </a:r>
            <a:r>
              <a:rPr lang="ru-RU" sz="2400" b="1" dirty="0"/>
              <a:t> марки. </a:t>
            </a:r>
            <a:r>
              <a:rPr lang="ru-RU" sz="2400" b="1" dirty="0" err="1"/>
              <a:t>Існують</a:t>
            </a:r>
            <a:r>
              <a:rPr lang="ru-RU" sz="2400" b="1" dirty="0"/>
              <a:t> </a:t>
            </a:r>
            <a:r>
              <a:rPr lang="ru-RU" sz="2400" b="1" dirty="0" err="1"/>
              <a:t>музеї</a:t>
            </a:r>
            <a:r>
              <a:rPr lang="ru-RU" sz="2400" b="1" dirty="0"/>
              <a:t>, де </a:t>
            </a:r>
            <a:r>
              <a:rPr lang="ru-RU" sz="2400" b="1" dirty="0" err="1"/>
              <a:t>зберігаються</a:t>
            </a:r>
            <a:r>
              <a:rPr lang="ru-RU" sz="2400" b="1" dirty="0"/>
              <a:t> </a:t>
            </a:r>
            <a:r>
              <a:rPr lang="ru-RU" sz="2400" b="1" dirty="0" err="1"/>
              <a:t>колекції</a:t>
            </a:r>
            <a:r>
              <a:rPr lang="ru-RU" sz="2400" b="1" dirty="0"/>
              <a:t> марок.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9458" y="5257294"/>
            <a:ext cx="860859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— </a:t>
            </a:r>
            <a:r>
              <a:rPr lang="ru-RU" sz="2400" b="1" dirty="0" err="1"/>
              <a:t>Опишіть</a:t>
            </a:r>
            <a:r>
              <a:rPr lang="ru-RU" sz="2400" b="1" dirty="0"/>
              <a:t>, що ви </a:t>
            </a:r>
            <a:r>
              <a:rPr lang="ru-RU" sz="2400" b="1" dirty="0" err="1"/>
              <a:t>бачите</a:t>
            </a:r>
            <a:r>
              <a:rPr lang="ru-RU" sz="2400" b="1" dirty="0"/>
              <a:t> на марках у </a:t>
            </a:r>
            <a:r>
              <a:rPr lang="ru-RU" sz="2400" b="1" dirty="0" err="1"/>
              <a:t>підручнику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— </a:t>
            </a:r>
            <a:r>
              <a:rPr lang="ru-RU" sz="2400" b="1" dirty="0"/>
              <a:t>Чи писали ви Святому </a:t>
            </a:r>
            <a:r>
              <a:rPr lang="ru-RU" sz="2400" b="1" dirty="0" err="1"/>
              <a:t>Миколаю</a:t>
            </a:r>
            <a:r>
              <a:rPr lang="ru-RU" sz="2400" b="1" dirty="0"/>
              <a:t>? </a:t>
            </a:r>
            <a:endParaRPr lang="ru-RU" sz="2400" b="1" dirty="0" smtClean="0"/>
          </a:p>
          <a:p>
            <a:r>
              <a:rPr lang="ru-RU" sz="2400" b="1" dirty="0"/>
              <a:t>— Чи </a:t>
            </a:r>
            <a:r>
              <a:rPr lang="ru-RU" sz="2400" b="1" dirty="0" err="1"/>
              <a:t>готові</a:t>
            </a:r>
            <a:r>
              <a:rPr lang="ru-RU" sz="2400" b="1" dirty="0"/>
              <a:t> ви </a:t>
            </a:r>
            <a:r>
              <a:rPr lang="ru-RU" sz="2400" b="1" dirty="0" err="1"/>
              <a:t>чесно</a:t>
            </a:r>
            <a:r>
              <a:rPr lang="ru-RU" sz="2400" b="1" dirty="0"/>
              <a:t> </a:t>
            </a:r>
            <a:r>
              <a:rPr lang="ru-RU" sz="2400" b="1" dirty="0" err="1"/>
              <a:t>розказати</a:t>
            </a:r>
            <a:r>
              <a:rPr lang="ru-RU" sz="2400" b="1" dirty="0"/>
              <a:t> про поведінку </a:t>
            </a:r>
            <a:r>
              <a:rPr lang="ru-RU" sz="2400" b="1" dirty="0" err="1"/>
              <a:t>впродовж</a:t>
            </a:r>
            <a:r>
              <a:rPr lang="ru-RU" sz="2400" b="1" dirty="0"/>
              <a:t> року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782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5487" y="477466"/>
            <a:ext cx="9693343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4" y="1279278"/>
            <a:ext cx="3587507" cy="35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02718" y="1279278"/>
            <a:ext cx="618611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Сьогодні ми </a:t>
            </a:r>
            <a:r>
              <a:rPr lang="ru-RU" sz="3200" b="1" dirty="0" err="1" smtClean="0">
                <a:solidFill>
                  <a:schemeClr val="bg1"/>
                </a:solidFill>
              </a:rPr>
              <a:t>познайомимось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з </a:t>
            </a:r>
            <a:r>
              <a:rPr lang="ru-RU" sz="3200" b="1" dirty="0" smtClean="0">
                <a:solidFill>
                  <a:schemeClr val="bg1"/>
                </a:solidFill>
              </a:rPr>
              <a:t>художницею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Світланою Косенко і її картиною </a:t>
            </a:r>
            <a:r>
              <a:rPr lang="uk-UA" sz="3200" b="1" dirty="0">
                <a:solidFill>
                  <a:srgbClr val="FFFF00"/>
                </a:solidFill>
              </a:rPr>
              <a:t>«Святвечір»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  <a:r>
              <a:rPr lang="ru-RU" sz="3200" b="1" dirty="0" smtClean="0">
                <a:solidFill>
                  <a:schemeClr val="bg1"/>
                </a:solidFill>
              </a:rPr>
              <a:t> А також </a:t>
            </a:r>
            <a:r>
              <a:rPr lang="ru-RU" sz="3200" b="1" dirty="0" err="1" smtClean="0">
                <a:solidFill>
                  <a:schemeClr val="bg1"/>
                </a:solidFill>
              </a:rPr>
              <a:t>зустрінемось</a:t>
            </a:r>
            <a:r>
              <a:rPr lang="ru-RU" sz="3200" b="1" dirty="0" smtClean="0">
                <a:solidFill>
                  <a:schemeClr val="bg1"/>
                </a:solidFill>
              </a:rPr>
              <a:t> із </a:t>
            </a:r>
            <a:r>
              <a:rPr lang="ru-RU" sz="3200" b="1" dirty="0" err="1" smtClean="0">
                <a:solidFill>
                  <a:schemeClr val="bg1"/>
                </a:solidFill>
              </a:rPr>
              <a:t>відомою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для нас </a:t>
            </a:r>
            <a:r>
              <a:rPr lang="ru-RU" sz="3200" b="1" dirty="0" err="1" smtClean="0">
                <a:solidFill>
                  <a:schemeClr val="bg1"/>
                </a:solidFill>
              </a:rPr>
              <a:t>письменницею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Мар'яною</a:t>
            </a:r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Савкою</a:t>
            </a:r>
            <a:r>
              <a:rPr lang="uk-UA" sz="3200" b="1" dirty="0" smtClean="0">
                <a:solidFill>
                  <a:schemeClr val="bg1"/>
                </a:solidFill>
              </a:rPr>
              <a:t> і </a:t>
            </a:r>
            <a:r>
              <a:rPr lang="ru-RU" sz="3200" b="1" dirty="0" smtClean="0">
                <a:solidFill>
                  <a:schemeClr val="bg1"/>
                </a:solidFill>
              </a:rPr>
              <a:t>її віршем </a:t>
            </a:r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uk-UA" sz="3200" b="1" dirty="0">
                <a:solidFill>
                  <a:srgbClr val="FFFF00"/>
                </a:solidFill>
              </a:rPr>
              <a:t>Запах Різдва</a:t>
            </a:r>
            <a:r>
              <a:rPr lang="ru-RU" sz="3200" b="1" dirty="0" smtClean="0">
                <a:solidFill>
                  <a:srgbClr val="FFFF00"/>
                </a:solidFill>
              </a:rPr>
              <a:t>».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518245"/>
            <a:ext cx="10009112" cy="7513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Знайомтесь – молода </a:t>
            </a:r>
            <a:r>
              <a:rPr lang="uk-UA" sz="4000" b="1" dirty="0" smtClean="0">
                <a:solidFill>
                  <a:schemeClr val="bg1"/>
                </a:solidFill>
              </a:rPr>
              <a:t>художниця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1471" y="1379321"/>
            <a:ext cx="5296683" cy="32939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 </a:t>
            </a:r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Світлана Косенко – 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молода художниця, киянка, закінчила Київський університет ім. </a:t>
            </a:r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Б.Грінченка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</p:txBody>
      </p:sp>
      <p:pic>
        <p:nvPicPr>
          <p:cNvPr id="1028" name="Picture 4" descr="https://scontent-waw1-1.xx.fbcdn.net/v/t1.0-9/52259335_316604398994422_2589931933085466624_n.jpg?_nc_cat=111&amp;ccb=2&amp;_nc_sid=09cbfe&amp;_nc_ohc=epfJBxeglH8AX-rm-aR&amp;_nc_ht=scontent-waw1-1.xx&amp;oh=808b3f3deadbf2a2aa41097e0300c914&amp;oe=5FD69C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848" y="1413570"/>
            <a:ext cx="4593493" cy="45975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8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333450"/>
            <a:ext cx="6391141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Досліджуємо картину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Світлани </a:t>
            </a:r>
            <a:r>
              <a:rPr lang="uk-UA" sz="3600" b="1" dirty="0">
                <a:solidFill>
                  <a:schemeClr val="bg1"/>
                </a:solidFill>
              </a:rPr>
              <a:t>Косенко «Святвечір</a:t>
            </a:r>
            <a:r>
              <a:rPr lang="uk-UA" sz="3600" b="1" dirty="0" smtClean="0">
                <a:solidFill>
                  <a:schemeClr val="bg1"/>
                </a:solidFill>
              </a:rPr>
              <a:t>»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Святвечір - Почтовые открытки Photofabrique - ФотоФабрик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51" y="301350"/>
            <a:ext cx="4404219" cy="624023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71450" y="1568097"/>
            <a:ext cx="6031101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Розгляньте картину. Як її назвала художниця?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Де, у яку пору року відбувається дійство?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Яка будівля в центрі картини? Які кольори надають їй урочистості, святковості? 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 зображено небо? Ялинки? Як одягнені люди?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ще привернуло вашу увагу? Які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ваші враження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картини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6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3214</TotalTime>
  <Words>911</Words>
  <Application>Microsoft Office PowerPoint</Application>
  <PresentationFormat>Произвольный</PresentationFormat>
  <Paragraphs>126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Налаштування на урок. Поміркуйте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245</cp:revision>
  <dcterms:created xsi:type="dcterms:W3CDTF">2025-08-27T14:01:18Z</dcterms:created>
  <dcterms:modified xsi:type="dcterms:W3CDTF">2025-12-09T11:29:42Z</dcterms:modified>
</cp:coreProperties>
</file>