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781" r:id="rId3"/>
    <p:sldId id="706" r:id="rId4"/>
    <p:sldId id="770" r:id="rId5"/>
    <p:sldId id="501" r:id="rId6"/>
    <p:sldId id="786" r:id="rId7"/>
    <p:sldId id="795" r:id="rId8"/>
    <p:sldId id="809" r:id="rId9"/>
    <p:sldId id="798" r:id="rId10"/>
    <p:sldId id="801" r:id="rId11"/>
    <p:sldId id="804" r:id="rId12"/>
    <p:sldId id="805" r:id="rId13"/>
    <p:sldId id="791" r:id="rId14"/>
    <p:sldId id="743" r:id="rId15"/>
    <p:sldId id="78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837506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Яке значення має ґрунт для природи й життя людей?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46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4" descr="Картинки по запросу гум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613" y="3213771"/>
            <a:ext cx="2350178" cy="2510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ÐºÐ¾ÑÐ¾Ð²Ð° Ð½Ð° Ð»ÑÐ³Ñ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" r="5734"/>
          <a:stretch/>
        </p:blipFill>
        <p:spPr bwMode="auto">
          <a:xfrm>
            <a:off x="7878165" y="1814039"/>
            <a:ext cx="3149006" cy="20825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471" y="549474"/>
            <a:ext cx="10081120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розкажи, яке значення має ґрунт для рослин, тварин і людини</a:t>
            </a:r>
          </a:p>
        </p:txBody>
      </p:sp>
      <p:pic>
        <p:nvPicPr>
          <p:cNvPr id="6" name="Picture 2" descr="ÐÐ°ÑÑÐ¸Ð½ÐºÐ¸ Ð¿Ð¾ Ð·Ð°Ð¿ÑÐ¾ÑÑ Ð¿Ð¾Ð»Ðµ Ð¿ÑÐµÐ½Ð¸Ñ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1162" r="14497" b="-710"/>
          <a:stretch/>
        </p:blipFill>
        <p:spPr bwMode="auto">
          <a:xfrm>
            <a:off x="1018272" y="1845618"/>
            <a:ext cx="2841511" cy="2051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428" b="535"/>
          <a:stretch/>
        </p:blipFill>
        <p:spPr bwMode="auto">
          <a:xfrm>
            <a:off x="4147815" y="1790671"/>
            <a:ext cx="3314070" cy="21242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ÑÐµÑÐ²ÑÐº ÑÑÑÑ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2" t="1865"/>
          <a:stretch/>
        </p:blipFill>
        <p:spPr bwMode="auto">
          <a:xfrm>
            <a:off x="7878165" y="4033930"/>
            <a:ext cx="3201152" cy="22761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¿Ð°ÑÐ½Ð¸Ðº Ð´Ð»Ñ Ð¿Ð¾Ð¼Ð¸Ð´Ð¾ÑÐ¾Ð²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" y="4033931"/>
            <a:ext cx="2918557" cy="21908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Ð°ÑÑÐ¸Ð½ÐºÐ¸ Ð¿Ð¾ Ð·Ð°Ð¿ÑÐ¾ÑÑ Ð²Ð¸Ð½Ð¾Ð³ÑÐ°Ð´ ÑÐ°ÑÑÐµÑ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4018730"/>
            <a:ext cx="3306159" cy="2206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4910" y="494643"/>
            <a:ext cx="10202365" cy="1422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Ґрунт</a:t>
            </a:r>
            <a:r>
              <a:rPr lang="ru-RU" sz="3600" b="1" dirty="0"/>
              <a:t> </a:t>
            </a:r>
            <a:r>
              <a:rPr lang="ru-RU" sz="3600" b="1" dirty="0" err="1"/>
              <a:t>забезпечує</a:t>
            </a:r>
            <a:r>
              <a:rPr lang="ru-RU" sz="3600" b="1" dirty="0"/>
              <a:t> </a:t>
            </a:r>
            <a:r>
              <a:rPr lang="ru-RU" sz="3600" b="1" dirty="0" err="1"/>
              <a:t>життєдіяльність</a:t>
            </a:r>
            <a:r>
              <a:rPr lang="ru-RU" sz="3600" b="1" dirty="0"/>
              <a:t> усіх організмів, є </a:t>
            </a:r>
            <a:r>
              <a:rPr lang="ru-RU" sz="3600" b="1" dirty="0" err="1"/>
              <a:t>основним</a:t>
            </a:r>
            <a:r>
              <a:rPr lang="ru-RU" sz="3600" b="1" dirty="0"/>
              <a:t> </a:t>
            </a:r>
            <a:r>
              <a:rPr lang="ru-RU" sz="3600" b="1" dirty="0" err="1"/>
              <a:t>джерелом</a:t>
            </a:r>
            <a:r>
              <a:rPr lang="ru-RU" sz="3600" b="1" dirty="0"/>
              <a:t> </a:t>
            </a:r>
            <a:r>
              <a:rPr lang="ru-RU" sz="3600" b="1" dirty="0" err="1"/>
              <a:t>їхнього</a:t>
            </a:r>
            <a:r>
              <a:rPr lang="ru-RU" sz="3600" b="1" dirty="0"/>
              <a:t> </a:t>
            </a:r>
            <a:r>
              <a:rPr lang="ru-RU" sz="3600" b="1" dirty="0" err="1"/>
              <a:t>живлення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99" y="2140365"/>
            <a:ext cx="3460559" cy="424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121">
            <a:off x="7968410" y="1914277"/>
            <a:ext cx="3104835" cy="4075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389" y="1629594"/>
            <a:ext cx="2781419" cy="2753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801" y="5311620"/>
            <a:ext cx="3649385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Поживні речовини містяться в </a:t>
            </a:r>
            <a:r>
              <a:rPr lang="uk-UA" sz="3200" b="1" dirty="0" err="1">
                <a:solidFill>
                  <a:schemeClr val="accent3">
                    <a:lumMod val="75000"/>
                  </a:schemeClr>
                </a:solidFill>
              </a:rPr>
              <a:t>грунті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484" y="494644"/>
            <a:ext cx="9880083" cy="846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193" r="17199" b="2159"/>
          <a:stretch/>
        </p:blipFill>
        <p:spPr>
          <a:xfrm>
            <a:off x="1036484" y="1485578"/>
            <a:ext cx="2817944" cy="34252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9701" y="1485155"/>
            <a:ext cx="6556866" cy="1008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Уяви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ґрунт</a:t>
            </a:r>
            <a:r>
              <a:rPr lang="ru-RU" sz="2800" b="1" dirty="0"/>
              <a:t> </a:t>
            </a:r>
            <a:r>
              <a:rPr lang="ru-RU" sz="2800" b="1" dirty="0" err="1"/>
              <a:t>втратив</a:t>
            </a:r>
            <a:r>
              <a:rPr lang="ru-RU" sz="2800" b="1" dirty="0"/>
              <a:t> </a:t>
            </a:r>
            <a:r>
              <a:rPr lang="ru-RU" sz="2800" b="1" dirty="0" err="1"/>
              <a:t>родючість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зміни</a:t>
            </a:r>
            <a:r>
              <a:rPr lang="ru-RU" sz="2800" b="1" dirty="0"/>
              <a:t> </a:t>
            </a:r>
            <a:r>
              <a:rPr lang="ru-RU" sz="2800" b="1" dirty="0" err="1"/>
              <a:t>відбулися</a:t>
            </a:r>
            <a:r>
              <a:rPr lang="ru-RU" sz="2800" b="1" dirty="0"/>
              <a:t> б у </a:t>
            </a:r>
            <a:r>
              <a:rPr lang="ru-RU" sz="2800" b="1" dirty="0" err="1"/>
              <a:t>вашому</a:t>
            </a:r>
            <a:r>
              <a:rPr lang="ru-RU" sz="2800" b="1" dirty="0"/>
              <a:t> </a:t>
            </a:r>
            <a:r>
              <a:rPr lang="ru-RU" sz="2800" b="1" dirty="0" err="1"/>
              <a:t>житті</a:t>
            </a:r>
            <a:r>
              <a:rPr lang="ru-RU" sz="2800" b="1" dirty="0"/>
              <a:t>?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9701" y="2541958"/>
            <a:ext cx="6556866" cy="1031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Поясни, чому </a:t>
            </a:r>
            <a:r>
              <a:rPr lang="ru-RU" sz="2800" b="1" dirty="0" err="1"/>
              <a:t>кажуть</a:t>
            </a:r>
            <a:r>
              <a:rPr lang="ru-RU" sz="2800" b="1" dirty="0"/>
              <a:t>, що </a:t>
            </a:r>
            <a:r>
              <a:rPr lang="ru-RU" sz="2800" b="1" dirty="0" err="1"/>
              <a:t>родючий</a:t>
            </a:r>
            <a:r>
              <a:rPr lang="ru-RU" sz="2800" b="1" dirty="0"/>
              <a:t> </a:t>
            </a:r>
            <a:r>
              <a:rPr lang="ru-RU" sz="2800" b="1" dirty="0" err="1"/>
              <a:t>ґрунт</a:t>
            </a:r>
            <a:r>
              <a:rPr lang="ru-RU" sz="2800" b="1" dirty="0"/>
              <a:t> — </a:t>
            </a:r>
            <a:r>
              <a:rPr lang="ru-RU" sz="2800" b="1" dirty="0" err="1"/>
              <a:t>запорука</a:t>
            </a:r>
            <a:r>
              <a:rPr lang="ru-RU" sz="2800" b="1" dirty="0"/>
              <a:t> </a:t>
            </a:r>
            <a:r>
              <a:rPr lang="ru-RU" sz="2800" b="1" dirty="0" err="1"/>
              <a:t>врожаю</a:t>
            </a:r>
            <a:r>
              <a:rPr lang="ru-RU" sz="28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5848" y="3645818"/>
            <a:ext cx="6480720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Доведи, що </a:t>
            </a:r>
            <a:r>
              <a:rPr lang="ru-RU" sz="2800" b="1" dirty="0" err="1"/>
              <a:t>ґрунт</a:t>
            </a:r>
            <a:r>
              <a:rPr lang="ru-RU" sz="2800" b="1" dirty="0"/>
              <a:t> є </a:t>
            </a:r>
            <a:r>
              <a:rPr lang="ru-RU" sz="2800" b="1" dirty="0" err="1"/>
              <a:t>життєвим</a:t>
            </a:r>
            <a:r>
              <a:rPr lang="ru-RU" sz="2800" b="1" dirty="0"/>
              <a:t> </a:t>
            </a:r>
            <a:r>
              <a:rPr lang="ru-RU" sz="2800" b="1" dirty="0" err="1"/>
              <a:t>середовищем</a:t>
            </a:r>
            <a:r>
              <a:rPr lang="ru-RU" sz="2800" b="1" dirty="0"/>
              <a:t> для рослин, тварин, </a:t>
            </a:r>
            <a:r>
              <a:rPr lang="ru-RU" sz="2800" b="1" dirty="0" err="1"/>
              <a:t>грибів</a:t>
            </a:r>
            <a:r>
              <a:rPr lang="ru-RU" sz="2800" b="1" dirty="0"/>
              <a:t> і </a:t>
            </a:r>
            <a:r>
              <a:rPr lang="ru-RU" sz="2800" b="1" dirty="0" err="1"/>
              <a:t>різноманітних</a:t>
            </a:r>
            <a:r>
              <a:rPr lang="ru-RU" sz="2800" b="1" dirty="0"/>
              <a:t> </a:t>
            </a:r>
            <a:r>
              <a:rPr lang="ru-RU" sz="2800" b="1" dirty="0" err="1"/>
              <a:t>мікроорганізмів</a:t>
            </a:r>
            <a:r>
              <a:rPr lang="ru-RU" sz="2800" b="1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5848" y="5157986"/>
            <a:ext cx="6476044" cy="974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значення має ґрунт для людини? </a:t>
            </a:r>
          </a:p>
          <a:p>
            <a:pPr algn="ctr"/>
            <a:r>
              <a:rPr lang="uk-UA" sz="2800" b="1" dirty="0"/>
              <a:t>Наведи докази.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78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037" y="528877"/>
            <a:ext cx="10295526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«Так </a:t>
            </a:r>
            <a:r>
              <a:rPr lang="uk-UA" sz="4000" b="1" dirty="0">
                <a:solidFill>
                  <a:schemeClr val="bg1"/>
                </a:solidFill>
              </a:rPr>
              <a:t>чи </a:t>
            </a:r>
            <a:r>
              <a:rPr lang="uk-UA" sz="4000" b="1" dirty="0" smtClean="0">
                <a:solidFill>
                  <a:schemeClr val="bg1"/>
                </a:solidFill>
              </a:rPr>
              <a:t>ні»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037" y="1368372"/>
            <a:ext cx="3384376" cy="41764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 буду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говорити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твердження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воно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правдиве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робіть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по три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нахили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вліво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-вправо.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хибне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– по три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повороти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ліворуч-праворуч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84713" y="1341562"/>
            <a:ext cx="6764851" cy="66137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Ґрунт</a:t>
            </a:r>
            <a:r>
              <a:rPr lang="ru-RU" sz="3200" b="1" dirty="0"/>
              <a:t> – </a:t>
            </a:r>
            <a:r>
              <a:rPr lang="ru-RU" sz="3200" b="1" dirty="0" err="1"/>
              <a:t>верхній</a:t>
            </a:r>
            <a:r>
              <a:rPr lang="ru-RU" sz="3200" b="1" dirty="0"/>
              <a:t>, </a:t>
            </a:r>
            <a:r>
              <a:rPr lang="ru-RU" sz="3200" b="1" dirty="0" err="1"/>
              <a:t>родючий</a:t>
            </a:r>
            <a:r>
              <a:rPr lang="ru-RU" sz="3200" b="1" dirty="0"/>
              <a:t> шар </a:t>
            </a:r>
            <a:r>
              <a:rPr lang="ru-RU" sz="3200" b="1" dirty="0" err="1"/>
              <a:t>землі</a:t>
            </a:r>
            <a:r>
              <a:rPr lang="ru-RU" sz="3200" b="1" dirty="0"/>
              <a:t>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11756" y="2003638"/>
            <a:ext cx="6764851" cy="66137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ростуть</a:t>
            </a:r>
            <a:r>
              <a:rPr lang="ru-RU" sz="3200" b="1" dirty="0"/>
              <a:t> рослини.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484712" y="2677420"/>
            <a:ext cx="6764851" cy="67040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Птахи </a:t>
            </a:r>
            <a:r>
              <a:rPr lang="ru-RU" sz="3200" b="1" dirty="0" err="1"/>
              <a:t>живуть</a:t>
            </a:r>
            <a:r>
              <a:rPr lang="ru-RU" sz="3200" b="1" dirty="0"/>
              <a:t> у </a:t>
            </a:r>
            <a:r>
              <a:rPr lang="ru-RU" sz="3200" b="1" dirty="0" err="1"/>
              <a:t>ґрунті</a:t>
            </a:r>
            <a:r>
              <a:rPr lang="ru-RU" sz="3200" b="1" dirty="0"/>
              <a:t>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474608" y="3347823"/>
            <a:ext cx="6764851" cy="9960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Чим </a:t>
            </a:r>
            <a:r>
              <a:rPr lang="ru-RU" sz="3200" b="1" dirty="0" err="1"/>
              <a:t>менше</a:t>
            </a:r>
            <a:r>
              <a:rPr lang="ru-RU" sz="3200" b="1" dirty="0"/>
              <a:t> в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перегною,тим</a:t>
            </a:r>
            <a:r>
              <a:rPr lang="ru-RU" sz="3200" b="1" dirty="0"/>
              <a:t> </a:t>
            </a:r>
            <a:r>
              <a:rPr lang="ru-RU" sz="3200" b="1" dirty="0" err="1"/>
              <a:t>вищий</a:t>
            </a:r>
            <a:r>
              <a:rPr lang="ru-RU" sz="3200" b="1" dirty="0"/>
              <a:t> урожай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474607" y="4324930"/>
            <a:ext cx="6764851" cy="67515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немає</a:t>
            </a:r>
            <a:r>
              <a:rPr lang="ru-RU" sz="3200" b="1" dirty="0"/>
              <a:t> води та повітря.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507855" y="5000086"/>
            <a:ext cx="6764851" cy="675156"/>
          </a:xfrm>
          <a:prstGeom prst="round2Diag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Всі люди повинні берегти ґрунт.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50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5" y="261371"/>
            <a:ext cx="6920859" cy="628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6225" y="489659"/>
            <a:ext cx="4009662" cy="707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6829" y="1341562"/>
            <a:ext cx="692085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Ґрунт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— </a:t>
            </a:r>
            <a:r>
              <a:rPr lang="ru-RU" sz="2800" b="1" dirty="0" err="1" smtClean="0">
                <a:solidFill>
                  <a:srgbClr val="FF0000"/>
                </a:solidFill>
              </a:rPr>
              <a:t>джерело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живлення</a:t>
            </a:r>
            <a:r>
              <a:rPr lang="ru-RU" sz="2800" b="1" dirty="0" smtClean="0">
                <a:solidFill>
                  <a:srgbClr val="FF0000"/>
                </a:solidFill>
              </a:rPr>
              <a:t> усіх організмів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5482" y="2159264"/>
            <a:ext cx="69847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Ґрунт</a:t>
            </a:r>
            <a:r>
              <a:rPr lang="ru-RU" sz="3200" b="1" dirty="0">
                <a:solidFill>
                  <a:srgbClr val="FF0000"/>
                </a:solidFill>
              </a:rPr>
              <a:t> — </a:t>
            </a:r>
            <a:r>
              <a:rPr lang="ru-RU" sz="3200" b="1" dirty="0" err="1">
                <a:solidFill>
                  <a:srgbClr val="FF0000"/>
                </a:solidFill>
              </a:rPr>
              <a:t>безцінне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природне</a:t>
            </a:r>
            <a:r>
              <a:rPr lang="ru-RU" sz="3200" b="1" dirty="0">
                <a:solidFill>
                  <a:srgbClr val="FF0000"/>
                </a:solidFill>
              </a:rPr>
              <a:t> багатство.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9463" y="1476867"/>
            <a:ext cx="3600400" cy="2322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Сторінка 70,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46.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7084" y="5856058"/>
            <a:ext cx="168157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тварини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372" y="1321951"/>
            <a:ext cx="8500266" cy="8311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Як ти відчуваєш, на скільки добре ти засвоїв/ла тему уроку?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позначку відповідного кольору світлофора.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3839" y="2400790"/>
            <a:ext cx="4320480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Мені потрібно вивчити це знову.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5428" y="575730"/>
            <a:ext cx="9975851" cy="669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863" y="3752859"/>
            <a:ext cx="3672408" cy="134165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потрібна допомога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9863" y="5094515"/>
            <a:ext cx="3538511" cy="134165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2335547" y="2333775"/>
            <a:ext cx="1812268" cy="41798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3836" y="603527"/>
            <a:ext cx="9646549" cy="822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479" y="1773422"/>
            <a:ext cx="4392488" cy="24857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Як ти відчуваєш, яким буде урок?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Вибери позначку відповідного кольору світлофора.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1308" y="1875329"/>
            <a:ext cx="2828442" cy="134196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5803999" y="1557586"/>
            <a:ext cx="1982251" cy="457187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97564" y="3277091"/>
            <a:ext cx="2828442" cy="1341967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0037" y="4631627"/>
            <a:ext cx="2770347" cy="1341967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/>
          <a:srcRect l="26953" t="16818" r="29071" b="3836"/>
          <a:stretch/>
        </p:blipFill>
        <p:spPr bwMode="auto">
          <a:xfrm>
            <a:off x="615298" y="1467574"/>
            <a:ext cx="1912149" cy="2156253"/>
          </a:xfrm>
          <a:prstGeom prst="rect">
            <a:avLst/>
          </a:prstGeom>
          <a:noFill/>
        </p:spPr>
      </p:pic>
      <p:pic>
        <p:nvPicPr>
          <p:cNvPr id="3074" name="Picture 2" descr="D:\3 клас\04 ЯДС\Грущинська\3 Корисні копалини Ґрунт\№043 Чим ґрунт відрізняється від гірської породи\2025-12-14_143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05" y="1393771"/>
            <a:ext cx="1831606" cy="23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621482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Закінчіть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467" y="1872817"/>
            <a:ext cx="6539119" cy="8014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До складу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ґрунту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входять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5193" y="3632448"/>
            <a:ext cx="2592287" cy="8640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перегній</a:t>
            </a:r>
            <a:endParaRPr lang="ru-RU" sz="4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530" y="3632448"/>
            <a:ext cx="1876716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глина</a:t>
            </a:r>
            <a:endParaRPr lang="ru-RU" sz="4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02754" y="3623936"/>
            <a:ext cx="1512168" cy="864095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пісок</a:t>
            </a:r>
            <a:endParaRPr lang="ru-RU" sz="4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58938" y="3623934"/>
            <a:ext cx="1584176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вода</a:t>
            </a:r>
            <a:endParaRPr lang="ru-RU" sz="4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16368" y="3623935"/>
            <a:ext cx="2016224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повітря</a:t>
            </a:r>
            <a:endParaRPr lang="ru-RU" sz="4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1423" y="4703026"/>
            <a:ext cx="3168352" cy="13124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мінеральні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солі</a:t>
            </a:r>
            <a:endParaRPr lang="ru-RU" sz="4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91831" y="4703026"/>
            <a:ext cx="3804581" cy="1319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залишки</a:t>
            </a:r>
            <a:r>
              <a:rPr lang="ru-RU" sz="4000" b="1" dirty="0" smtClean="0"/>
              <a:t> </a:t>
            </a:r>
            <a:r>
              <a:rPr lang="ru-RU" sz="4000" b="1" dirty="0" err="1"/>
              <a:t>гірських</a:t>
            </a:r>
            <a:r>
              <a:rPr lang="ru-RU" sz="4000" b="1" dirty="0"/>
              <a:t> </a:t>
            </a:r>
            <a:r>
              <a:rPr lang="ru-RU" sz="4000" b="1" dirty="0" err="1"/>
              <a:t>порід</a:t>
            </a:r>
            <a:endParaRPr lang="ru-RU" sz="4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83937" y="4709680"/>
            <a:ext cx="2952328" cy="131240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живі </a:t>
            </a:r>
            <a:r>
              <a:rPr lang="ru-RU" sz="4000" b="1" dirty="0" err="1" smtClean="0"/>
              <a:t>організми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676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546131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398605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23479" y="4902261"/>
            <a:ext cx="7424976" cy="11675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дізнаєтеся, яке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значення має ґрунт для природи й життя людей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0115" y="1379085"/>
            <a:ext cx="3474923" cy="1440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чому полягає головна властивість ґрунту?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17539" y="1351182"/>
            <a:ext cx="275912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Що таке </a:t>
            </a:r>
            <a:r>
              <a:rPr lang="ru-RU" sz="2800" b="1" dirty="0" err="1" smtClean="0"/>
              <a:t>ґрунт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4630" y="3114264"/>
            <a:ext cx="3785891" cy="120712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Який </a:t>
            </a:r>
            <a:r>
              <a:rPr lang="ru-RU" sz="2800" b="1" dirty="0" err="1"/>
              <a:t>ґрунт</a:t>
            </a:r>
            <a:r>
              <a:rPr lang="ru-RU" sz="2800" b="1" dirty="0"/>
              <a:t> називають </a:t>
            </a:r>
            <a:r>
              <a:rPr lang="ru-RU" sz="2800" b="1" dirty="0" err="1"/>
              <a:t>родючим</a:t>
            </a:r>
            <a:r>
              <a:rPr lang="ru-RU" sz="2800" b="1" dirty="0" smtClean="0"/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Картинки по запросу чернозем"/>
          <p:cNvPicPr>
            <a:picLocks noChangeAspect="1" noChangeArrowheads="1"/>
          </p:cNvPicPr>
          <p:nvPr/>
        </p:nvPicPr>
        <p:blipFill>
          <a:blip r:embed="rId3" cstate="print"/>
          <a:srcRect l="60899"/>
          <a:stretch>
            <a:fillRect/>
          </a:stretch>
        </p:blipFill>
        <p:spPr bwMode="auto">
          <a:xfrm>
            <a:off x="1341548" y="2099165"/>
            <a:ext cx="2449130" cy="27044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483" y="494642"/>
            <a:ext cx="10096108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Роздивіться </a:t>
            </a:r>
            <a:r>
              <a:rPr lang="ru-RU" sz="4000" b="1" dirty="0"/>
              <a:t>і </a:t>
            </a:r>
            <a:r>
              <a:rPr lang="ru-RU" sz="4000" b="1" dirty="0" err="1"/>
              <a:t>порівняйте</a:t>
            </a:r>
            <a:r>
              <a:rPr lang="ru-RU" sz="4000" b="1" dirty="0"/>
              <a:t> різні </a:t>
            </a:r>
            <a:r>
              <a:rPr lang="ru-RU" sz="4000" b="1" dirty="0" err="1" smtClean="0"/>
              <a:t>ґрунти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7481" y="1396827"/>
            <a:ext cx="2613857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Обговоріть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чим вони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чим відрізняються.</a:t>
            </a:r>
          </a:p>
        </p:txBody>
      </p:sp>
      <p:pic>
        <p:nvPicPr>
          <p:cNvPr id="1026" name="Picture 2" descr="D:\3 клас\04 ЯДС\Грущинська\3 Корисні копалини Ґрунт\№046 Яке значення має ґрунт для природи й життя людей\2025-12-16_20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89" y="1341561"/>
            <a:ext cx="7585737" cy="37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1791" y="5083859"/>
            <a:ext cx="2088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Піщаний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8709" y="5083859"/>
            <a:ext cx="23373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Чорн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err="1" smtClean="0"/>
              <a:t>зем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88386" y="5083859"/>
            <a:ext cx="23029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Глинистий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62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4643"/>
            <a:ext cx="1000911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Види ґрунтів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423" y="3933850"/>
            <a:ext cx="5504126" cy="2232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err="1"/>
              <a:t>цьому</a:t>
            </a:r>
            <a:r>
              <a:rPr lang="ru-RU" sz="2800" b="1" dirty="0"/>
              <a:t> </a:t>
            </a:r>
            <a:r>
              <a:rPr lang="ru-RU" sz="2800" b="1" dirty="0" err="1"/>
              <a:t>ґрунті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</a:t>
            </a:r>
            <a:r>
              <a:rPr lang="ru-RU" sz="2800" b="1" dirty="0" err="1"/>
              <a:t>піску</a:t>
            </a:r>
            <a:r>
              <a:rPr lang="ru-RU" sz="2800" b="1" dirty="0"/>
              <a:t> і мало </a:t>
            </a:r>
            <a:r>
              <a:rPr lang="ru-RU" sz="2800" b="1" dirty="0" err="1"/>
              <a:t>повітря</a:t>
            </a:r>
            <a:r>
              <a:rPr lang="ru-RU" sz="2800" b="1" dirty="0"/>
              <a:t>.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швидко</a:t>
            </a:r>
            <a:r>
              <a:rPr lang="ru-RU" sz="2800" b="1" dirty="0"/>
              <a:t> </a:t>
            </a:r>
            <a:r>
              <a:rPr lang="ru-RU" sz="2800" b="1" dirty="0" err="1"/>
              <a:t>пропускає</a:t>
            </a:r>
            <a:r>
              <a:rPr lang="ru-RU" sz="2800" b="1" dirty="0"/>
              <a:t> воду, але погано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зберігає</a:t>
            </a:r>
            <a:r>
              <a:rPr lang="ru-RU" sz="2800" b="1" dirty="0"/>
              <a:t>. Вода </a:t>
            </a:r>
            <a:r>
              <a:rPr lang="ru-RU" sz="2800" b="1" dirty="0" err="1"/>
              <a:t>швидко</a:t>
            </a:r>
            <a:r>
              <a:rPr lang="ru-RU" sz="2800" b="1" dirty="0"/>
              <a:t> </a:t>
            </a:r>
            <a:r>
              <a:rPr lang="ru-RU" sz="2800" b="1" dirty="0" err="1"/>
              <a:t>випаровується</a:t>
            </a:r>
            <a:r>
              <a:rPr lang="ru-RU" sz="2800" b="1" dirty="0"/>
              <a:t>, і </a:t>
            </a:r>
            <a:r>
              <a:rPr lang="ru-RU" sz="2800" b="1" dirty="0" err="1"/>
              <a:t>ґрунт</a:t>
            </a:r>
            <a:r>
              <a:rPr lang="ru-RU" sz="2800" b="1" dirty="0"/>
              <a:t> </a:t>
            </a:r>
            <a:r>
              <a:rPr lang="ru-RU" sz="2800" b="1" dirty="0" err="1"/>
              <a:t>стає</a:t>
            </a:r>
            <a:r>
              <a:rPr lang="ru-RU" sz="2800" b="1" dirty="0"/>
              <a:t> сухим.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1341562"/>
            <a:ext cx="2979467" cy="1800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97088" y="3213768"/>
            <a:ext cx="2088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Піщаний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39" y="1341562"/>
            <a:ext cx="2972034" cy="1800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532191" y="1269554"/>
            <a:ext cx="3615209" cy="1488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Ґрунт</a:t>
            </a:r>
            <a:r>
              <a:rPr lang="ru-RU" sz="2800" b="1" dirty="0"/>
              <a:t> </a:t>
            </a:r>
            <a:r>
              <a:rPr lang="ru-RU" sz="2800" b="1" dirty="0" err="1"/>
              <a:t>стає</a:t>
            </a:r>
            <a:r>
              <a:rPr lang="ru-RU" sz="2800" b="1" dirty="0"/>
              <a:t> </a:t>
            </a:r>
            <a:r>
              <a:rPr lang="ru-RU" sz="2800" b="1" dirty="0" err="1"/>
              <a:t>в’язким</a:t>
            </a:r>
            <a:r>
              <a:rPr lang="ru-RU" sz="2800" b="1" dirty="0"/>
              <a:t>, а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висихання</a:t>
            </a:r>
            <a:r>
              <a:rPr lang="ru-RU" sz="2800" b="1" dirty="0"/>
              <a:t> — твердим і </a:t>
            </a:r>
            <a:r>
              <a:rPr lang="ru-RU" sz="2800" b="1" dirty="0" err="1"/>
              <a:t>щільним</a:t>
            </a:r>
            <a:r>
              <a:rPr lang="ru-RU" sz="2800" b="1" dirty="0"/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98374" y="3213770"/>
            <a:ext cx="23029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Глинистий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84119" y="4942580"/>
            <a:ext cx="4347278" cy="156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ньому</a:t>
            </a:r>
            <a:r>
              <a:rPr lang="ru-RU" sz="2800" b="1" dirty="0"/>
              <a:t> </a:t>
            </a:r>
            <a:r>
              <a:rPr lang="ru-RU" sz="2800" b="1" dirty="0" err="1"/>
              <a:t>багато</a:t>
            </a:r>
            <a:r>
              <a:rPr lang="ru-RU" sz="2800" b="1" dirty="0"/>
              <a:t> перегною, добре </a:t>
            </a:r>
            <a:r>
              <a:rPr lang="ru-RU" sz="2800" b="1" dirty="0" err="1"/>
              <a:t>пропускає</a:t>
            </a:r>
            <a:r>
              <a:rPr lang="ru-RU" sz="2800" b="1" dirty="0"/>
              <a:t> воду і </a:t>
            </a:r>
            <a:r>
              <a:rPr lang="ru-RU" sz="2800" b="1" dirty="0" err="1"/>
              <a:t>повітря</a:t>
            </a:r>
            <a:r>
              <a:rPr lang="ru-RU" sz="2800" b="1" dirty="0"/>
              <a:t>, </a:t>
            </a:r>
            <a:r>
              <a:rPr lang="ru-RU" sz="2800" b="1" dirty="0" err="1"/>
              <a:t>зберігає</a:t>
            </a:r>
            <a:r>
              <a:rPr lang="ru-RU" sz="2800" b="1" dirty="0"/>
              <a:t> </a:t>
            </a:r>
            <a:r>
              <a:rPr lang="ru-RU" sz="2800" b="1" dirty="0" err="1"/>
              <a:t>вологу</a:t>
            </a:r>
            <a:r>
              <a:rPr lang="ru-RU" sz="2800" b="1" dirty="0"/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6" y="2852840"/>
            <a:ext cx="2695579" cy="20234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452071" y="4282364"/>
            <a:ext cx="21602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Чорн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err="1" smtClean="0"/>
              <a:t>зем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99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3182" b="17835"/>
          <a:stretch/>
        </p:blipFill>
        <p:spPr>
          <a:xfrm>
            <a:off x="4723879" y="1449289"/>
            <a:ext cx="6561598" cy="4557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520" y="2171683"/>
            <a:ext cx="1855164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Ґрунт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085684" y="3604232"/>
            <a:ext cx="2091935" cy="442720"/>
          </a:xfrm>
          <a:prstGeom prst="rightArrow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347" y="3277333"/>
            <a:ext cx="1855164" cy="76961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Пісок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348" y="4254417"/>
            <a:ext cx="1855164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Глина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36256" flipV="1">
            <a:off x="3140934" y="2575109"/>
            <a:ext cx="2164979" cy="42747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85684" y="4437906"/>
            <a:ext cx="2062614" cy="40374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1300838">
            <a:off x="3431556" y="5414895"/>
            <a:ext cx="1704405" cy="38980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348" y="5277273"/>
            <a:ext cx="2261411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Каміння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153128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Розкажіть про </a:t>
            </a:r>
            <a:r>
              <a:rPr lang="uk-UA" sz="4000" b="1" dirty="0">
                <a:solidFill>
                  <a:schemeClr val="bg1"/>
                </a:solidFill>
              </a:rPr>
              <a:t>шари земної </a:t>
            </a:r>
            <a:r>
              <a:rPr lang="uk-UA" sz="4000" b="1" dirty="0" smtClean="0">
                <a:solidFill>
                  <a:schemeClr val="bg1"/>
                </a:solidFill>
              </a:rPr>
              <a:t>поверхні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375" y="638138"/>
            <a:ext cx="10225136" cy="663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Дослідіть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0298" y="1485578"/>
            <a:ext cx="8047810" cy="11521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ґрунти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переважають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вашій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місцевості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назвати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родючими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" b="98829" l="114" r="100000">
                        <a14:foregroundMark x1="70341" y1="27010" x2="75341" y2="20453"/>
                        <a14:foregroundMark x1="43977" y1="31460" x2="42841" y2="28025"/>
                        <a14:foregroundMark x1="73409" y1="61827" x2="77955" y2="61827"/>
                        <a14:foregroundMark x1="33636" y1="62920" x2="13068" y2="74707"/>
                        <a14:foregroundMark x1="38977" y1="68696" x2="38977" y2="65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336217"/>
            <a:ext cx="2102209" cy="3062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70298" y="2781722"/>
            <a:ext cx="7759778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Ґрунт</a:t>
            </a:r>
            <a:r>
              <a:rPr lang="ru-RU" sz="3200" b="1" dirty="0"/>
              <a:t> — </a:t>
            </a:r>
            <a:r>
              <a:rPr lang="ru-RU" sz="3200" b="1" dirty="0" err="1"/>
              <a:t>безцінне</a:t>
            </a:r>
            <a:r>
              <a:rPr lang="ru-RU" sz="3200" b="1" dirty="0"/>
              <a:t> </a:t>
            </a:r>
            <a:r>
              <a:rPr lang="ru-RU" sz="3200" b="1" dirty="0" err="1"/>
              <a:t>природне</a:t>
            </a:r>
            <a:r>
              <a:rPr lang="ru-RU" sz="3200" b="1" dirty="0"/>
              <a:t> багатство. Сонце, повітря, вода, рослини, </a:t>
            </a:r>
            <a:r>
              <a:rPr lang="ru-RU" sz="3200" b="1" dirty="0" err="1"/>
              <a:t>тварини</a:t>
            </a:r>
            <a:r>
              <a:rPr lang="ru-RU" sz="3200" b="1" dirty="0"/>
              <a:t> й люди — </a:t>
            </a:r>
            <a:r>
              <a:rPr lang="ru-RU" sz="3200" b="1" dirty="0" err="1"/>
              <a:t>усі</a:t>
            </a:r>
            <a:r>
              <a:rPr lang="ru-RU" sz="3200" b="1" dirty="0"/>
              <a:t> пов’язані з </a:t>
            </a:r>
            <a:r>
              <a:rPr lang="ru-RU" sz="3200" b="1" dirty="0" err="1"/>
              <a:t>ґрунтом</a:t>
            </a:r>
            <a:r>
              <a:rPr lang="ru-RU" sz="3200" b="1" dirty="0"/>
              <a:t>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9166</TotalTime>
  <Words>492</Words>
  <Application>Microsoft Office PowerPoint</Application>
  <PresentationFormat>Произвольный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693</cp:revision>
  <dcterms:created xsi:type="dcterms:W3CDTF">2025-08-27T14:01:18Z</dcterms:created>
  <dcterms:modified xsi:type="dcterms:W3CDTF">2025-12-19T11:15:50Z</dcterms:modified>
</cp:coreProperties>
</file>