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56" r:id="rId2"/>
    <p:sldId id="361" r:id="rId3"/>
    <p:sldId id="345" r:id="rId4"/>
    <p:sldId id="346" r:id="rId5"/>
    <p:sldId id="356" r:id="rId6"/>
    <p:sldId id="357" r:id="rId7"/>
    <p:sldId id="355" r:id="rId8"/>
    <p:sldId id="347" r:id="rId9"/>
    <p:sldId id="348" r:id="rId10"/>
    <p:sldId id="349" r:id="rId11"/>
    <p:sldId id="350" r:id="rId12"/>
    <p:sldId id="358" r:id="rId13"/>
    <p:sldId id="359" r:id="rId14"/>
    <p:sldId id="354" r:id="rId15"/>
    <p:sldId id="362" r:id="rId16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72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4673B-B7F4-4A21-9006-118821B4FAE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240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19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963822"/>
      </p:ext>
    </p:extLst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596786"/>
      </p:ext>
    </p:extLst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3446" y="274702"/>
            <a:ext cx="2741414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203" y="274702"/>
            <a:ext cx="802117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94387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299204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7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0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1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2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27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3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44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847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25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371047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203" y="1600571"/>
            <a:ext cx="5381294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3566" y="1600571"/>
            <a:ext cx="5381294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829148"/>
      </p:ext>
    </p:extLst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068" indent="0">
              <a:buNone/>
              <a:defRPr sz="2400" b="1"/>
            </a:lvl2pPr>
            <a:lvl3pPr marL="1088136" indent="0">
              <a:buNone/>
              <a:defRPr sz="2100" b="1"/>
            </a:lvl3pPr>
            <a:lvl4pPr marL="1632204" indent="0">
              <a:buNone/>
              <a:defRPr sz="1900" b="1"/>
            </a:lvl4pPr>
            <a:lvl5pPr marL="2176272" indent="0">
              <a:buNone/>
              <a:defRPr sz="1900" b="1"/>
            </a:lvl5pPr>
            <a:lvl6pPr marL="2720340" indent="0">
              <a:buNone/>
              <a:defRPr sz="1900" b="1"/>
            </a:lvl6pPr>
            <a:lvl7pPr marL="3264408" indent="0">
              <a:buNone/>
              <a:defRPr sz="1900" b="1"/>
            </a:lvl7pPr>
            <a:lvl8pPr marL="3808476" indent="0">
              <a:buNone/>
              <a:defRPr sz="1900" b="1"/>
            </a:lvl8pPr>
            <a:lvl9pPr marL="435254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79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5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068" indent="0">
              <a:buNone/>
              <a:defRPr sz="2400" b="1"/>
            </a:lvl2pPr>
            <a:lvl3pPr marL="1088136" indent="0">
              <a:buNone/>
              <a:defRPr sz="2100" b="1"/>
            </a:lvl3pPr>
            <a:lvl4pPr marL="1632204" indent="0">
              <a:buNone/>
              <a:defRPr sz="1900" b="1"/>
            </a:lvl4pPr>
            <a:lvl5pPr marL="2176272" indent="0">
              <a:buNone/>
              <a:defRPr sz="1900" b="1"/>
            </a:lvl5pPr>
            <a:lvl6pPr marL="2720340" indent="0">
              <a:buNone/>
              <a:defRPr sz="1900" b="1"/>
            </a:lvl6pPr>
            <a:lvl7pPr marL="3264408" indent="0">
              <a:buNone/>
              <a:defRPr sz="1900" b="1"/>
            </a:lvl7pPr>
            <a:lvl8pPr marL="3808476" indent="0">
              <a:buNone/>
              <a:defRPr sz="1900" b="1"/>
            </a:lvl8pPr>
            <a:lvl9pPr marL="435254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5" y="2175379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538624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382691"/>
      </p:ext>
    </p:extLst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200963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4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4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4" y="1435433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068" indent="0">
              <a:buNone/>
              <a:defRPr sz="1400"/>
            </a:lvl2pPr>
            <a:lvl3pPr marL="1088136" indent="0">
              <a:buNone/>
              <a:defRPr sz="1200"/>
            </a:lvl3pPr>
            <a:lvl4pPr marL="1632204" indent="0">
              <a:buNone/>
              <a:defRPr sz="1100"/>
            </a:lvl4pPr>
            <a:lvl5pPr marL="2176272" indent="0">
              <a:buNone/>
              <a:defRPr sz="1100"/>
            </a:lvl5pPr>
            <a:lvl6pPr marL="2720340" indent="0">
              <a:buNone/>
              <a:defRPr sz="1100"/>
            </a:lvl6pPr>
            <a:lvl7pPr marL="3264408" indent="0">
              <a:buNone/>
              <a:defRPr sz="1100"/>
            </a:lvl7pPr>
            <a:lvl8pPr marL="3808476" indent="0">
              <a:buNone/>
              <a:defRPr sz="1100"/>
            </a:lvl8pPr>
            <a:lvl9pPr marL="4352544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868392"/>
      </p:ext>
    </p:extLst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2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7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068" indent="0">
              <a:buNone/>
              <a:defRPr sz="3300"/>
            </a:lvl2pPr>
            <a:lvl3pPr marL="1088136" indent="0">
              <a:buNone/>
              <a:defRPr sz="2900"/>
            </a:lvl3pPr>
            <a:lvl4pPr marL="1632204" indent="0">
              <a:buNone/>
              <a:defRPr sz="2400"/>
            </a:lvl4pPr>
            <a:lvl5pPr marL="2176272" indent="0">
              <a:buNone/>
              <a:defRPr sz="2400"/>
            </a:lvl5pPr>
            <a:lvl6pPr marL="2720340" indent="0">
              <a:buNone/>
              <a:defRPr sz="2400"/>
            </a:lvl6pPr>
            <a:lvl7pPr marL="3264408" indent="0">
              <a:buNone/>
              <a:defRPr sz="2400"/>
            </a:lvl7pPr>
            <a:lvl8pPr marL="3808476" indent="0">
              <a:buNone/>
              <a:defRPr sz="2400"/>
            </a:lvl8pPr>
            <a:lvl9pPr marL="4352544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068" indent="0">
              <a:buNone/>
              <a:defRPr sz="1400"/>
            </a:lvl2pPr>
            <a:lvl3pPr marL="1088136" indent="0">
              <a:buNone/>
              <a:defRPr sz="1200"/>
            </a:lvl3pPr>
            <a:lvl4pPr marL="1632204" indent="0">
              <a:buNone/>
              <a:defRPr sz="1100"/>
            </a:lvl4pPr>
            <a:lvl5pPr marL="2176272" indent="0">
              <a:buNone/>
              <a:defRPr sz="1100"/>
            </a:lvl5pPr>
            <a:lvl6pPr marL="2720340" indent="0">
              <a:buNone/>
              <a:defRPr sz="1100"/>
            </a:lvl6pPr>
            <a:lvl7pPr marL="3264408" indent="0">
              <a:buNone/>
              <a:defRPr sz="1100"/>
            </a:lvl7pPr>
            <a:lvl8pPr marL="3808476" indent="0">
              <a:buNone/>
              <a:defRPr sz="1100"/>
            </a:lvl8pPr>
            <a:lvl9pPr marL="4352544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723965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814" tIns="54407" rIns="108814" bIns="5440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1"/>
            <a:ext cx="10965657" cy="4527011"/>
          </a:xfrm>
          <a:prstGeom prst="rect">
            <a:avLst/>
          </a:prstGeom>
        </p:spPr>
        <p:txBody>
          <a:bodyPr vert="horz" lIns="108814" tIns="54407" rIns="108814" bIns="5440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814" tIns="54407" rIns="108814" bIns="5440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814" tIns="54407" rIns="108814" bIns="5440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814" tIns="54407" rIns="108814" bIns="5440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66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split orient="vert"/>
  </p:transition>
  <p:txStyles>
    <p:titleStyle>
      <a:lvl1pPr algn="ctr" defTabSz="108813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51" indent="-408051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111" indent="-340043" algn="l" defTabSz="1088136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170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238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306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374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442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510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578" indent="-272034" algn="l" defTabSz="10881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68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36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04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272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340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408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476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544" algn="l" defTabSz="108813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18730" y="1125538"/>
            <a:ext cx="9145016" cy="146423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70C0"/>
                </a:solidFill>
              </a:rPr>
              <a:t>Розвиток зв'язного мовлення. </a:t>
            </a:r>
            <a:r>
              <a:rPr lang="uk-UA" sz="4000" b="1" dirty="0">
                <a:solidFill>
                  <a:srgbClr val="0070C0"/>
                </a:solidFill>
              </a:rPr>
              <a:t>Написання розповіді </a:t>
            </a:r>
            <a:r>
              <a:rPr lang="uk-UA" sz="4000" b="1" dirty="0" smtClean="0">
                <a:solidFill>
                  <a:srgbClr val="0070C0"/>
                </a:solidFill>
              </a:rPr>
              <a:t>«</a:t>
            </a:r>
            <a:r>
              <a:rPr lang="uk-UA" sz="4000" b="1" dirty="0">
                <a:solidFill>
                  <a:srgbClr val="0070C0"/>
                </a:solidFill>
              </a:rPr>
              <a:t>Зима прийшла</a:t>
            </a:r>
            <a:r>
              <a:rPr lang="uk-UA" sz="4000" b="1" dirty="0" smtClean="0">
                <a:solidFill>
                  <a:srgbClr val="0070C0"/>
                </a:solidFill>
              </a:rPr>
              <a:t>»</a:t>
            </a:r>
            <a:endParaRPr lang="uk-UA" sz="40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92348" y="4287977"/>
            <a:ext cx="2671397" cy="132802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en-US" sz="2400" b="1" i="1" dirty="0" smtClean="0">
                <a:solidFill>
                  <a:srgbClr val="0070C0"/>
                </a:solidFill>
              </a:rPr>
              <a:t>3</a:t>
            </a:r>
            <a:r>
              <a:rPr lang="uk-UA" sz="2400" b="1" i="1" dirty="0" smtClean="0">
                <a:solidFill>
                  <a:srgbClr val="0070C0"/>
                </a:solidFill>
              </a:rPr>
              <a:t> клас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46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C:\Users\User\Desktop\maxresdefault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" r="14010" b="3133"/>
          <a:stretch/>
        </p:blipFill>
        <p:spPr bwMode="auto">
          <a:xfrm>
            <a:off x="1506281" y="3420000"/>
            <a:ext cx="2880000" cy="21960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1419707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5447" y="460180"/>
            <a:ext cx="10533107" cy="10253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Послухай, як </a:t>
            </a:r>
            <a:r>
              <a:rPr lang="uk-UA" sz="3600" b="1" dirty="0">
                <a:solidFill>
                  <a:schemeClr val="bg1"/>
                </a:solidFill>
              </a:rPr>
              <a:t>зобразив </a:t>
            </a:r>
            <a:r>
              <a:rPr lang="uk-UA" sz="3600" b="1" dirty="0" smtClean="0">
                <a:solidFill>
                  <a:schemeClr val="bg1"/>
                </a:solidFill>
              </a:rPr>
              <a:t>зиму композитор </a:t>
            </a:r>
            <a:r>
              <a:rPr lang="uk-UA" sz="3600" b="1" dirty="0">
                <a:solidFill>
                  <a:schemeClr val="bg1"/>
                </a:solidFill>
              </a:rPr>
              <a:t>Фредерик Шопен. Вальс № 7. </a:t>
            </a:r>
            <a:r>
              <a:rPr lang="uk-UA" sz="3600" b="1" dirty="0" smtClean="0">
                <a:solidFill>
                  <a:schemeClr val="bg1"/>
                </a:solidFill>
              </a:rPr>
              <a:t>Зима.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6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3919" y="1605056"/>
            <a:ext cx="6140619" cy="460953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8649" y="5734049"/>
            <a:ext cx="1008112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24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9463" y="1990128"/>
            <a:ext cx="3369178" cy="143966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Що </a:t>
            </a:r>
            <a:r>
              <a:rPr lang="uk-UA" sz="2800" b="1" dirty="0">
                <a:solidFill>
                  <a:srgbClr val="0070C0"/>
                </a:solidFill>
              </a:rPr>
              <a:t>ти уявляєш, коли слухаєш цю мелодію?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endParaRPr lang="uk-U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2742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62519" y="501031"/>
            <a:ext cx="10225136" cy="6965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6691" y="2421682"/>
            <a:ext cx="6768752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 вдарили перші морози?</a:t>
            </a:r>
          </a:p>
          <a:p>
            <a:pPr marL="514350" indent="-514350">
              <a:buAutoNum type="arabicPeriod"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випав перший сніг?</a:t>
            </a:r>
          </a:p>
          <a:p>
            <a:pPr marL="514350" indent="-514350">
              <a:buAutoNum type="arabicPeriod"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сталося з деревами і кущами?</a:t>
            </a:r>
          </a:p>
          <a:p>
            <a:pPr marL="514350" indent="-514350">
              <a:buAutoNum type="arabicPeriod"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 зустріли зиму  пташки?</a:t>
            </a:r>
          </a:p>
          <a:p>
            <a:pPr marL="514350" indent="-514350">
              <a:buAutoNum type="arabicPeriod"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ставляться до зими діти? </a:t>
            </a:r>
          </a:p>
        </p:txBody>
      </p:sp>
      <p:pic>
        <p:nvPicPr>
          <p:cNvPr id="7" name="Picture 2" descr="домики в снегу - Самое интересное в блогах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91" y="2853730"/>
            <a:ext cx="3600400" cy="27119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8649" y="5734049"/>
            <a:ext cx="1008112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24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62519" y="1341562"/>
            <a:ext cx="10225136" cy="93610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Пригадайте</a:t>
            </a:r>
            <a:r>
              <a:rPr lang="uk-UA" sz="2800" b="1" dirty="0">
                <a:solidFill>
                  <a:srgbClr val="0070C0"/>
                </a:solidFill>
              </a:rPr>
              <a:t>, як розпочалася зима в цьому році</a:t>
            </a:r>
            <a:r>
              <a:rPr lang="uk-UA" sz="2800" b="1" dirty="0" smtClean="0">
                <a:solidFill>
                  <a:srgbClr val="0070C0"/>
                </a:solidFill>
              </a:rPr>
              <a:t>. Візьміть інтерв’ю один в одного за поданими запитаннями </a:t>
            </a:r>
            <a:endParaRPr lang="uk-U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3873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CDC496EF-4121-4F96-89E9-513BF3286328}"/>
              </a:ext>
            </a:extLst>
          </p:cNvPr>
          <p:cNvSpPr txBox="1">
            <a:spLocks/>
          </p:cNvSpPr>
          <p:nvPr/>
        </p:nvSpPr>
        <p:spPr>
          <a:xfrm>
            <a:off x="656415" y="1405675"/>
            <a:ext cx="4931559" cy="4328373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rgbClr val="002060"/>
                </a:solidFill>
              </a:rPr>
              <a:t>Приїхала на білому коні</a:t>
            </a:r>
          </a:p>
          <a:p>
            <a:r>
              <a:rPr lang="uk-UA" sz="3200" b="1" dirty="0" smtClean="0">
                <a:solidFill>
                  <a:srgbClr val="002060"/>
                </a:solidFill>
              </a:rPr>
              <a:t>Скував землю</a:t>
            </a:r>
          </a:p>
          <a:p>
            <a:r>
              <a:rPr lang="uk-UA" sz="3200" b="1" dirty="0" smtClean="0">
                <a:solidFill>
                  <a:srgbClr val="002060"/>
                </a:solidFill>
              </a:rPr>
              <a:t>Накрила білою скатертиною</a:t>
            </a:r>
          </a:p>
          <a:p>
            <a:r>
              <a:rPr lang="uk-UA" sz="3200" b="1" dirty="0" smtClean="0">
                <a:solidFill>
                  <a:srgbClr val="002060"/>
                </a:solidFill>
              </a:rPr>
              <a:t>Вкрила білим пухом</a:t>
            </a:r>
          </a:p>
          <a:p>
            <a:r>
              <a:rPr lang="uk-UA" sz="3200" b="1" dirty="0" smtClean="0">
                <a:solidFill>
                  <a:srgbClr val="002060"/>
                </a:solidFill>
              </a:rPr>
              <a:t>Посипав із сивої хмари</a:t>
            </a:r>
          </a:p>
          <a:p>
            <a:r>
              <a:rPr lang="uk-UA" sz="3200" b="1" dirty="0" smtClean="0">
                <a:solidFill>
                  <a:srgbClr val="002060"/>
                </a:solidFill>
              </a:rPr>
              <a:t>Одягла дерева і кущі</a:t>
            </a:r>
          </a:p>
          <a:p>
            <a:r>
              <a:rPr lang="uk-UA" sz="3200" b="1" dirty="0" smtClean="0">
                <a:solidFill>
                  <a:srgbClr val="002060"/>
                </a:solidFill>
              </a:rPr>
              <a:t>Стоять у білому вбранні</a:t>
            </a:r>
            <a:endParaRPr lang="uk-UA" sz="3200" b="1" dirty="0">
              <a:solidFill>
                <a:srgbClr val="002060"/>
              </a:solidFill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CDC496EF-4121-4F96-89E9-513BF3286328}"/>
              </a:ext>
            </a:extLst>
          </p:cNvPr>
          <p:cNvSpPr txBox="1">
            <a:spLocks/>
          </p:cNvSpPr>
          <p:nvPr/>
        </p:nvSpPr>
        <p:spPr>
          <a:xfrm>
            <a:off x="5933737" y="1419559"/>
            <a:ext cx="5383788" cy="1964847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rgbClr val="002060"/>
                </a:solidFill>
              </a:rPr>
              <a:t>Принесла клопоту пташкам</a:t>
            </a:r>
          </a:p>
          <a:p>
            <a:r>
              <a:rPr lang="uk-UA" sz="3200" b="1" dirty="0" smtClean="0">
                <a:solidFill>
                  <a:srgbClr val="002060"/>
                </a:solidFill>
              </a:rPr>
              <a:t>Побільшало птахів біля будинків</a:t>
            </a:r>
          </a:p>
          <a:p>
            <a:r>
              <a:rPr lang="uk-UA" sz="3200" b="1" dirty="0" smtClean="0">
                <a:solidFill>
                  <a:srgbClr val="002060"/>
                </a:solidFill>
              </a:rPr>
              <a:t>У пошуках їжі</a:t>
            </a:r>
            <a:endParaRPr lang="uk-UA" sz="3200" b="1" dirty="0">
              <a:solidFill>
                <a:srgbClr val="002060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CDC496EF-4121-4F96-89E9-513BF3286328}"/>
              </a:ext>
            </a:extLst>
          </p:cNvPr>
          <p:cNvSpPr txBox="1">
            <a:spLocks/>
          </p:cNvSpPr>
          <p:nvPr/>
        </p:nvSpPr>
        <p:spPr>
          <a:xfrm>
            <a:off x="6121269" y="3350845"/>
            <a:ext cx="4806078" cy="3021177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rgbClr val="002060"/>
                </a:solidFill>
              </a:rPr>
              <a:t>Радіють зимі</a:t>
            </a:r>
          </a:p>
          <a:p>
            <a:r>
              <a:rPr lang="uk-UA" sz="3200" b="1" dirty="0" smtClean="0">
                <a:solidFill>
                  <a:srgbClr val="002060"/>
                </a:solidFill>
              </a:rPr>
              <a:t>Спускаються з </a:t>
            </a:r>
            <a:r>
              <a:rPr lang="uk-UA" sz="3200" b="1" dirty="0" err="1" smtClean="0">
                <a:solidFill>
                  <a:srgbClr val="002060"/>
                </a:solidFill>
              </a:rPr>
              <a:t>гірки</a:t>
            </a:r>
            <a:endParaRPr lang="uk-UA" sz="3200" b="1" dirty="0" smtClean="0">
              <a:solidFill>
                <a:srgbClr val="002060"/>
              </a:solidFill>
            </a:endParaRPr>
          </a:p>
          <a:p>
            <a:r>
              <a:rPr lang="uk-UA" sz="3200" b="1" dirty="0" smtClean="0">
                <a:solidFill>
                  <a:srgbClr val="002060"/>
                </a:solidFill>
              </a:rPr>
              <a:t>Катаються на санчатах і ковзанах</a:t>
            </a:r>
          </a:p>
          <a:p>
            <a:r>
              <a:rPr lang="uk-UA" sz="3200" b="1" dirty="0" smtClean="0">
                <a:solidFill>
                  <a:srgbClr val="002060"/>
                </a:solidFill>
              </a:rPr>
              <a:t>Грають у сніжки</a:t>
            </a:r>
          </a:p>
          <a:p>
            <a:r>
              <a:rPr lang="uk-UA" sz="3200" b="1" dirty="0" smtClean="0">
                <a:solidFill>
                  <a:srgbClr val="002060"/>
                </a:solidFill>
              </a:rPr>
              <a:t>Ліплять снігову бабу</a:t>
            </a:r>
            <a:endParaRPr lang="uk-UA" sz="32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2518" y="501031"/>
            <a:ext cx="10411825" cy="6965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Словникова скарбниця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8649" y="5734049"/>
            <a:ext cx="1008112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24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0911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20E5B5-81FC-46BA-A9F7-59813A80C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2111" y="1710169"/>
            <a:ext cx="3602245" cy="63950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Настала зима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FCD60EC5-9550-482E-B782-48B0DFC43593}"/>
              </a:ext>
            </a:extLst>
          </p:cNvPr>
          <p:cNvSpPr txBox="1">
            <a:spLocks/>
          </p:cNvSpPr>
          <p:nvPr/>
        </p:nvSpPr>
        <p:spPr>
          <a:xfrm>
            <a:off x="5011911" y="2493690"/>
            <a:ext cx="6552728" cy="39100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    Мороз </a:t>
            </a:r>
            <a:r>
              <a:rPr lang="uk-UA" sz="3200" b="1" dirty="0">
                <a:solidFill>
                  <a:schemeClr val="bg1"/>
                </a:solidFill>
              </a:rPr>
              <a:t>скував землю. Із сивої хмари посипав білий сніг. Дерева і кущі стоять у білому вбранні.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just"/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    Побільшало </a:t>
            </a:r>
            <a:r>
              <a:rPr lang="uk-UA" sz="3200" b="1" dirty="0">
                <a:solidFill>
                  <a:schemeClr val="bg1"/>
                </a:solidFill>
              </a:rPr>
              <a:t>птахів біля будинків. Вони шукають їжу.</a:t>
            </a:r>
          </a:p>
          <a:p>
            <a:pPr algn="just"/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    Діти </a:t>
            </a:r>
            <a:r>
              <a:rPr lang="uk-UA" sz="3200" b="1" dirty="0">
                <a:solidFill>
                  <a:schemeClr val="bg1"/>
                </a:solidFill>
              </a:rPr>
              <a:t>радіють зимі. Вони спускаються з </a:t>
            </a:r>
            <a:r>
              <a:rPr lang="uk-UA" sz="3200" b="1" dirty="0" smtClean="0">
                <a:solidFill>
                  <a:schemeClr val="bg1"/>
                </a:solidFill>
              </a:rPr>
              <a:t>гірки на </a:t>
            </a:r>
            <a:r>
              <a:rPr lang="uk-UA" sz="3200" b="1" dirty="0">
                <a:solidFill>
                  <a:schemeClr val="bg1"/>
                </a:solidFill>
              </a:rPr>
              <a:t>санчатах і </a:t>
            </a:r>
            <a:r>
              <a:rPr lang="uk-UA" sz="3200" b="1" dirty="0" smtClean="0">
                <a:solidFill>
                  <a:schemeClr val="bg1"/>
                </a:solidFill>
              </a:rPr>
              <a:t>лижах</a:t>
            </a:r>
            <a:r>
              <a:rPr lang="uk-UA" sz="3200" b="1" dirty="0">
                <a:solidFill>
                  <a:schemeClr val="bg1"/>
                </a:solidFill>
              </a:rPr>
              <a:t>, ліплять снігову бабу.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51471" y="501031"/>
            <a:ext cx="10036184" cy="6965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Напишіть розповідь про зиму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1471" y="1341562"/>
            <a:ext cx="5616624" cy="93610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Використайте слова із словникової скарбниці. Розпочніть із заголовка</a:t>
            </a:r>
            <a:endParaRPr lang="uk-UA" sz="2800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" t="1724" r="1976" b="3160"/>
          <a:stretch/>
        </p:blipFill>
        <p:spPr>
          <a:xfrm rot="5400000">
            <a:off x="1487864" y="3044543"/>
            <a:ext cx="2541865" cy="417646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8649" y="5734049"/>
            <a:ext cx="1008112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25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1479" y="2349674"/>
            <a:ext cx="4176465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</a:rPr>
              <a:t>     </a:t>
            </a:r>
            <a:r>
              <a:rPr lang="uk-UA" sz="2800" b="1" i="1" dirty="0" smtClean="0">
                <a:solidFill>
                  <a:srgbClr val="0070C0"/>
                </a:solidFill>
              </a:rPr>
              <a:t>Пам'ятайте!</a:t>
            </a:r>
            <a:r>
              <a:rPr lang="uk-UA" sz="2800" b="1" dirty="0" smtClean="0">
                <a:solidFill>
                  <a:srgbClr val="0070C0"/>
                </a:solidFill>
              </a:rPr>
              <a:t> </a:t>
            </a:r>
            <a:r>
              <a:rPr lang="uk-UA" sz="2800" b="1" dirty="0">
                <a:solidFill>
                  <a:srgbClr val="0070C0"/>
                </a:solidFill>
              </a:rPr>
              <a:t>Кожну частину тексту </a:t>
            </a:r>
            <a:r>
              <a:rPr lang="uk-UA" sz="2800" b="1" dirty="0" smtClean="0">
                <a:solidFill>
                  <a:srgbClr val="0070C0"/>
                </a:solidFill>
              </a:rPr>
              <a:t>починайте </a:t>
            </a:r>
            <a:r>
              <a:rPr lang="uk-UA" sz="2800" b="1" dirty="0">
                <a:solidFill>
                  <a:srgbClr val="0070C0"/>
                </a:solidFill>
              </a:rPr>
              <a:t>писати з нового рядка.</a:t>
            </a:r>
          </a:p>
        </p:txBody>
      </p:sp>
    </p:spTree>
    <p:extLst>
      <p:ext uri="{BB962C8B-B14F-4D97-AF65-F5344CB8AC3E}">
        <p14:creationId xmlns:p14="http://schemas.microsoft.com/office/powerpoint/2010/main" val="19448004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" t="1724" r="1976" b="3160"/>
          <a:stretch/>
        </p:blipFill>
        <p:spPr>
          <a:xfrm rot="5400000">
            <a:off x="2249529" y="253366"/>
            <a:ext cx="3384376" cy="556076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51471" y="621482"/>
            <a:ext cx="10102760" cy="6337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Підсумок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Зображення &quot;Дівчина-Осінь&quot; 63х80 см"/>
          <p:cNvSpPr>
            <a:spLocks noChangeAspect="1" noChangeArrowheads="1"/>
          </p:cNvSpPr>
          <p:nvPr/>
        </p:nvSpPr>
        <p:spPr bwMode="auto">
          <a:xfrm>
            <a:off x="1608453" y="-508568"/>
            <a:ext cx="111932" cy="11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884119" y="1531925"/>
            <a:ext cx="4248472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Прочитай свою розповідь. Якщо знайдеш помилки – виправ їх.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8650" y="5734049"/>
            <a:ext cx="1130489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25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№8-9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11926" y="4869954"/>
            <a:ext cx="9555281" cy="11226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Якщо бажаєш,  прочитай у кріслі автора свій переказ для однокласників і однокласниць.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839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769" y="1421519"/>
            <a:ext cx="5720637" cy="4947718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9961" y="508246"/>
            <a:ext cx="9809638" cy="7149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Підсумок уроку. Рефлексія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85036" y="3001884"/>
            <a:ext cx="2880320" cy="105560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Оціни свою роботу на </a:t>
            </a:r>
            <a:r>
              <a:rPr lang="uk-UA" sz="2800" b="1" dirty="0" err="1" smtClean="0">
                <a:solidFill>
                  <a:srgbClr val="0070C0"/>
                </a:solidFill>
              </a:rPr>
              <a:t>уроці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6" name="Блок-схема: перфолента 15"/>
          <p:cNvSpPr/>
          <p:nvPr/>
        </p:nvSpPr>
        <p:spPr>
          <a:xfrm>
            <a:off x="8524931" y="3895377"/>
            <a:ext cx="2242004" cy="867512"/>
          </a:xfrm>
          <a:prstGeom prst="flowChartPunchedTape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Було цікаво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Блок-схема: перфолента 16"/>
          <p:cNvSpPr/>
          <p:nvPr/>
        </p:nvSpPr>
        <p:spPr>
          <a:xfrm>
            <a:off x="8492985" y="1721042"/>
            <a:ext cx="2305896" cy="867512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Було важко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8" name="Блок-схема: перфолента 17"/>
          <p:cNvSpPr/>
          <p:nvPr/>
        </p:nvSpPr>
        <p:spPr>
          <a:xfrm>
            <a:off x="955107" y="4329133"/>
            <a:ext cx="3122330" cy="867512"/>
          </a:xfrm>
          <a:prstGeom prst="flowChartPunchedTape">
            <a:avLst/>
          </a:prstGeom>
          <a:solidFill>
            <a:srgbClr val="1694E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Було незрозуміло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Блок-схема: перфолента 18"/>
          <p:cNvSpPr/>
          <p:nvPr/>
        </p:nvSpPr>
        <p:spPr>
          <a:xfrm>
            <a:off x="1737880" y="1599351"/>
            <a:ext cx="2339557" cy="867512"/>
          </a:xfrm>
          <a:prstGeom prst="flowChartPunchedTape">
            <a:avLst/>
          </a:prstGeom>
          <a:solidFill>
            <a:srgbClr val="FF66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Було легко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19623" y="1795149"/>
            <a:ext cx="6855410" cy="107501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Чи задоволені ви тим, як пройшов урок? 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Чи було вам цікаво? Чому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9590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  <p:bldP spid="19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149007" y="1879647"/>
            <a:ext cx="5385642" cy="2826960"/>
          </a:xfrm>
          <a:prstGeom prst="round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Ми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сюди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прийшли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учитись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Не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лінитись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, а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трудитись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П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рацюємо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старанно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Завдання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виконуємо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ми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бездоганно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!</a:t>
            </a: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10" name="Picture 2" descr="D:\Картинки до тестів\Людина\Учні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47" y="1879647"/>
            <a:ext cx="3114944" cy="2810174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823" y="1421519"/>
            <a:ext cx="5720637" cy="4947718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9961" y="508246"/>
            <a:ext cx="9809638" cy="7149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98366" y="2761556"/>
            <a:ext cx="2297953" cy="15323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Які твої очікування від уроку?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6" name="Блок-схема: перфолента 15"/>
          <p:cNvSpPr/>
          <p:nvPr/>
        </p:nvSpPr>
        <p:spPr>
          <a:xfrm>
            <a:off x="8702169" y="3684814"/>
            <a:ext cx="2242004" cy="1377813"/>
          </a:xfrm>
          <a:prstGeom prst="flowChartPunchedTape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Задоволення від роботи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Блок-схема: перфолента 16"/>
          <p:cNvSpPr/>
          <p:nvPr/>
        </p:nvSpPr>
        <p:spPr>
          <a:xfrm>
            <a:off x="8317639" y="1401897"/>
            <a:ext cx="3011064" cy="867512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Почуття успіху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8" name="Блок-схема: перфолента 17"/>
          <p:cNvSpPr/>
          <p:nvPr/>
        </p:nvSpPr>
        <p:spPr>
          <a:xfrm>
            <a:off x="979464" y="4293890"/>
            <a:ext cx="2739716" cy="1581567"/>
          </a:xfrm>
          <a:prstGeom prst="flowChartPunchedTape">
            <a:avLst/>
          </a:prstGeom>
          <a:solidFill>
            <a:srgbClr val="1694E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Цікаве спілкування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Блок-схема: перфолента 18"/>
          <p:cNvSpPr/>
          <p:nvPr/>
        </p:nvSpPr>
        <p:spPr>
          <a:xfrm>
            <a:off x="1699543" y="1406392"/>
            <a:ext cx="2339557" cy="867512"/>
          </a:xfrm>
          <a:prstGeom prst="flowChartPunchedTape">
            <a:avLst/>
          </a:prstGeom>
          <a:solidFill>
            <a:srgbClr val="FF66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Нові знання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723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алюємо зимовий пейзаж: 20 малюнків про зим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842" y="2244827"/>
            <a:ext cx="4384190" cy="306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6947110" y="1204709"/>
            <a:ext cx="4486276" cy="20090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ru-RU" sz="2800" b="1" dirty="0">
                <a:solidFill>
                  <a:schemeClr val="bg1"/>
                </a:solidFill>
              </a:rPr>
              <a:t> </a:t>
            </a:r>
            <a:r>
              <a:rPr lang="ru-RU" sz="2800" b="1" dirty="0" smtClean="0">
                <a:solidFill>
                  <a:schemeClr val="bg1"/>
                </a:solidFill>
              </a:rPr>
              <a:t>Я </a:t>
            </a:r>
            <a:r>
              <a:rPr lang="ru-RU" sz="2800" b="1" dirty="0">
                <a:solidFill>
                  <a:schemeClr val="bg1"/>
                </a:solidFill>
              </a:rPr>
              <a:t>падаю на </a:t>
            </a:r>
            <a:r>
              <a:rPr lang="ru-RU" sz="2800" b="1" dirty="0" err="1">
                <a:solidFill>
                  <a:schemeClr val="bg1"/>
                </a:solidFill>
              </a:rPr>
              <a:t>ваші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хати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  <a:p>
            <a:pPr fontAlgn="base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білий-білий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волохатий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  <a:p>
            <a:pPr fontAlgn="base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приліпаю</a:t>
            </a:r>
            <a:r>
              <a:rPr lang="ru-RU" sz="2800" b="1" dirty="0">
                <a:solidFill>
                  <a:schemeClr val="bg1"/>
                </a:solidFill>
              </a:rPr>
              <a:t> вам до </a:t>
            </a:r>
            <a:r>
              <a:rPr lang="ru-RU" sz="2800" b="1" dirty="0" err="1">
                <a:solidFill>
                  <a:schemeClr val="bg1"/>
                </a:solidFill>
              </a:rPr>
              <a:t>ніг</a:t>
            </a:r>
            <a:endParaRPr lang="ru-RU" sz="2800" b="1" dirty="0">
              <a:solidFill>
                <a:schemeClr val="bg1"/>
              </a:solidFill>
            </a:endParaRPr>
          </a:p>
          <a:p>
            <a:pPr fontAlgn="base"/>
            <a:r>
              <a:rPr lang="ru-RU" sz="2800" b="1" dirty="0">
                <a:solidFill>
                  <a:schemeClr val="bg1"/>
                </a:solidFill>
              </a:rPr>
              <a:t>І </a:t>
            </a:r>
            <a:r>
              <a:rPr lang="ru-RU" sz="2800" b="1" dirty="0" err="1">
                <a:solidFill>
                  <a:schemeClr val="bg1"/>
                </a:solidFill>
              </a:rPr>
              <a:t>називаюсь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просто ….</a:t>
            </a:r>
            <a:r>
              <a:rPr lang="uk-UA" sz="2800" b="1" dirty="0" smtClean="0">
                <a:solidFill>
                  <a:schemeClr val="bg1"/>
                </a:solidFill>
              </a:rPr>
              <a:t>    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5898" y="1202168"/>
            <a:ext cx="4496336" cy="20090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bg1"/>
                </a:solidFill>
              </a:rPr>
              <a:t>Раптом</a:t>
            </a:r>
            <a:r>
              <a:rPr lang="ru-RU" sz="2800" b="1" dirty="0">
                <a:solidFill>
                  <a:schemeClr val="bg1"/>
                </a:solidFill>
              </a:rPr>
              <a:t> в </a:t>
            </a:r>
            <a:r>
              <a:rPr lang="ru-RU" sz="2800" b="1" dirty="0" err="1">
                <a:solidFill>
                  <a:schemeClr val="bg1"/>
                </a:solidFill>
              </a:rPr>
              <a:t>лісі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посвітліло</a:t>
            </a:r>
            <a:r>
              <a:rPr lang="ru-RU" sz="2800" b="1" dirty="0">
                <a:solidFill>
                  <a:schemeClr val="bg1"/>
                </a:solidFill>
              </a:rPr>
              <a:t> 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 Стало </a:t>
            </a:r>
            <a:r>
              <a:rPr lang="ru-RU" sz="2800" b="1" dirty="0" err="1">
                <a:solidFill>
                  <a:schemeClr val="bg1"/>
                </a:solidFill>
              </a:rPr>
              <a:t>всюди</a:t>
            </a:r>
            <a:r>
              <a:rPr lang="ru-RU" sz="2800" b="1" dirty="0">
                <a:solidFill>
                  <a:schemeClr val="bg1"/>
                </a:solidFill>
              </a:rPr>
              <a:t> чисто й </a:t>
            </a:r>
            <a:r>
              <a:rPr lang="ru-RU" sz="2800" b="1" dirty="0" err="1">
                <a:solidFill>
                  <a:schemeClr val="bg1"/>
                </a:solidFill>
              </a:rPr>
              <a:t>біло</a:t>
            </a:r>
            <a:r>
              <a:rPr lang="ru-RU" sz="2800" b="1" dirty="0">
                <a:solidFill>
                  <a:schemeClr val="bg1"/>
                </a:solidFill>
              </a:rPr>
              <a:t>.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 А тепла </a:t>
            </a:r>
            <a:r>
              <a:rPr lang="ru-RU" sz="2800" b="1" dirty="0" err="1">
                <a:solidFill>
                  <a:schemeClr val="bg1"/>
                </a:solidFill>
              </a:rPr>
              <a:t>чогось</a:t>
            </a:r>
            <a:r>
              <a:rPr lang="ru-RU" sz="2800" b="1" dirty="0">
                <a:solidFill>
                  <a:schemeClr val="bg1"/>
                </a:solidFill>
              </a:rPr>
              <a:t> нема.</a:t>
            </a:r>
          </a:p>
          <a:p>
            <a:pPr fontAlgn="base"/>
            <a:r>
              <a:rPr lang="ru-RU" sz="2800" b="1" dirty="0">
                <a:solidFill>
                  <a:schemeClr val="bg1"/>
                </a:solidFill>
              </a:rPr>
              <a:t> Це </a:t>
            </a:r>
            <a:r>
              <a:rPr lang="ru-RU" sz="2800" b="1" dirty="0" err="1">
                <a:solidFill>
                  <a:schemeClr val="bg1"/>
                </a:solidFill>
              </a:rPr>
              <a:t>прийшла</a:t>
            </a:r>
            <a:r>
              <a:rPr lang="ru-RU" sz="2800" b="1" dirty="0">
                <a:solidFill>
                  <a:schemeClr val="bg1"/>
                </a:solidFill>
              </a:rPr>
              <a:t> до </a:t>
            </a:r>
            <a:r>
              <a:rPr lang="ru-RU" sz="2800" b="1" dirty="0" smtClean="0">
                <a:solidFill>
                  <a:schemeClr val="bg1"/>
                </a:solidFill>
              </a:rPr>
              <a:t>нас …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23842" y="2620228"/>
            <a:ext cx="99257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base"/>
            <a:r>
              <a:rPr lang="ru-RU" sz="2800" b="1" dirty="0" smtClean="0">
                <a:solidFill>
                  <a:schemeClr val="bg1"/>
                </a:solidFill>
              </a:rPr>
              <a:t>Зима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7415" y="4365898"/>
            <a:ext cx="4773302" cy="20090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ru-RU" sz="2800" b="1" dirty="0">
                <a:solidFill>
                  <a:schemeClr val="bg1"/>
                </a:solidFill>
              </a:rPr>
              <a:t>  </a:t>
            </a:r>
            <a:r>
              <a:rPr lang="ru-RU" sz="2800" b="1" dirty="0" smtClean="0">
                <a:solidFill>
                  <a:schemeClr val="bg1"/>
                </a:solidFill>
              </a:rPr>
              <a:t>На </a:t>
            </a:r>
            <a:r>
              <a:rPr lang="ru-RU" sz="2800" b="1" dirty="0" err="1">
                <a:solidFill>
                  <a:schemeClr val="bg1"/>
                </a:solidFill>
              </a:rPr>
              <a:t>долоню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зірка</a:t>
            </a:r>
            <a:r>
              <a:rPr lang="ru-RU" sz="2800" b="1" dirty="0">
                <a:solidFill>
                  <a:schemeClr val="bg1"/>
                </a:solidFill>
              </a:rPr>
              <a:t> впала,</a:t>
            </a:r>
          </a:p>
          <a:p>
            <a:pPr fontAlgn="base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дмухнув</a:t>
            </a:r>
            <a:r>
              <a:rPr lang="ru-RU" sz="2800" b="1" dirty="0">
                <a:solidFill>
                  <a:schemeClr val="bg1"/>
                </a:solidFill>
              </a:rPr>
              <a:t> – вона </a:t>
            </a:r>
            <a:r>
              <a:rPr lang="ru-RU" sz="2800" b="1" dirty="0" err="1">
                <a:solidFill>
                  <a:schemeClr val="bg1"/>
                </a:solidFill>
              </a:rPr>
              <a:t>розтала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  <a:p>
            <a:pPr fontAlgn="base"/>
            <a:r>
              <a:rPr lang="ru-RU" sz="2800" b="1" dirty="0">
                <a:solidFill>
                  <a:schemeClr val="bg1"/>
                </a:solidFill>
              </a:rPr>
              <a:t>То не </a:t>
            </a:r>
            <a:r>
              <a:rPr lang="ru-RU" sz="2800" b="1" dirty="0" err="1">
                <a:solidFill>
                  <a:schemeClr val="bg1"/>
                </a:solidFill>
              </a:rPr>
              <a:t>зірка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вже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краплинка</a:t>
            </a:r>
            <a:r>
              <a:rPr lang="ru-RU" sz="2800" b="1" dirty="0">
                <a:solidFill>
                  <a:schemeClr val="bg1"/>
                </a:solidFill>
              </a:rPr>
              <a:t>,</a:t>
            </a:r>
          </a:p>
          <a:p>
            <a:pPr fontAlgn="base"/>
            <a:r>
              <a:rPr lang="ru-RU" sz="2800" b="1" dirty="0">
                <a:solidFill>
                  <a:schemeClr val="bg1"/>
                </a:solidFill>
              </a:rPr>
              <a:t>А </a:t>
            </a:r>
            <a:r>
              <a:rPr lang="ru-RU" sz="2800" b="1" dirty="0" err="1">
                <a:solidFill>
                  <a:schemeClr val="bg1"/>
                </a:solidFill>
              </a:rPr>
              <a:t>була</a:t>
            </a:r>
            <a:r>
              <a:rPr lang="ru-RU" sz="2800" b="1" dirty="0">
                <a:solidFill>
                  <a:schemeClr val="bg1"/>
                </a:solidFill>
              </a:rPr>
              <a:t> вона </a:t>
            </a:r>
            <a:r>
              <a:rPr lang="ru-RU" sz="2800" b="1" dirty="0" smtClean="0">
                <a:solidFill>
                  <a:schemeClr val="bg1"/>
                </a:solidFill>
              </a:rPr>
              <a:t>…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96487" y="2634111"/>
            <a:ext cx="78579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base"/>
            <a:r>
              <a:rPr lang="ru-RU" sz="2800" b="1" dirty="0" err="1" smtClean="0">
                <a:solidFill>
                  <a:schemeClr val="bg1"/>
                </a:solidFill>
              </a:rPr>
              <a:t>Сніг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84119" y="4374344"/>
            <a:ext cx="4549267" cy="200906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ru-RU" sz="2800" b="1" dirty="0">
                <a:solidFill>
                  <a:schemeClr val="bg1"/>
                </a:solidFill>
              </a:rPr>
              <a:t>  </a:t>
            </a:r>
            <a:r>
              <a:rPr lang="ru-RU" sz="2800" b="1" dirty="0" err="1" smtClean="0">
                <a:solidFill>
                  <a:schemeClr val="bg1"/>
                </a:solidFill>
              </a:rPr>
              <a:t>Вздовж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ріки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тепер</a:t>
            </a:r>
            <a:r>
              <a:rPr lang="ru-RU" sz="2800" b="1" dirty="0">
                <a:solidFill>
                  <a:schemeClr val="bg1"/>
                </a:solidFill>
              </a:rPr>
              <a:t> мости.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Можна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йти</a:t>
            </a:r>
            <a:r>
              <a:rPr lang="ru-RU" sz="2800" b="1" dirty="0">
                <a:solidFill>
                  <a:schemeClr val="bg1"/>
                </a:solidFill>
              </a:rPr>
              <a:t> по них і </a:t>
            </a:r>
            <a:r>
              <a:rPr lang="ru-RU" sz="2800" b="1" dirty="0" err="1">
                <a:solidFill>
                  <a:schemeClr val="bg1"/>
                </a:solidFill>
              </a:rPr>
              <a:t>йти</a:t>
            </a:r>
            <a:endParaRPr lang="ru-RU" sz="2800" b="1" dirty="0">
              <a:solidFill>
                <a:schemeClr val="bg1"/>
              </a:solidFill>
            </a:endParaRPr>
          </a:p>
          <a:p>
            <a:r>
              <a:rPr lang="ru-RU" sz="2800" b="1" dirty="0" err="1">
                <a:solidFill>
                  <a:schemeClr val="bg1"/>
                </a:solidFill>
              </a:rPr>
              <a:t>Це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надовго</a:t>
            </a:r>
            <a:r>
              <a:rPr lang="ru-RU" sz="2800" b="1" dirty="0">
                <a:solidFill>
                  <a:schemeClr val="bg1"/>
                </a:solidFill>
              </a:rPr>
              <a:t> і </a:t>
            </a:r>
            <a:r>
              <a:rPr lang="ru-RU" sz="2800" b="1" dirty="0" err="1">
                <a:solidFill>
                  <a:schemeClr val="bg1"/>
                </a:solidFill>
              </a:rPr>
              <a:t>всерйоз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Все </a:t>
            </a:r>
            <a:r>
              <a:rPr lang="ru-RU" sz="2800" b="1" dirty="0" err="1">
                <a:solidFill>
                  <a:schemeClr val="bg1"/>
                </a:solidFill>
              </a:rPr>
              <a:t>скував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Дідусь</a:t>
            </a:r>
            <a:r>
              <a:rPr lang="ru-RU" sz="2800" b="1" dirty="0" smtClean="0">
                <a:solidFill>
                  <a:schemeClr val="bg1"/>
                </a:solidFill>
              </a:rPr>
              <a:t> …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35647" y="5766831"/>
            <a:ext cx="163083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base"/>
            <a:r>
              <a:rPr lang="ru-RU" sz="2800" b="1" dirty="0" err="1" smtClean="0">
                <a:solidFill>
                  <a:schemeClr val="bg1"/>
                </a:solidFill>
              </a:rPr>
              <a:t>сніжинка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910986" y="5766831"/>
            <a:ext cx="1229824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Мороз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33560" y="471496"/>
            <a:ext cx="9734186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Відгадайте загадки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985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4484" y="406019"/>
            <a:ext cx="10280115" cy="6866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Складіть </a:t>
            </a:r>
            <a:r>
              <a:rPr lang="uk-UA" sz="4000" b="1" dirty="0">
                <a:solidFill>
                  <a:schemeClr val="bg1"/>
                </a:solidFill>
              </a:rPr>
              <a:t>павутинку до слова «зима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rgbClr val="FFFF00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6127887" y="3173085"/>
            <a:ext cx="2492158" cy="123880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ЗИМА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Прямая со стрелкой 24"/>
          <p:cNvCxnSpPr>
            <a:endCxn id="39" idx="0"/>
          </p:cNvCxnSpPr>
          <p:nvPr/>
        </p:nvCxnSpPr>
        <p:spPr>
          <a:xfrm>
            <a:off x="8459348" y="4152519"/>
            <a:ext cx="1374394" cy="355445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8565367" y="3114626"/>
            <a:ext cx="1030451" cy="353392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2" idx="0"/>
            <a:endCxn id="32" idx="4"/>
          </p:cNvCxnSpPr>
          <p:nvPr/>
        </p:nvCxnSpPr>
        <p:spPr>
          <a:xfrm flipV="1">
            <a:off x="7373966" y="2377670"/>
            <a:ext cx="13146" cy="795415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 flipV="1">
            <a:off x="5281977" y="3121645"/>
            <a:ext cx="985734" cy="319188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endCxn id="34" idx="0"/>
          </p:cNvCxnSpPr>
          <p:nvPr/>
        </p:nvCxnSpPr>
        <p:spPr>
          <a:xfrm flipH="1">
            <a:off x="5191931" y="4152519"/>
            <a:ext cx="1075784" cy="355445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2" idx="4"/>
            <a:endCxn id="36" idx="0"/>
          </p:cNvCxnSpPr>
          <p:nvPr/>
        </p:nvCxnSpPr>
        <p:spPr>
          <a:xfrm>
            <a:off x="7373966" y="4411889"/>
            <a:ext cx="0" cy="889548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вал 30"/>
          <p:cNvSpPr/>
          <p:nvPr/>
        </p:nvSpPr>
        <p:spPr>
          <a:xfrm>
            <a:off x="4308860" y="2196831"/>
            <a:ext cx="1639155" cy="883358"/>
          </a:xfrm>
          <a:prstGeom prst="ellipse">
            <a:avLst/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сніг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6208857" y="1092625"/>
            <a:ext cx="2356510" cy="1285045"/>
          </a:xfrm>
          <a:prstGeom prst="ellipse">
            <a:avLst/>
          </a:prstGeom>
          <a:solidFill>
            <a:srgbClr val="00206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сніжинки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4435847" y="4507964"/>
            <a:ext cx="1512168" cy="883358"/>
          </a:xfrm>
          <a:prstGeom prst="ellipse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пух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6543964" y="5301437"/>
            <a:ext cx="1660003" cy="883358"/>
          </a:xfrm>
          <a:prstGeom prst="ellipse">
            <a:avLst/>
          </a:prstGeom>
          <a:solidFill>
            <a:srgbClr val="0036A2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іній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8522047" y="2196831"/>
            <a:ext cx="2291112" cy="88335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сніжки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8756327" y="4507964"/>
            <a:ext cx="2154830" cy="88335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мороз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9690" y="2925738"/>
            <a:ext cx="3384376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Сьогодні на уроці ви будете вчитись писати розповідь на основі малюнка, вірша, вражень від музичного твору та власних спостережень.</a:t>
            </a:r>
          </a:p>
        </p:txBody>
      </p:sp>
    </p:spTree>
    <p:extLst>
      <p:ext uri="{BB962C8B-B14F-4D97-AF65-F5344CB8AC3E}">
        <p14:creationId xmlns:p14="http://schemas.microsoft.com/office/powerpoint/2010/main" val="4093994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5447" y="549474"/>
            <a:ext cx="6451165" cy="720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Звуки зими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23479" y="2274109"/>
            <a:ext cx="4232263" cy="34163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Мороз </a:t>
            </a:r>
            <a:r>
              <a:rPr lang="uk-UA" sz="3600" b="1" dirty="0" smtClean="0">
                <a:solidFill>
                  <a:schemeClr val="bg1"/>
                </a:solidFill>
              </a:rPr>
              <a:t>-</a:t>
            </a:r>
            <a:r>
              <a:rPr lang="ru-RU" sz="3600" b="1" i="1" dirty="0">
                <a:solidFill>
                  <a:schemeClr val="bg1"/>
                </a:solidFill>
              </a:rPr>
              <a:t> 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  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 smtClean="0">
                <a:solidFill>
                  <a:schemeClr val="bg1"/>
                </a:solidFill>
              </a:rPr>
              <a:t>сніг -</a:t>
            </a:r>
            <a:endParaRPr lang="uk-UA" sz="3600" b="1" i="1" dirty="0" smtClean="0">
              <a:solidFill>
                <a:schemeClr val="bg1"/>
              </a:solidFill>
            </a:endParaRPr>
          </a:p>
          <a:p>
            <a:r>
              <a:rPr lang="uk-UA" sz="3600" b="1" dirty="0" smtClean="0">
                <a:solidFill>
                  <a:schemeClr val="bg1"/>
                </a:solidFill>
              </a:rPr>
              <a:t>гілки </a:t>
            </a:r>
            <a:r>
              <a:rPr lang="uk-UA" sz="3600" b="1" dirty="0">
                <a:solidFill>
                  <a:schemeClr val="bg1"/>
                </a:solidFill>
              </a:rPr>
              <a:t>- </a:t>
            </a:r>
            <a:r>
              <a:rPr lang="ru-RU" sz="3600" b="1" dirty="0">
                <a:solidFill>
                  <a:schemeClr val="bg1"/>
                </a:solidFill>
              </a:rPr>
              <a:t> </a:t>
            </a:r>
            <a:r>
              <a:rPr lang="uk-UA" sz="3600" b="1" dirty="0">
                <a:solidFill>
                  <a:schemeClr val="bg1"/>
                </a:solidFill>
              </a:rPr>
              <a:t/>
            </a:r>
            <a:br>
              <a:rPr lang="uk-UA" sz="3600" b="1" dirty="0">
                <a:solidFill>
                  <a:schemeClr val="bg1"/>
                </a:solidFill>
              </a:rPr>
            </a:br>
            <a:r>
              <a:rPr lang="uk-UA" sz="3600" b="1" dirty="0" smtClean="0">
                <a:solidFill>
                  <a:schemeClr val="bg1"/>
                </a:solidFill>
              </a:rPr>
              <a:t>бурулька -</a:t>
            </a:r>
            <a:endParaRPr lang="uk-UA" sz="3600" b="1" i="1" dirty="0" smtClean="0">
              <a:solidFill>
                <a:schemeClr val="bg1"/>
              </a:solidFill>
            </a:endParaRPr>
          </a:p>
          <a:p>
            <a:r>
              <a:rPr lang="uk-UA" sz="3600" b="1" dirty="0" smtClean="0">
                <a:solidFill>
                  <a:schemeClr val="bg1"/>
                </a:solidFill>
              </a:rPr>
              <a:t>вітер –</a:t>
            </a:r>
          </a:p>
          <a:p>
            <a:r>
              <a:rPr lang="uk-UA" sz="3600" b="1" dirty="0">
                <a:solidFill>
                  <a:schemeClr val="bg1"/>
                </a:solidFill>
              </a:rPr>
              <a:t>лід під ковзанами -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18663" y="2274109"/>
            <a:ext cx="1846156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тріщить,</a:t>
            </a:r>
            <a:r>
              <a:rPr lang="ru-RU" sz="3200" b="1" dirty="0">
                <a:solidFill>
                  <a:srgbClr val="0070C0"/>
                </a:solidFill>
              </a:rPr>
              <a:t> </a:t>
            </a:r>
            <a:r>
              <a:rPr lang="uk-UA" sz="3200" b="1" dirty="0">
                <a:solidFill>
                  <a:srgbClr val="0070C0"/>
                </a:solidFill>
              </a:rPr>
              <a:t>            </a:t>
            </a:r>
            <a:endParaRPr lang="uk-UA" sz="3200" b="1" dirty="0" smtClean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07825" y="2858883"/>
            <a:ext cx="1873957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порипує,</a:t>
            </a:r>
            <a:r>
              <a:rPr lang="ru-RU" sz="3200" b="1" dirty="0">
                <a:solidFill>
                  <a:srgbClr val="0070C0"/>
                </a:solidFill>
              </a:rPr>
              <a:t> </a:t>
            </a:r>
            <a:r>
              <a:rPr lang="uk-UA" sz="3200" b="1" dirty="0">
                <a:solidFill>
                  <a:srgbClr val="0070C0"/>
                </a:solidFill>
              </a:rPr>
              <a:t>                   </a:t>
            </a:r>
            <a:endParaRPr lang="uk-UA" sz="3200" b="1" dirty="0" smtClean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18757" y="5221283"/>
            <a:ext cx="2342981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скреготить.</a:t>
            </a:r>
            <a:r>
              <a:rPr lang="ru-RU" sz="3200" b="1" dirty="0">
                <a:solidFill>
                  <a:srgbClr val="0070C0"/>
                </a:solidFill>
              </a:rPr>
              <a:t>  </a:t>
            </a:r>
            <a:r>
              <a:rPr lang="uk-UA" sz="3200" b="1" dirty="0">
                <a:solidFill>
                  <a:srgbClr val="0070C0"/>
                </a:solidFill>
              </a:rPr>
              <a:t> 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83431" y="4595233"/>
            <a:ext cx="4205689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реве</a:t>
            </a:r>
            <a:r>
              <a:rPr lang="uk-UA" sz="3200" b="1" dirty="0">
                <a:solidFill>
                  <a:srgbClr val="0070C0"/>
                </a:solidFill>
              </a:rPr>
              <a:t>, свище, </a:t>
            </a:r>
            <a:r>
              <a:rPr lang="uk-UA" sz="3200" b="1" dirty="0" smtClean="0">
                <a:solidFill>
                  <a:srgbClr val="0070C0"/>
                </a:solidFill>
              </a:rPr>
              <a:t>завиває,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96355" y="3443659"/>
            <a:ext cx="2634845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потріскують,</a:t>
            </a:r>
            <a:r>
              <a:rPr lang="ru-RU" sz="3200" b="1" dirty="0">
                <a:solidFill>
                  <a:srgbClr val="0070C0"/>
                </a:solidFill>
              </a:rPr>
              <a:t> 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496355" y="4028434"/>
            <a:ext cx="2028966" cy="58477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0070C0"/>
                </a:solidFill>
              </a:rPr>
              <a:t>д</a:t>
            </a:r>
            <a:r>
              <a:rPr lang="uk-UA" sz="3200" b="1" dirty="0" smtClean="0">
                <a:solidFill>
                  <a:srgbClr val="0070C0"/>
                </a:solidFill>
              </a:rPr>
              <a:t>звенить,</a:t>
            </a:r>
          </a:p>
        </p:txBody>
      </p:sp>
      <p:pic>
        <p:nvPicPr>
          <p:cNvPr id="14" name="Picture 2" descr="Winter - animation on phone No. 1287942 | просто красиво | Posti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215" y="559835"/>
            <a:ext cx="3292624" cy="5492552"/>
          </a:xfrm>
          <a:prstGeom prst="rect">
            <a:avLst/>
          </a:prstGeom>
          <a:solidFill>
            <a:srgbClr val="0036A2"/>
          </a:solidFill>
          <a:ln w="38100">
            <a:solidFill>
              <a:schemeClr val="bg1"/>
            </a:solidFill>
          </a:ln>
          <a:extLst/>
        </p:spPr>
      </p:pic>
      <p:sp>
        <p:nvSpPr>
          <p:cNvPr id="11" name="Скругленный прямоугольник 10"/>
          <p:cNvSpPr/>
          <p:nvPr/>
        </p:nvSpPr>
        <p:spPr>
          <a:xfrm>
            <a:off x="658685" y="1413570"/>
            <a:ext cx="6804688" cy="57888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Які </a:t>
            </a:r>
            <a:r>
              <a:rPr lang="uk-UA" sz="2800" b="1" dirty="0" smtClean="0">
                <a:solidFill>
                  <a:srgbClr val="0070C0"/>
                </a:solidFill>
              </a:rPr>
              <a:t>звучать подані </a:t>
            </a:r>
            <a:r>
              <a:rPr lang="uk-UA" sz="2800" b="1" dirty="0" smtClean="0">
                <a:solidFill>
                  <a:srgbClr val="0070C0"/>
                </a:solidFill>
              </a:rPr>
              <a:t>об’єкти взимку?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616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5447" y="1482174"/>
            <a:ext cx="2520280" cy="34163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полям </a:t>
            </a:r>
            <a:r>
              <a:rPr lang="ru-RU" sz="3600" b="1" dirty="0" smtClean="0">
                <a:solidFill>
                  <a:schemeClr val="bg1"/>
                </a:solidFill>
              </a:rPr>
              <a:t>– </a:t>
            </a:r>
          </a:p>
          <a:p>
            <a:r>
              <a:rPr lang="ru-RU" sz="3600" b="1" dirty="0" err="1" smtClean="0">
                <a:solidFill>
                  <a:schemeClr val="bg1"/>
                </a:solidFill>
              </a:rPr>
              <a:t>лісам</a:t>
            </a:r>
            <a:r>
              <a:rPr lang="ru-RU" sz="3600" b="1" dirty="0" smtClean="0">
                <a:solidFill>
                  <a:schemeClr val="bg1"/>
                </a:solidFill>
              </a:rPr>
              <a:t> -</a:t>
            </a:r>
            <a:r>
              <a:rPr lang="ru-RU" sz="3600" b="1" dirty="0">
                <a:solidFill>
                  <a:schemeClr val="bg1"/>
                </a:solidFill>
              </a:rPr>
              <a:t/>
            </a:r>
            <a:br>
              <a:rPr lang="ru-RU" sz="3600" b="1" dirty="0">
                <a:solidFill>
                  <a:schemeClr val="bg1"/>
                </a:solidFill>
              </a:rPr>
            </a:br>
            <a:r>
              <a:rPr lang="ru-RU" sz="3600" b="1" dirty="0">
                <a:solidFill>
                  <a:schemeClr val="bg1"/>
                </a:solidFill>
              </a:rPr>
              <a:t>небу </a:t>
            </a:r>
            <a:r>
              <a:rPr lang="ru-RU" sz="3600" b="1" dirty="0" smtClean="0">
                <a:solidFill>
                  <a:schemeClr val="bg1"/>
                </a:solidFill>
              </a:rPr>
              <a:t>– </a:t>
            </a:r>
          </a:p>
          <a:p>
            <a:r>
              <a:rPr lang="ru-RU" sz="3600" b="1" dirty="0" smtClean="0">
                <a:solidFill>
                  <a:schemeClr val="bg1"/>
                </a:solidFill>
              </a:rPr>
              <a:t>зернинам -</a:t>
            </a:r>
            <a:r>
              <a:rPr lang="ru-RU" sz="3600" b="1" dirty="0">
                <a:solidFill>
                  <a:schemeClr val="bg1"/>
                </a:solidFill>
              </a:rPr>
              <a:t/>
            </a:r>
            <a:br>
              <a:rPr lang="ru-RU" sz="3600" b="1" dirty="0">
                <a:solidFill>
                  <a:schemeClr val="bg1"/>
                </a:solidFill>
              </a:rPr>
            </a:br>
            <a:r>
              <a:rPr lang="ru-RU" sz="3600" b="1" dirty="0" err="1">
                <a:solidFill>
                  <a:schemeClr val="bg1"/>
                </a:solidFill>
              </a:rPr>
              <a:t>ведмедю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</a:rPr>
              <a:t>–</a:t>
            </a:r>
          </a:p>
          <a:p>
            <a:r>
              <a:rPr lang="ru-RU" sz="3600" b="1" dirty="0" err="1" smtClean="0">
                <a:solidFill>
                  <a:schemeClr val="bg1"/>
                </a:solidFill>
              </a:rPr>
              <a:t>дітям</a:t>
            </a:r>
            <a:r>
              <a:rPr lang="ru-RU" sz="3600" b="1" dirty="0" smtClean="0">
                <a:solidFill>
                  <a:schemeClr val="bg1"/>
                </a:solidFill>
              </a:rPr>
              <a:t> -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61081" y="1443760"/>
            <a:ext cx="379093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 err="1" smtClean="0">
                <a:solidFill>
                  <a:srgbClr val="002060"/>
                </a:solidFill>
              </a:rPr>
              <a:t>снігові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кучугур</a:t>
            </a:r>
            <a:r>
              <a:rPr lang="uk-UA" sz="3600" b="1" dirty="0" smtClean="0">
                <a:solidFill>
                  <a:srgbClr val="002060"/>
                </a:solidFill>
              </a:rPr>
              <a:t>и;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92698" y="1989634"/>
            <a:ext cx="375552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 err="1" smtClean="0">
                <a:solidFill>
                  <a:srgbClr val="002060"/>
                </a:solidFill>
              </a:rPr>
              <a:t>срібне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павутин</a:t>
            </a:r>
            <a:r>
              <a:rPr lang="uk-UA" sz="3600" b="1" dirty="0" smtClean="0">
                <a:solidFill>
                  <a:srgbClr val="002060"/>
                </a:solidFill>
              </a:rPr>
              <a:t>я;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5727" y="4439438"/>
            <a:ext cx="335658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</a:rPr>
              <a:t>в</a:t>
            </a:r>
            <a:r>
              <a:rPr lang="uk-UA" sz="3600" b="1" dirty="0" smtClean="0">
                <a:solidFill>
                  <a:srgbClr val="002060"/>
                </a:solidFill>
              </a:rPr>
              <a:t>еселі розваги.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5727" y="2617348"/>
            <a:ext cx="432412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 err="1" smtClean="0">
                <a:solidFill>
                  <a:srgbClr val="002060"/>
                </a:solidFill>
              </a:rPr>
              <a:t>важкі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снігові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хмар</a:t>
            </a:r>
            <a:r>
              <a:rPr lang="uk-UA" sz="3600" b="1" dirty="0" smtClean="0">
                <a:solidFill>
                  <a:srgbClr val="002060"/>
                </a:solidFill>
              </a:rPr>
              <a:t>и;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61081" y="3239711"/>
            <a:ext cx="313569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теплу </a:t>
            </a:r>
            <a:r>
              <a:rPr lang="ru-RU" sz="3600" b="1" dirty="0" err="1">
                <a:solidFill>
                  <a:srgbClr val="002060"/>
                </a:solidFill>
              </a:rPr>
              <a:t>ковдр</a:t>
            </a:r>
            <a:r>
              <a:rPr lang="uk-UA" sz="3600" b="1" dirty="0" smtClean="0">
                <a:solidFill>
                  <a:srgbClr val="002060"/>
                </a:solidFill>
              </a:rPr>
              <a:t>у;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55727" y="3886042"/>
            <a:ext cx="317625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 err="1" smtClean="0">
                <a:solidFill>
                  <a:srgbClr val="002060"/>
                </a:solidFill>
              </a:rPr>
              <a:t>теплий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uk-UA" sz="3600" b="1" dirty="0" smtClean="0">
                <a:solidFill>
                  <a:srgbClr val="002060"/>
                </a:solidFill>
              </a:rPr>
              <a:t>барліг;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5447" y="549474"/>
            <a:ext cx="10533107" cy="720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Подарунки </a:t>
            </a:r>
            <a:r>
              <a:rPr lang="uk-UA" sz="4000" b="1" dirty="0">
                <a:solidFill>
                  <a:schemeClr val="bg1"/>
                </a:solidFill>
              </a:rPr>
              <a:t>зими</a:t>
            </a:r>
          </a:p>
        </p:txBody>
      </p:sp>
      <p:pic>
        <p:nvPicPr>
          <p:cNvPr id="12" name="Picture 4" descr="Гиф анимация Зимний пейзаж под снегопадом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854" y="3268917"/>
            <a:ext cx="5039040" cy="266861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8228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9423" y="1215692"/>
            <a:ext cx="10801201" cy="267765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</a:rPr>
              <a:t>Жив-</a:t>
            </a:r>
            <a:r>
              <a:rPr lang="ru-RU" sz="2800" b="1" dirty="0" err="1">
                <a:solidFill>
                  <a:srgbClr val="002060"/>
                </a:solidFill>
              </a:rPr>
              <a:t>був</a:t>
            </a:r>
            <a:r>
              <a:rPr lang="ru-RU" sz="2800" b="1" dirty="0">
                <a:solidFill>
                  <a:srgbClr val="002060"/>
                </a:solidFill>
              </a:rPr>
              <a:t> король </a:t>
            </a:r>
            <a:r>
              <a:rPr lang="ru-RU" sz="2800" b="1" dirty="0" err="1">
                <a:solidFill>
                  <a:srgbClr val="002060"/>
                </a:solidFill>
              </a:rPr>
              <a:t>Сонце</a:t>
            </a:r>
            <a:r>
              <a:rPr lang="ru-RU" sz="2800" b="1" dirty="0">
                <a:solidFill>
                  <a:srgbClr val="002060"/>
                </a:solidFill>
              </a:rPr>
              <a:t>. </a:t>
            </a:r>
            <a:r>
              <a:rPr lang="ru-RU" sz="2800" b="1" dirty="0" err="1">
                <a:solidFill>
                  <a:srgbClr val="002060"/>
                </a:solidFill>
              </a:rPr>
              <a:t>Його</a:t>
            </a:r>
            <a:r>
              <a:rPr lang="ru-RU" sz="2800" b="1" dirty="0">
                <a:solidFill>
                  <a:srgbClr val="002060"/>
                </a:solidFill>
              </a:rPr>
              <a:t> палац </a:t>
            </a:r>
            <a:r>
              <a:rPr lang="ru-RU" sz="2800" b="1" dirty="0" err="1">
                <a:solidFill>
                  <a:srgbClr val="002060"/>
                </a:solidFill>
              </a:rPr>
              <a:t>знаходився</a:t>
            </a:r>
            <a:r>
              <a:rPr lang="ru-RU" sz="2800" b="1" dirty="0">
                <a:solidFill>
                  <a:srgbClr val="002060"/>
                </a:solidFill>
              </a:rPr>
              <a:t> за </a:t>
            </a:r>
            <a:r>
              <a:rPr lang="ru-RU" sz="2800" b="1" dirty="0" err="1">
                <a:solidFill>
                  <a:srgbClr val="002060"/>
                </a:solidFill>
              </a:rPr>
              <a:t>найвищими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хмарами</a:t>
            </a:r>
            <a:r>
              <a:rPr lang="ru-RU" sz="2800" b="1" dirty="0">
                <a:solidFill>
                  <a:srgbClr val="002060"/>
                </a:solidFill>
              </a:rPr>
              <a:t>. Король </a:t>
            </a:r>
            <a:r>
              <a:rPr lang="ru-RU" sz="2800" b="1" dirty="0" err="1">
                <a:solidFill>
                  <a:srgbClr val="002060"/>
                </a:solidFill>
              </a:rPr>
              <a:t>ніколи</a:t>
            </a:r>
            <a:r>
              <a:rPr lang="ru-RU" sz="2800" b="1" dirty="0">
                <a:solidFill>
                  <a:srgbClr val="002060"/>
                </a:solidFill>
              </a:rPr>
              <a:t> не </a:t>
            </a:r>
            <a:r>
              <a:rPr lang="ru-RU" sz="2800" b="1" dirty="0" err="1">
                <a:solidFill>
                  <a:srgbClr val="002060"/>
                </a:solidFill>
              </a:rPr>
              <a:t>спускався</a:t>
            </a:r>
            <a:r>
              <a:rPr lang="ru-RU" sz="2800" b="1" dirty="0">
                <a:solidFill>
                  <a:srgbClr val="002060"/>
                </a:solidFill>
              </a:rPr>
              <a:t> на Землю, але </a:t>
            </a:r>
            <a:r>
              <a:rPr lang="ru-RU" sz="2800" b="1" dirty="0" err="1">
                <a:solidFill>
                  <a:srgbClr val="002060"/>
                </a:solidFill>
              </a:rPr>
              <a:t>посилав</a:t>
            </a:r>
            <a:r>
              <a:rPr lang="ru-RU" sz="2800" b="1" dirty="0">
                <a:solidFill>
                  <a:srgbClr val="002060"/>
                </a:solidFill>
              </a:rPr>
              <a:t> до людей </a:t>
            </a:r>
            <a:r>
              <a:rPr lang="ru-RU" sz="2800" b="1" dirty="0" err="1">
                <a:solidFill>
                  <a:srgbClr val="002060"/>
                </a:solidFill>
              </a:rPr>
              <a:t>своїх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доньок</a:t>
            </a:r>
            <a:r>
              <a:rPr lang="ru-RU" sz="2800" b="1" dirty="0">
                <a:solidFill>
                  <a:srgbClr val="002060"/>
                </a:solidFill>
              </a:rPr>
              <a:t>: Зиму, Весну, </a:t>
            </a:r>
            <a:r>
              <a:rPr lang="ru-RU" sz="2800" b="1" dirty="0" err="1">
                <a:solidFill>
                  <a:srgbClr val="002060"/>
                </a:solidFill>
              </a:rPr>
              <a:t>Літо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err="1">
                <a:solidFill>
                  <a:srgbClr val="002060"/>
                </a:solidFill>
              </a:rPr>
              <a:t>Осінь</a:t>
            </a:r>
            <a:r>
              <a:rPr lang="ru-RU" sz="2800" b="1" dirty="0">
                <a:solidFill>
                  <a:srgbClr val="002060"/>
                </a:solidFill>
              </a:rPr>
              <a:t>. </a:t>
            </a:r>
            <a:r>
              <a:rPr lang="ru-RU" sz="2800" b="1" dirty="0" err="1">
                <a:solidFill>
                  <a:srgbClr val="002060"/>
                </a:solidFill>
              </a:rPr>
              <a:t>Найбільше</a:t>
            </a:r>
            <a:r>
              <a:rPr lang="ru-RU" sz="2800" b="1" dirty="0">
                <a:solidFill>
                  <a:srgbClr val="002060"/>
                </a:solidFill>
              </a:rPr>
              <a:t> король любив свою </a:t>
            </a:r>
            <a:r>
              <a:rPr lang="ru-RU" sz="2800" b="1" dirty="0" err="1">
                <a:solidFill>
                  <a:srgbClr val="002060"/>
                </a:solidFill>
              </a:rPr>
              <a:t>старшу</a:t>
            </a:r>
            <a:r>
              <a:rPr lang="ru-RU" sz="2800" b="1" dirty="0">
                <a:solidFill>
                  <a:srgbClr val="002060"/>
                </a:solidFill>
              </a:rPr>
              <a:t> дочку </a:t>
            </a:r>
            <a:r>
              <a:rPr lang="ru-RU" sz="2800" b="1" dirty="0" err="1">
                <a:solidFill>
                  <a:srgbClr val="002060"/>
                </a:solidFill>
              </a:rPr>
              <a:t>Зимоньку</a:t>
            </a:r>
            <a:r>
              <a:rPr lang="ru-RU" sz="2800" b="1" dirty="0">
                <a:solidFill>
                  <a:srgbClr val="002060"/>
                </a:solidFill>
              </a:rPr>
              <a:t>. </a:t>
            </a:r>
            <a:r>
              <a:rPr lang="ru-RU" sz="2800" b="1" dirty="0" err="1">
                <a:solidFill>
                  <a:srgbClr val="002060"/>
                </a:solidFill>
              </a:rPr>
              <a:t>Розумницю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err="1">
                <a:solidFill>
                  <a:srgbClr val="002060"/>
                </a:solidFill>
              </a:rPr>
              <a:t>трудівницю</a:t>
            </a:r>
            <a:r>
              <a:rPr lang="ru-RU" sz="2800" b="1" dirty="0">
                <a:solidFill>
                  <a:srgbClr val="002060"/>
                </a:solidFill>
              </a:rPr>
              <a:t>. Але те, </a:t>
            </a:r>
            <a:r>
              <a:rPr lang="ru-RU" sz="2800" b="1" dirty="0" err="1">
                <a:solidFill>
                  <a:srgbClr val="002060"/>
                </a:solidFill>
              </a:rPr>
              <a:t>що</a:t>
            </a:r>
            <a:r>
              <a:rPr lang="ru-RU" sz="2800" b="1" dirty="0">
                <a:solidFill>
                  <a:srgbClr val="002060"/>
                </a:solidFill>
              </a:rPr>
              <a:t> вона </a:t>
            </a:r>
            <a:r>
              <a:rPr lang="ru-RU" sz="2800" b="1" dirty="0" err="1">
                <a:solidFill>
                  <a:srgbClr val="002060"/>
                </a:solidFill>
              </a:rPr>
              <a:t>була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така</a:t>
            </a:r>
            <a:r>
              <a:rPr lang="ru-RU" sz="2800" b="1" dirty="0">
                <a:solidFill>
                  <a:srgbClr val="002060"/>
                </a:solidFill>
              </a:rPr>
              <a:t> хороша знав </a:t>
            </a:r>
            <a:r>
              <a:rPr lang="ru-RU" sz="2800" b="1" dirty="0" err="1">
                <a:solidFill>
                  <a:srgbClr val="002060"/>
                </a:solidFill>
              </a:rPr>
              <a:t>тільки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батько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uk-UA" sz="2800" b="1" dirty="0">
                <a:solidFill>
                  <a:srgbClr val="002060"/>
                </a:solidFill>
              </a:rPr>
              <a:t>бо день взимку короткий, морозний. Л</a:t>
            </a:r>
            <a:r>
              <a:rPr lang="ru-RU" sz="2800" b="1" dirty="0" err="1">
                <a:solidFill>
                  <a:srgbClr val="002060"/>
                </a:solidFill>
              </a:rPr>
              <a:t>юди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uk-UA" sz="2800" b="1" dirty="0">
                <a:solidFill>
                  <a:srgbClr val="002060"/>
                </a:solidFill>
              </a:rPr>
              <a:t>ховалися в будинках</a:t>
            </a:r>
            <a:r>
              <a:rPr lang="ru-RU" sz="2800" b="1" dirty="0">
                <a:solidFill>
                  <a:srgbClr val="002060"/>
                </a:solidFill>
              </a:rPr>
              <a:t> не </a:t>
            </a:r>
            <a:r>
              <a:rPr lang="ru-RU" sz="2800" b="1" dirty="0" err="1">
                <a:solidFill>
                  <a:srgbClr val="002060"/>
                </a:solidFill>
              </a:rPr>
              <a:t>помічали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цього</a:t>
            </a:r>
            <a:r>
              <a:rPr lang="ru-RU" sz="2800" b="1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4" name="Рисунок 3" descr="C:\Users\User\Desktop\120a4b54581f343063of41o06oafb9d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22" y="3952674"/>
            <a:ext cx="2637297" cy="20694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257248" y="3863992"/>
            <a:ext cx="8163904" cy="224676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</a:rPr>
              <a:t>І </a:t>
            </a:r>
            <a:r>
              <a:rPr lang="ru-RU" sz="2800" b="1" dirty="0" err="1">
                <a:solidFill>
                  <a:srgbClr val="002060"/>
                </a:solidFill>
              </a:rPr>
              <a:t>тоді</a:t>
            </a:r>
            <a:r>
              <a:rPr lang="ru-RU" sz="2800" b="1" dirty="0">
                <a:solidFill>
                  <a:srgbClr val="002060"/>
                </a:solidFill>
              </a:rPr>
              <a:t> король попросив </a:t>
            </a:r>
            <a:r>
              <a:rPr lang="ru-RU" sz="2800" b="1" dirty="0" err="1">
                <a:solidFill>
                  <a:srgbClr val="002060"/>
                </a:solidFill>
              </a:rPr>
              <a:t>письменників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err="1">
                <a:solidFill>
                  <a:srgbClr val="002060"/>
                </a:solidFill>
              </a:rPr>
              <a:t>поетів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err="1">
                <a:solidFill>
                  <a:srgbClr val="002060"/>
                </a:solidFill>
              </a:rPr>
              <a:t>художників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допомогти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Зимі</a:t>
            </a:r>
            <a:r>
              <a:rPr lang="ru-RU" sz="2800" b="1" dirty="0">
                <a:solidFill>
                  <a:srgbClr val="002060"/>
                </a:solidFill>
              </a:rPr>
              <a:t>. Вони взяли з собою </a:t>
            </a:r>
            <a:r>
              <a:rPr lang="ru-RU" sz="2800" b="1" dirty="0" err="1">
                <a:solidFill>
                  <a:srgbClr val="002060"/>
                </a:solidFill>
              </a:rPr>
              <a:t>олівці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err="1">
                <a:solidFill>
                  <a:srgbClr val="002060"/>
                </a:solidFill>
              </a:rPr>
              <a:t>пенали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err="1">
                <a:solidFill>
                  <a:srgbClr val="002060"/>
                </a:solidFill>
              </a:rPr>
              <a:t>фарби</a:t>
            </a:r>
            <a:r>
              <a:rPr lang="ru-RU" sz="2800" b="1" dirty="0">
                <a:solidFill>
                  <a:srgbClr val="002060"/>
                </a:solidFill>
              </a:rPr>
              <a:t> і </a:t>
            </a:r>
            <a:r>
              <a:rPr lang="ru-RU" sz="2800" b="1" dirty="0" err="1">
                <a:solidFill>
                  <a:srgbClr val="002060"/>
                </a:solidFill>
              </a:rPr>
              <a:t>пішли</a:t>
            </a:r>
            <a:r>
              <a:rPr lang="ru-RU" sz="2800" b="1" dirty="0">
                <a:solidFill>
                  <a:srgbClr val="002060"/>
                </a:solidFill>
              </a:rPr>
              <a:t> на </a:t>
            </a:r>
            <a:r>
              <a:rPr lang="ru-RU" sz="2800" b="1" dirty="0" err="1">
                <a:solidFill>
                  <a:srgbClr val="002060"/>
                </a:solidFill>
              </a:rPr>
              <a:t>Землю,щоб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описати</a:t>
            </a:r>
            <a:r>
              <a:rPr lang="ru-RU" sz="2800" b="1" dirty="0">
                <a:solidFill>
                  <a:srgbClr val="002060"/>
                </a:solidFill>
              </a:rPr>
              <a:t> красу </a:t>
            </a:r>
            <a:r>
              <a:rPr lang="ru-RU" sz="2800" b="1" dirty="0" err="1">
                <a:solidFill>
                  <a:srgbClr val="002060"/>
                </a:solidFill>
              </a:rPr>
              <a:t>зимово</a:t>
            </a:r>
            <a:r>
              <a:rPr lang="uk-UA" sz="2800" b="1" dirty="0">
                <a:solidFill>
                  <a:srgbClr val="002060"/>
                </a:solidFill>
              </a:rPr>
              <a:t>ї природи і </a:t>
            </a:r>
            <a:r>
              <a:rPr lang="ru-RU" sz="2800" b="1" dirty="0" err="1">
                <a:solidFill>
                  <a:srgbClr val="002060"/>
                </a:solidFill>
              </a:rPr>
              <a:t>розповісти</a:t>
            </a:r>
            <a:r>
              <a:rPr lang="ru-RU" sz="2800" b="1" dirty="0">
                <a:solidFill>
                  <a:srgbClr val="002060"/>
                </a:solidFill>
              </a:rPr>
              <a:t> про </a:t>
            </a:r>
            <a:r>
              <a:rPr lang="ru-RU" sz="2800" b="1" dirty="0" err="1">
                <a:solidFill>
                  <a:srgbClr val="002060"/>
                </a:solidFill>
              </a:rPr>
              <a:t>неї</a:t>
            </a:r>
            <a:r>
              <a:rPr lang="ru-RU" sz="2800" b="1" dirty="0">
                <a:solidFill>
                  <a:srgbClr val="002060"/>
                </a:solidFill>
              </a:rPr>
              <a:t> людям.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07454" y="458954"/>
            <a:ext cx="10297143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Послухайте </a:t>
            </a:r>
            <a:r>
              <a:rPr lang="uk-UA" sz="4000" b="1" dirty="0" err="1" smtClean="0">
                <a:solidFill>
                  <a:schemeClr val="bg1"/>
                </a:solidFill>
              </a:rPr>
              <a:t>кузку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135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0180" y="508477"/>
            <a:ext cx="10192411" cy="7638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Розгляньте  малюнок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" t="1724" r="1976" b="3160"/>
          <a:stretch/>
        </p:blipFill>
        <p:spPr>
          <a:xfrm rot="5400000">
            <a:off x="4873066" y="-235368"/>
            <a:ext cx="4942992" cy="812168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835447" y="1413570"/>
            <a:ext cx="2352540" cy="3108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 </a:t>
            </a:r>
            <a:r>
              <a:rPr lang="uk-UA" sz="2800" b="1" dirty="0">
                <a:solidFill>
                  <a:srgbClr val="0070C0"/>
                </a:solidFill>
              </a:rPr>
              <a:t>Розкажи, я</a:t>
            </a:r>
            <a:r>
              <a:rPr lang="ru-RU" sz="2800" b="1" dirty="0">
                <a:solidFill>
                  <a:srgbClr val="0070C0"/>
                </a:solidFill>
              </a:rPr>
              <a:t>ку пору року </a:t>
            </a:r>
            <a:r>
              <a:rPr lang="uk-UA" sz="2800" b="1" dirty="0">
                <a:solidFill>
                  <a:srgbClr val="0070C0"/>
                </a:solidFill>
              </a:rPr>
              <a:t>зобразила художниця. Які фарби вона використала</a:t>
            </a:r>
            <a:r>
              <a:rPr lang="ru-RU" sz="2800" b="1" dirty="0">
                <a:solidFill>
                  <a:srgbClr val="0070C0"/>
                </a:solidFill>
              </a:rPr>
              <a:t>?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4049"/>
            <a:ext cx="1051471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23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989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5447" y="406019"/>
            <a:ext cx="10513168" cy="7195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</a:t>
            </a:r>
            <a:r>
              <a:rPr lang="uk-UA" sz="3600" b="1" dirty="0">
                <a:solidFill>
                  <a:schemeClr val="bg1"/>
                </a:solidFill>
              </a:rPr>
              <a:t>, як описав зиму </a:t>
            </a:r>
            <a:r>
              <a:rPr lang="uk-UA" sz="3600" b="1" dirty="0" smtClean="0">
                <a:solidFill>
                  <a:schemeClr val="bg1"/>
                </a:solidFill>
              </a:rPr>
              <a:t>поет </a:t>
            </a:r>
            <a:r>
              <a:rPr lang="uk-UA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Максим Рильський</a:t>
            </a:r>
            <a:endParaRPr lang="uk-UA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36047" y="1244201"/>
            <a:ext cx="5328592" cy="50167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Білі мухи налетіли - </a:t>
            </a:r>
          </a:p>
          <a:p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подвір'я стало біле.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злічити білих мух,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летять, неначе пух.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Галю, Петрику, Кіндрате,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Годі, ледарі, вам спати! —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побігли до санчат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Галя, Петрик і Кіндрат.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 з гори летять щодуху.</a:t>
            </a:r>
            <a:b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 спіймати білу муху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" t="1724" r="1976" b="3160"/>
          <a:stretch/>
        </p:blipFill>
        <p:spPr>
          <a:xfrm rot="5400000">
            <a:off x="1852180" y="2010191"/>
            <a:ext cx="3199245" cy="525658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8649" y="5734049"/>
            <a:ext cx="1152128" cy="11258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23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№2-3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1502" y="1276295"/>
            <a:ext cx="5400599" cy="1644786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Який </a:t>
            </a:r>
            <a:r>
              <a:rPr lang="uk-UA" sz="2400" b="1" dirty="0">
                <a:solidFill>
                  <a:srgbClr val="0070C0"/>
                </a:solidFill>
              </a:rPr>
              <a:t>настрій викликав у тебе вірш? Поясни, чи може малюнок художниці бути ілюстрацією </a:t>
            </a:r>
            <a:r>
              <a:rPr lang="uk-UA" sz="2400" b="1" dirty="0" smtClean="0">
                <a:solidFill>
                  <a:srgbClr val="0070C0"/>
                </a:solidFill>
              </a:rPr>
              <a:t>до </a:t>
            </a:r>
            <a:r>
              <a:rPr lang="uk-UA" sz="2400" b="1" dirty="0">
                <a:solidFill>
                  <a:srgbClr val="0070C0"/>
                </a:solidFill>
              </a:rPr>
              <a:t>цього вірша. Чому?</a:t>
            </a:r>
          </a:p>
        </p:txBody>
      </p:sp>
    </p:spTree>
    <p:extLst>
      <p:ext uri="{BB962C8B-B14F-4D97-AF65-F5344CB8AC3E}">
        <p14:creationId xmlns:p14="http://schemas.microsoft.com/office/powerpoint/2010/main" val="18482925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1367</TotalTime>
  <Words>631</Words>
  <Application>Microsoft Office PowerPoint</Application>
  <PresentationFormat>Произвольный</PresentationFormat>
  <Paragraphs>143</Paragraphs>
  <Slides>15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 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Настала зима</vt:lpstr>
      <vt:lpstr>Презентация PowerPoint</vt:lpstr>
      <vt:lpstr> Підсумок уроку. Рефлексія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79</cp:revision>
  <dcterms:created xsi:type="dcterms:W3CDTF">2025-08-27T14:01:18Z</dcterms:created>
  <dcterms:modified xsi:type="dcterms:W3CDTF">2025-12-10T19:36:04Z</dcterms:modified>
</cp:coreProperties>
</file>