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616" r:id="rId3"/>
    <p:sldId id="617" r:id="rId4"/>
    <p:sldId id="632" r:id="rId5"/>
    <p:sldId id="492" r:id="rId6"/>
    <p:sldId id="526" r:id="rId7"/>
    <p:sldId id="620" r:id="rId8"/>
    <p:sldId id="622" r:id="rId9"/>
    <p:sldId id="625" r:id="rId10"/>
    <p:sldId id="627" r:id="rId11"/>
    <p:sldId id="595" r:id="rId12"/>
    <p:sldId id="631" r:id="rId13"/>
    <p:sldId id="611" r:id="rId14"/>
    <p:sldId id="292" r:id="rId15"/>
    <p:sldId id="618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15945" y="1053530"/>
            <a:ext cx="9289032" cy="115212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Визначаю будову слова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47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7455" y="2205658"/>
            <a:ext cx="1900270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1471" y="419426"/>
            <a:ext cx="10009112" cy="778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вірш. Придумай заголовок.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07725" y="2205658"/>
            <a:ext cx="8540889" cy="30148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У веселому танку крутяться </a:t>
            </a:r>
            <a:r>
              <a:rPr lang="uk-UA" sz="3600" b="1" dirty="0">
                <a:solidFill>
                  <a:srgbClr val="FFFF00"/>
                </a:solidFill>
              </a:rPr>
              <a:t>сніжинки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Як </a:t>
            </a:r>
            <a:r>
              <a:rPr lang="uk-UA" sz="3600" b="1" dirty="0">
                <a:solidFill>
                  <a:srgbClr val="FFFF00"/>
                </a:solidFill>
              </a:rPr>
              <a:t>снігурка</a:t>
            </a:r>
            <a:r>
              <a:rPr lang="uk-UA" sz="3600" b="1" dirty="0">
                <a:solidFill>
                  <a:schemeClr val="bg1"/>
                </a:solidFill>
              </a:rPr>
              <a:t> у вінку молода ялинка.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На калині </a:t>
            </a:r>
            <a:r>
              <a:rPr lang="uk-UA" sz="3600" b="1" dirty="0">
                <a:solidFill>
                  <a:srgbClr val="FFFF00"/>
                </a:solidFill>
              </a:rPr>
              <a:t>снігурі</a:t>
            </a:r>
            <a:r>
              <a:rPr lang="uk-UA" sz="3600" b="1" dirty="0">
                <a:solidFill>
                  <a:schemeClr val="bg1"/>
                </a:solidFill>
              </a:rPr>
              <a:t> спочивати сіли.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Хуртовини </a:t>
            </a:r>
            <a:r>
              <a:rPr lang="uk-UA" sz="3600" b="1" dirty="0">
                <a:solidFill>
                  <a:srgbClr val="FFFF00"/>
                </a:solidFill>
              </a:rPr>
              <a:t>снігові</a:t>
            </a:r>
            <a:r>
              <a:rPr lang="uk-UA" sz="3600" b="1" dirty="0">
                <a:solidFill>
                  <a:schemeClr val="bg1"/>
                </a:solidFill>
              </a:rPr>
              <a:t> все </a:t>
            </a:r>
            <a:r>
              <a:rPr lang="uk-UA" sz="3600" b="1" dirty="0" err="1">
                <a:solidFill>
                  <a:srgbClr val="FFFF00"/>
                </a:solidFill>
              </a:rPr>
              <a:t>сніжком</a:t>
            </a:r>
            <a:r>
              <a:rPr lang="uk-UA" sz="3600" b="1" dirty="0">
                <a:solidFill>
                  <a:schemeClr val="bg1"/>
                </a:solidFill>
              </a:rPr>
              <a:t> покрили.</a:t>
            </a:r>
          </a:p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                            Валентина </a:t>
            </a:r>
            <a:r>
              <a:rPr lang="uk-UA" sz="3600" b="1" i="1" dirty="0" err="1">
                <a:solidFill>
                  <a:schemeClr val="bg1"/>
                </a:solidFill>
              </a:rPr>
              <a:t>Бутрім</a:t>
            </a:r>
            <a:r>
              <a:rPr lang="uk-UA" sz="36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1591" y="1269554"/>
            <a:ext cx="9001000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Випиши спільнокореневі слова. Розбери їх за будовою. Поясни, як утворилося кожне слово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98885" y="2400331"/>
            <a:ext cx="365241" cy="3859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11911" y="2919977"/>
            <a:ext cx="268416" cy="50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13" name="Дуга 12"/>
          <p:cNvSpPr/>
          <p:nvPr/>
        </p:nvSpPr>
        <p:spPr>
          <a:xfrm rot="19779348">
            <a:off x="8021575" y="2475112"/>
            <a:ext cx="1590070" cy="943236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9779348">
            <a:off x="3113831" y="2989219"/>
            <a:ext cx="1289872" cy="817493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533163" y="2138074"/>
            <a:ext cx="665722" cy="351430"/>
            <a:chOff x="6057900" y="1943100"/>
            <a:chExt cx="519170" cy="185365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4384818" y="2737861"/>
            <a:ext cx="627094" cy="432187"/>
            <a:chOff x="6057900" y="1943100"/>
            <a:chExt cx="519170" cy="18536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6262461" y="3440805"/>
            <a:ext cx="184212" cy="50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4" name="Дуга 23"/>
          <p:cNvSpPr/>
          <p:nvPr/>
        </p:nvSpPr>
        <p:spPr>
          <a:xfrm rot="19779348">
            <a:off x="4560186" y="3597215"/>
            <a:ext cx="1344950" cy="912152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700178" y="3258690"/>
            <a:ext cx="562283" cy="495140"/>
            <a:chOff x="6057900" y="1943100"/>
            <a:chExt cx="519170" cy="185365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6417142" y="3974358"/>
            <a:ext cx="214949" cy="50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9" name="Дуга 28"/>
          <p:cNvSpPr/>
          <p:nvPr/>
        </p:nvSpPr>
        <p:spPr>
          <a:xfrm rot="19779348">
            <a:off x="4759670" y="4104253"/>
            <a:ext cx="1344950" cy="912152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5943287" y="3861842"/>
            <a:ext cx="457020" cy="364230"/>
            <a:chOff x="6057900" y="1943100"/>
            <a:chExt cx="519170" cy="185365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8534895" y="4076534"/>
            <a:ext cx="581472" cy="4294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34" name="Дуга 33"/>
          <p:cNvSpPr/>
          <p:nvPr/>
        </p:nvSpPr>
        <p:spPr>
          <a:xfrm rot="19779348">
            <a:off x="6869556" y="4108736"/>
            <a:ext cx="1535885" cy="928977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8235280" y="3833768"/>
            <a:ext cx="299615" cy="392303"/>
            <a:chOff x="6057900" y="1943100"/>
            <a:chExt cx="519170" cy="18536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20774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297144" cy="6332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chemeClr val="bg1"/>
                </a:solidFill>
              </a:rPr>
              <a:t>де побували друзі.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1541" y="1071333"/>
            <a:ext cx="10297146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На Волині поблизу міста Шацьк розташовані Шацькі </a:t>
            </a:r>
            <a:r>
              <a:rPr lang="uk-UA" sz="3200" b="1" dirty="0">
                <a:solidFill>
                  <a:srgbClr val="FFFF00"/>
                </a:solidFill>
              </a:rPr>
              <a:t>озера</a:t>
            </a:r>
            <a:r>
              <a:rPr lang="uk-UA" sz="3200" b="1" dirty="0">
                <a:solidFill>
                  <a:schemeClr val="bg1"/>
                </a:solidFill>
              </a:rPr>
              <a:t>. Узимку вони покриваються міцним шаром льоду і перетворюються в </a:t>
            </a:r>
            <a:r>
              <a:rPr lang="uk-UA" sz="3200" b="1" dirty="0">
                <a:solidFill>
                  <a:srgbClr val="FFFF00"/>
                </a:solidFill>
              </a:rPr>
              <a:t>прекрасну ковзанку</a:t>
            </a:r>
            <a:r>
              <a:rPr lang="uk-UA" sz="3200" b="1" dirty="0">
                <a:solidFill>
                  <a:schemeClr val="bg1"/>
                </a:solidFill>
              </a:rPr>
              <a:t>. Тут можна покататися на ковзанах. Але значно цікавіше — на буєрах. Це вітрильник на ковзанах.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67495" y="3861842"/>
            <a:ext cx="4608512" cy="9164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 нового </a:t>
            </a:r>
            <a:r>
              <a:rPr lang="uk-UA" sz="2800" b="1" dirty="0" smtClean="0">
                <a:solidFill>
                  <a:srgbClr val="0070C0"/>
                </a:solidFill>
              </a:rPr>
              <a:t>ви дізналися </a:t>
            </a:r>
            <a:r>
              <a:rPr lang="uk-UA" sz="2800" b="1" dirty="0">
                <a:solidFill>
                  <a:srgbClr val="0070C0"/>
                </a:solidFill>
              </a:rPr>
              <a:t>з цього тексту?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495" y="5005157"/>
            <a:ext cx="4608512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0070C0"/>
                </a:solidFill>
              </a:rPr>
              <a:t>Випишіть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з тексту </a:t>
            </a:r>
            <a:r>
              <a:rPr lang="uk-UA" sz="2800" b="1" dirty="0" smtClean="0">
                <a:solidFill>
                  <a:srgbClr val="0070C0"/>
                </a:solidFill>
              </a:rPr>
              <a:t>виділені слова в колонку.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Шацкие озера - отдых на одном из семи чудес Украины * PRO100 о туриз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7" y="3620721"/>
            <a:ext cx="5069715" cy="2759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9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58955"/>
            <a:ext cx="9865095" cy="781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Добери </a:t>
            </a:r>
            <a:r>
              <a:rPr lang="uk-UA" sz="4000" b="1" dirty="0">
                <a:solidFill>
                  <a:schemeClr val="bg1"/>
                </a:solidFill>
              </a:rPr>
              <a:t>до кожного </a:t>
            </a:r>
            <a:r>
              <a:rPr lang="uk-UA" sz="4000" b="1" dirty="0" smtClean="0">
                <a:solidFill>
                  <a:schemeClr val="bg1"/>
                </a:solidFill>
              </a:rPr>
              <a:t>споріднене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23479" y="2277666"/>
            <a:ext cx="2952328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озера -</a:t>
            </a:r>
          </a:p>
          <a:p>
            <a:r>
              <a:rPr lang="uk-UA" sz="4000" b="1" dirty="0">
                <a:solidFill>
                  <a:schemeClr val="bg1"/>
                </a:solidFill>
              </a:rPr>
              <a:t>прекрасну - </a:t>
            </a:r>
          </a:p>
          <a:p>
            <a:r>
              <a:rPr lang="uk-UA" sz="4000" b="1" dirty="0">
                <a:solidFill>
                  <a:schemeClr val="bg1"/>
                </a:solidFill>
              </a:rPr>
              <a:t>ковзанку -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5380" y="2289378"/>
            <a:ext cx="2316514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озерце</a:t>
            </a:r>
            <a:endParaRPr lang="uk-UA" sz="4000" b="1" dirty="0">
              <a:solidFill>
                <a:schemeClr val="bg1"/>
              </a:solidFill>
            </a:endParaRPr>
          </a:p>
          <a:p>
            <a:r>
              <a:rPr lang="uk-UA" sz="4000" b="1" dirty="0" smtClean="0">
                <a:solidFill>
                  <a:schemeClr val="bg1"/>
                </a:solidFill>
              </a:rPr>
              <a:t>красуня</a:t>
            </a:r>
            <a:endParaRPr lang="uk-UA" sz="4000" b="1" dirty="0">
              <a:solidFill>
                <a:schemeClr val="bg1"/>
              </a:solidFill>
            </a:endParaRPr>
          </a:p>
          <a:p>
            <a:r>
              <a:rPr lang="uk-UA" sz="4000" b="1" dirty="0">
                <a:solidFill>
                  <a:schemeClr val="bg1"/>
                </a:solidFill>
              </a:rPr>
              <a:t>ковзани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67495" y="1497427"/>
            <a:ext cx="4392488" cy="5756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Розбери їх за будовою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ілька фактів про Шацькі озера: ☘️Шацькі озера – одна з найбільших груп озер  у Європі. Крім Світязя, до Шацького природного парку входять 22 озера.  Найбільші з них – Луки, Пулемецьке, Пісочне, Кримн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80" y="1498697"/>
            <a:ext cx="3960439" cy="26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Ціни та розклад ковзанки &quot;Меди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4216658"/>
            <a:ext cx="3305944" cy="21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91239" y="2464481"/>
            <a:ext cx="384768" cy="4294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14" name="Дуга 13"/>
          <p:cNvSpPr/>
          <p:nvPr/>
        </p:nvSpPr>
        <p:spPr>
          <a:xfrm rot="19779348">
            <a:off x="3598719" y="2455696"/>
            <a:ext cx="1653068" cy="982631"/>
          </a:xfrm>
          <a:prstGeom prst="arc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190864" y="2122637"/>
            <a:ext cx="299615" cy="392303"/>
            <a:chOff x="6057900" y="1943100"/>
            <a:chExt cx="519170" cy="18536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5659983" y="3072334"/>
            <a:ext cx="411968" cy="4294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2" name="Дуга 21"/>
          <p:cNvSpPr/>
          <p:nvPr/>
        </p:nvSpPr>
        <p:spPr>
          <a:xfrm rot="19779348">
            <a:off x="3670555" y="3024609"/>
            <a:ext cx="1610016" cy="957428"/>
          </a:xfrm>
          <a:prstGeom prst="arc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5190864" y="2816443"/>
            <a:ext cx="469119" cy="273658"/>
            <a:chOff x="6057900" y="1943100"/>
            <a:chExt cx="519170" cy="185365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5677785" y="3648398"/>
            <a:ext cx="315819" cy="4294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7" name="Дуга 26"/>
          <p:cNvSpPr/>
          <p:nvPr/>
        </p:nvSpPr>
        <p:spPr>
          <a:xfrm rot="19779348">
            <a:off x="3746794" y="3612046"/>
            <a:ext cx="1535885" cy="928977"/>
          </a:xfrm>
          <a:prstGeom prst="arc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236959" y="3396277"/>
            <a:ext cx="446664" cy="466855"/>
            <a:chOff x="6057900" y="1943100"/>
            <a:chExt cx="519170" cy="18536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7021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739" y="494644"/>
            <a:ext cx="10364867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Які </a:t>
            </a:r>
            <a:r>
              <a:rPr lang="uk-UA" sz="4000" b="1" dirty="0">
                <a:solidFill>
                  <a:schemeClr val="bg1"/>
                </a:solidFill>
              </a:rPr>
              <a:t>зимові розваги подобаються </a:t>
            </a:r>
            <a:r>
              <a:rPr lang="uk-UA" sz="4000" b="1" dirty="0" smtClean="0">
                <a:solidFill>
                  <a:schemeClr val="bg1"/>
                </a:solidFill>
              </a:rPr>
              <a:t>тобі? </a:t>
            </a:r>
            <a:r>
              <a:rPr lang="uk-UA" sz="4000" b="1" dirty="0">
                <a:solidFill>
                  <a:schemeClr val="bg1"/>
                </a:solidFill>
              </a:rPr>
              <a:t>Чому?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24079" y="1314421"/>
            <a:ext cx="4824535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Взимку мені дуже </a:t>
            </a:r>
            <a:r>
              <a:rPr lang="uk-UA" sz="3200" b="1" dirty="0" smtClean="0">
                <a:solidFill>
                  <a:schemeClr val="bg1"/>
                </a:solidFill>
              </a:rPr>
              <a:t>подобається </a:t>
            </a:r>
            <a:r>
              <a:rPr lang="uk-UA" sz="3200" b="1" dirty="0">
                <a:solidFill>
                  <a:schemeClr val="bg1"/>
                </a:solidFill>
              </a:rPr>
              <a:t>кататися на санчатах з гірки. Також </a:t>
            </a:r>
            <a:r>
              <a:rPr lang="uk-UA" sz="3200" b="1" dirty="0" smtClean="0">
                <a:solidFill>
                  <a:schemeClr val="bg1"/>
                </a:solidFill>
              </a:rPr>
              <a:t>можна кататись </a:t>
            </a:r>
            <a:r>
              <a:rPr lang="uk-UA" sz="3200" b="1" dirty="0">
                <a:solidFill>
                  <a:schemeClr val="bg1"/>
                </a:solidFill>
              </a:rPr>
              <a:t>на ковзанах, </a:t>
            </a:r>
            <a:r>
              <a:rPr lang="uk-UA" sz="3200" b="1" dirty="0" smtClean="0">
                <a:solidFill>
                  <a:schemeClr val="bg1"/>
                </a:solidFill>
              </a:rPr>
              <a:t>лижах</a:t>
            </a:r>
            <a:r>
              <a:rPr lang="uk-UA" sz="3200" b="1" dirty="0">
                <a:solidFill>
                  <a:schemeClr val="bg1"/>
                </a:solidFill>
              </a:rPr>
              <a:t>. Коли багато снігу, </a:t>
            </a:r>
            <a:r>
              <a:rPr lang="uk-UA" sz="3200" b="1" dirty="0" smtClean="0">
                <a:solidFill>
                  <a:schemeClr val="bg1"/>
                </a:solidFill>
              </a:rPr>
              <a:t>граємось </a:t>
            </a:r>
            <a:r>
              <a:rPr lang="uk-UA" sz="3200" b="1" dirty="0">
                <a:solidFill>
                  <a:schemeClr val="bg1"/>
                </a:solidFill>
              </a:rPr>
              <a:t>в сніжки і ліпимо </a:t>
            </a:r>
            <a:r>
              <a:rPr lang="uk-UA" sz="3200" b="1" dirty="0" smtClean="0">
                <a:solidFill>
                  <a:schemeClr val="bg1"/>
                </a:solidFill>
              </a:rPr>
              <a:t>снігову </a:t>
            </a:r>
            <a:r>
              <a:rPr lang="uk-UA" sz="3200" b="1" dirty="0">
                <a:solidFill>
                  <a:schemeClr val="bg1"/>
                </a:solidFill>
              </a:rPr>
              <a:t>бабу.  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7771" y="1341744"/>
            <a:ext cx="5606308" cy="5756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Склади </a:t>
            </a:r>
            <a:r>
              <a:rPr lang="uk-UA" sz="2800" b="1" dirty="0">
                <a:solidFill>
                  <a:srgbClr val="0070C0"/>
                </a:solidFill>
              </a:rPr>
              <a:t>про це текст (3–4 речення</a:t>
            </a:r>
            <a:r>
              <a:rPr lang="uk-UA" sz="2800" b="1" dirty="0" smtClean="0">
                <a:solidFill>
                  <a:srgbClr val="0070C0"/>
                </a:solidFill>
              </a:rPr>
              <a:t>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Зимові розваги / Winter funs | Джміль – журнал для дітей, їхніх батьків і  педагог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1" y="1953996"/>
            <a:ext cx="53495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67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47-Визначаю будову слова\2025-12-04_22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69554"/>
            <a:ext cx="9361040" cy="3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91" y="4437906"/>
            <a:ext cx="2014607" cy="20146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Підсумок уроку.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8372" y="1578090"/>
            <a:ext cx="6264696" cy="2981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Яку тему вивчали на уроці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265113" lvl="0" indent="-265113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Яка головна частина слова?</a:t>
            </a:r>
            <a:endParaRPr lang="uk-UA" sz="2800" b="1" dirty="0">
              <a:solidFill>
                <a:schemeClr val="bg1"/>
              </a:solidFill>
            </a:endParaRPr>
          </a:p>
          <a:p>
            <a:pPr marL="265113" lvl="0" indent="-265113">
              <a:buFontTx/>
              <a:buChar char="-"/>
            </a:pPr>
            <a:r>
              <a:rPr lang="ru-RU" sz="2800" b="1" dirty="0" smtClean="0"/>
              <a:t>Яка роль </a:t>
            </a:r>
            <a:r>
              <a:rPr lang="ru-RU" sz="2800" b="1" dirty="0"/>
              <a:t>в </a:t>
            </a:r>
            <a:r>
              <a:rPr lang="ru-RU" sz="2800" b="1" dirty="0" err="1"/>
              <a:t>слові</a:t>
            </a:r>
            <a:r>
              <a:rPr lang="ru-RU" sz="2800" b="1" dirty="0"/>
              <a:t> закінчення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префікса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суфікса</a:t>
            </a:r>
            <a:r>
              <a:rPr lang="ru-RU" sz="2800" b="1" dirty="0" smtClean="0"/>
              <a:t>? </a:t>
            </a:r>
          </a:p>
          <a:p>
            <a:pPr marL="265113" lvl="0" indent="-265113">
              <a:buFontTx/>
              <a:buChar char="-"/>
            </a:pPr>
            <a:r>
              <a:rPr lang="ru-RU" sz="2800" b="1" dirty="0" smtClean="0"/>
              <a:t>Яку </a:t>
            </a:r>
            <a:r>
              <a:rPr lang="ru-RU" sz="2800" b="1" dirty="0" err="1" smtClean="0"/>
              <a:t>частину</a:t>
            </a:r>
            <a:r>
              <a:rPr lang="ru-RU" sz="2800" b="1" dirty="0" smtClean="0"/>
              <a:t> слова </a:t>
            </a:r>
            <a:r>
              <a:rPr lang="ru-RU" sz="2800" b="1" dirty="0" err="1" smtClean="0"/>
              <a:t>виділяємо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першою</a:t>
            </a:r>
            <a:r>
              <a:rPr lang="ru-RU" sz="2800" b="1" dirty="0" smtClean="0"/>
              <a:t> при </a:t>
            </a:r>
            <a:r>
              <a:rPr lang="ru-RU" sz="2800" b="1" dirty="0" err="1" smtClean="0"/>
              <a:t>розборі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будовою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91" y="1447640"/>
            <a:ext cx="1523621" cy="205870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3570"/>
            <a:ext cx="1923704" cy="192540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01423" y="4716950"/>
            <a:ext cx="2112729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Корисна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4152" y="3615027"/>
            <a:ext cx="1768228" cy="10980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460" y="3433592"/>
            <a:ext cx="1906428" cy="12460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Час пролетів непомітно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7828" y="4560013"/>
            <a:ext cx="2318378" cy="11716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Працювалось легко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783" y="3388412"/>
            <a:ext cx="2136408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Непотрібна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28" y="2602553"/>
            <a:ext cx="2320357" cy="18075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524" r="5956" b="17144"/>
          <a:stretch/>
        </p:blipFill>
        <p:spPr bwMode="auto">
          <a:xfrm>
            <a:off x="5311068" y="1566083"/>
            <a:ext cx="2374453" cy="1620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71" y="2923602"/>
            <a:ext cx="1821906" cy="174472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654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 «Моя тваринка»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9943" y="4797946"/>
            <a:ext cx="5694608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зображення. Вибери одне з них і розкажи, яка інформація стосується саме тебе.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Мудрість дня\photo_2025-10-16_16-05-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1818"/>
          <a:stretch/>
        </p:blipFill>
        <p:spPr bwMode="auto">
          <a:xfrm>
            <a:off x="907455" y="1358814"/>
            <a:ext cx="316835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10-16_16-08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1358814"/>
            <a:ext cx="3096343" cy="27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11-03_10-30-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1" y="1358814"/>
            <a:ext cx="2382240" cy="33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9-21_20-56-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789834"/>
            <a:ext cx="3134600" cy="28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86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3 клас\01 УКР МОВА\1 Пономарьова\3 Будова слова\№044-Визначаю суфікс у словах\2025-11-27_22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82" y="1288771"/>
            <a:ext cx="9793089" cy="37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3531414"/>
            <a:ext cx="2257702" cy="22577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339503" y="3808979"/>
            <a:ext cx="1728192" cy="1022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Що таке суфікс?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5527" y="5149086"/>
            <a:ext cx="67383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Чи можна </a:t>
            </a:r>
            <a:r>
              <a:rPr lang="ru-RU" sz="2400" b="1" dirty="0" err="1"/>
              <a:t>назвати</a:t>
            </a:r>
            <a:r>
              <a:rPr lang="ru-RU" sz="2400" b="1" dirty="0"/>
              <a:t> </a:t>
            </a:r>
            <a:r>
              <a:rPr lang="ru-RU" sz="2400" b="1" dirty="0" err="1"/>
              <a:t>спільнокореневими</a:t>
            </a:r>
            <a:r>
              <a:rPr lang="ru-RU" sz="2400" b="1" dirty="0"/>
              <a:t> словами </a:t>
            </a:r>
            <a:r>
              <a:rPr lang="ru-RU" sz="2400" b="1" dirty="0" err="1" smtClean="0"/>
              <a:t>рік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smtClean="0"/>
              <a:t>ріка, </a:t>
            </a:r>
            <a:r>
              <a:rPr lang="ru-RU" sz="2400" b="1" dirty="0" err="1"/>
              <a:t>річ</a:t>
            </a:r>
            <a:r>
              <a:rPr lang="ru-RU" sz="2400" b="1" dirty="0"/>
              <a:t> і </a:t>
            </a:r>
            <a:r>
              <a:rPr lang="ru-RU" sz="2400" b="1" dirty="0" err="1"/>
              <a:t>річка</a:t>
            </a:r>
            <a:r>
              <a:rPr lang="ru-RU" sz="2400" b="1" dirty="0"/>
              <a:t>? </a:t>
            </a:r>
            <a:r>
              <a:rPr lang="ru-RU" sz="2400" b="1" dirty="0" err="1"/>
              <a:t>Доведіть</a:t>
            </a:r>
            <a:r>
              <a:rPr lang="ru-RU" sz="2400" b="1" dirty="0"/>
              <a:t> (так/ні).</a:t>
            </a:r>
          </a:p>
        </p:txBody>
      </p:sp>
    </p:spTree>
    <p:extLst>
      <p:ext uri="{BB962C8B-B14F-4D97-AF65-F5344CB8AC3E}">
        <p14:creationId xmlns:p14="http://schemas.microsoft.com/office/powerpoint/2010/main" val="23447210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0135" y="1356128"/>
            <a:ext cx="8136904" cy="483209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 err="1">
                <a:solidFill>
                  <a:srgbClr val="0070C0"/>
                </a:solidFill>
              </a:rPr>
              <a:t>будинка</a:t>
            </a:r>
            <a:r>
              <a:rPr lang="ru-RU" sz="2800" b="1" dirty="0">
                <a:solidFill>
                  <a:srgbClr val="0070C0"/>
                </a:solidFill>
              </a:rPr>
              <a:t> є фундамент, а у слова є основа.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err="1" smtClean="0">
                <a:solidFill>
                  <a:srgbClr val="0070C0"/>
                </a:solidFill>
              </a:rPr>
              <a:t>Двері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— </a:t>
            </a:r>
            <a:r>
              <a:rPr lang="ru-RU" sz="2800" b="1" dirty="0" err="1">
                <a:solidFill>
                  <a:srgbClr val="0070C0"/>
                </a:solidFill>
              </a:rPr>
              <a:t>вхід</a:t>
            </a:r>
            <a:r>
              <a:rPr lang="ru-RU" sz="2800" b="1" dirty="0">
                <a:solidFill>
                  <a:srgbClr val="0070C0"/>
                </a:solidFill>
              </a:rPr>
              <a:t>, про це всі </a:t>
            </a:r>
            <a:r>
              <a:rPr lang="ru-RU" sz="2800" b="1" dirty="0" err="1">
                <a:solidFill>
                  <a:srgbClr val="0070C0"/>
                </a:solidFill>
              </a:rPr>
              <a:t>знають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В </a:t>
            </a:r>
            <a:r>
              <a:rPr lang="ru-RU" sz="2800" b="1" dirty="0" err="1">
                <a:solidFill>
                  <a:srgbClr val="0070C0"/>
                </a:solidFill>
              </a:rPr>
              <a:t>слові</a:t>
            </a:r>
            <a:r>
              <a:rPr lang="ru-RU" sz="2800" b="1" dirty="0">
                <a:solidFill>
                  <a:srgbClr val="0070C0"/>
                </a:solidFill>
              </a:rPr>
              <a:t> ж </a:t>
            </a:r>
            <a:r>
              <a:rPr lang="ru-RU" sz="2800" b="1" dirty="0" err="1">
                <a:solidFill>
                  <a:srgbClr val="0070C0"/>
                </a:solidFill>
              </a:rPr>
              <a:t>корінь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визначають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Перед </a:t>
            </a:r>
            <a:r>
              <a:rPr lang="ru-RU" sz="2800" b="1" dirty="0">
                <a:solidFill>
                  <a:srgbClr val="0070C0"/>
                </a:solidFill>
              </a:rPr>
              <a:t>входом </a:t>
            </a:r>
            <a:r>
              <a:rPr lang="ru-RU" sz="2800" b="1" dirty="0" err="1">
                <a:solidFill>
                  <a:srgbClr val="0070C0"/>
                </a:solidFill>
              </a:rPr>
              <a:t>східці</a:t>
            </a:r>
            <a:r>
              <a:rPr lang="ru-RU" sz="2800" b="1" dirty="0">
                <a:solidFill>
                  <a:srgbClr val="0070C0"/>
                </a:solidFill>
              </a:rPr>
              <a:t> чи </a:t>
            </a:r>
            <a:r>
              <a:rPr lang="ru-RU" sz="2800" b="1" dirty="0" err="1">
                <a:solidFill>
                  <a:srgbClr val="0070C0"/>
                </a:solidFill>
              </a:rPr>
              <a:t>поріг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Щоб </a:t>
            </a:r>
            <a:r>
              <a:rPr lang="ru-RU" sz="2800" b="1" dirty="0" err="1">
                <a:solidFill>
                  <a:srgbClr val="0070C0"/>
                </a:solidFill>
              </a:rPr>
              <a:t>спинитись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кожен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міг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err="1" smtClean="0">
                <a:solidFill>
                  <a:srgbClr val="0070C0"/>
                </a:solidFill>
              </a:rPr>
              <a:t>Префікс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перед </a:t>
            </a:r>
            <a:r>
              <a:rPr lang="ru-RU" sz="2800" b="1" dirty="0" err="1">
                <a:solidFill>
                  <a:srgbClr val="0070C0"/>
                </a:solidFill>
              </a:rPr>
              <a:t>коренем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ступає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err="1" smtClean="0">
                <a:solidFill>
                  <a:srgbClr val="0070C0"/>
                </a:solidFill>
              </a:rPr>
              <a:t>Нове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слово </a:t>
            </a:r>
            <a:r>
              <a:rPr lang="ru-RU" sz="2800" b="1" dirty="0" err="1">
                <a:solidFill>
                  <a:srgbClr val="0070C0"/>
                </a:solidFill>
              </a:rPr>
              <a:t>промовляє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Ну </a:t>
            </a:r>
            <a:r>
              <a:rPr lang="ru-RU" sz="2800" b="1" dirty="0">
                <a:solidFill>
                  <a:srgbClr val="0070C0"/>
                </a:solidFill>
              </a:rPr>
              <a:t>а </a:t>
            </a:r>
            <a:r>
              <a:rPr lang="ru-RU" sz="2800" b="1" dirty="0" err="1">
                <a:solidFill>
                  <a:srgbClr val="0070C0"/>
                </a:solidFill>
              </a:rPr>
              <a:t>суфікс</a:t>
            </a:r>
            <a:r>
              <a:rPr lang="ru-RU" sz="2800" b="1" dirty="0">
                <a:solidFill>
                  <a:srgbClr val="0070C0"/>
                </a:solidFill>
              </a:rPr>
              <a:t>, як </a:t>
            </a:r>
            <a:r>
              <a:rPr lang="ru-RU" sz="2800" b="1" dirty="0" err="1">
                <a:solidFill>
                  <a:srgbClr val="0070C0"/>
                </a:solidFill>
              </a:rPr>
              <a:t>дашок</a:t>
            </a:r>
            <a:r>
              <a:rPr lang="ru-RU" sz="2800" b="1" dirty="0">
                <a:solidFill>
                  <a:srgbClr val="0070C0"/>
                </a:solidFill>
              </a:rPr>
              <a:t>, слово </a:t>
            </a:r>
            <a:r>
              <a:rPr lang="ru-RU" sz="2800" b="1" dirty="0" err="1">
                <a:solidFill>
                  <a:srgbClr val="0070C0"/>
                </a:solidFill>
              </a:rPr>
              <a:t>пестить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уточняє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Так </a:t>
            </a:r>
            <a:r>
              <a:rPr lang="ru-RU" sz="2800" b="1" dirty="0">
                <a:solidFill>
                  <a:srgbClr val="0070C0"/>
                </a:solidFill>
              </a:rPr>
              <a:t>ось </a:t>
            </a:r>
            <a:r>
              <a:rPr lang="ru-RU" sz="2800" b="1" dirty="0" err="1">
                <a:solidFill>
                  <a:srgbClr val="0070C0"/>
                </a:solidFill>
              </a:rPr>
              <a:t>творяться</a:t>
            </a:r>
            <a:r>
              <a:rPr lang="ru-RU" sz="2800" b="1" dirty="0">
                <a:solidFill>
                  <a:srgbClr val="0070C0"/>
                </a:solidFill>
              </a:rPr>
              <a:t> слова, </a:t>
            </a:r>
            <a:r>
              <a:rPr lang="ru-RU" sz="2800" b="1" dirty="0" err="1">
                <a:solidFill>
                  <a:srgbClr val="0070C0"/>
                </a:solidFill>
              </a:rPr>
              <a:t>наче</a:t>
            </a:r>
            <a:r>
              <a:rPr lang="ru-RU" sz="2800" b="1" dirty="0">
                <a:solidFill>
                  <a:srgbClr val="0070C0"/>
                </a:solidFill>
              </a:rPr>
              <a:t> пісенька нова.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А </a:t>
            </a:r>
            <a:r>
              <a:rPr lang="ru-RU" sz="2800" b="1" dirty="0">
                <a:solidFill>
                  <a:srgbClr val="0070C0"/>
                </a:solidFill>
              </a:rPr>
              <a:t>закінчення, як </a:t>
            </a:r>
            <a:r>
              <a:rPr lang="ru-RU" sz="2800" b="1" dirty="0" err="1">
                <a:solidFill>
                  <a:srgbClr val="0070C0"/>
                </a:solidFill>
              </a:rPr>
              <a:t>дим</a:t>
            </a:r>
            <a:r>
              <a:rPr lang="ru-RU" sz="2800" b="1" dirty="0">
                <a:solidFill>
                  <a:srgbClr val="0070C0"/>
                </a:solidFill>
              </a:rPr>
              <a:t>, то </a:t>
            </a:r>
            <a:r>
              <a:rPr lang="ru-RU" sz="2800" b="1" dirty="0" err="1">
                <a:solidFill>
                  <a:srgbClr val="0070C0"/>
                </a:solidFill>
              </a:rPr>
              <a:t>з’являється</a:t>
            </a:r>
            <a:r>
              <a:rPr lang="ru-RU" sz="2800" b="1" dirty="0">
                <a:solidFill>
                  <a:srgbClr val="0070C0"/>
                </a:solidFill>
              </a:rPr>
              <a:t>, а то </a:t>
            </a:r>
            <a:r>
              <a:rPr lang="ru-RU" sz="2800" b="1" dirty="0" err="1">
                <a:solidFill>
                  <a:srgbClr val="0070C0"/>
                </a:solidFill>
              </a:rPr>
              <a:t>зникає</a:t>
            </a:r>
            <a:r>
              <a:rPr lang="ru-RU" sz="2800" b="1" dirty="0">
                <a:solidFill>
                  <a:srgbClr val="0070C0"/>
                </a:solidFill>
              </a:rPr>
              <a:t> ... Ох і весело ж із ним. Добре </a:t>
            </a:r>
            <a:r>
              <a:rPr lang="ru-RU" sz="2800" b="1" dirty="0" err="1">
                <a:solidFill>
                  <a:srgbClr val="0070C0"/>
                </a:solidFill>
              </a:rPr>
              <a:t>жити</a:t>
            </a:r>
            <a:r>
              <a:rPr lang="ru-RU" sz="2800" b="1" dirty="0">
                <a:solidFill>
                  <a:srgbClr val="0070C0"/>
                </a:solidFill>
              </a:rPr>
              <a:t> в </a:t>
            </a:r>
            <a:r>
              <a:rPr lang="ru-RU" sz="2800" b="1" dirty="0" err="1">
                <a:solidFill>
                  <a:srgbClr val="0070C0"/>
                </a:solidFill>
              </a:rPr>
              <a:t>домі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тім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1431" y="494644"/>
            <a:ext cx="1076346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bg1"/>
                </a:solidFill>
              </a:rPr>
              <a:t>Ми </a:t>
            </a:r>
            <a:r>
              <a:rPr lang="ru-RU" sz="4000" b="1" dirty="0" err="1">
                <a:solidFill>
                  <a:schemeClr val="bg1"/>
                </a:solidFill>
              </a:rPr>
              <a:t>будинок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будували</a:t>
            </a:r>
            <a:r>
              <a:rPr lang="ru-RU" sz="4000" b="1" dirty="0">
                <a:solidFill>
                  <a:schemeClr val="bg1"/>
                </a:solidFill>
              </a:rPr>
              <a:t> і </a:t>
            </a:r>
            <a:r>
              <a:rPr lang="ru-RU" sz="4000" b="1" dirty="0" err="1">
                <a:solidFill>
                  <a:schemeClr val="bg1"/>
                </a:solidFill>
              </a:rPr>
              <a:t>будову</a:t>
            </a:r>
            <a:r>
              <a:rPr lang="ru-RU" sz="4000" b="1" dirty="0">
                <a:solidFill>
                  <a:schemeClr val="bg1"/>
                </a:solidFill>
              </a:rPr>
              <a:t> слів </a:t>
            </a:r>
            <a:r>
              <a:rPr lang="ru-RU" sz="4000" b="1" dirty="0" err="1">
                <a:solidFill>
                  <a:schemeClr val="bg1"/>
                </a:solidFill>
              </a:rPr>
              <a:t>вивчали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4488" r="4532" b="7477"/>
          <a:stretch/>
        </p:blipFill>
        <p:spPr bwMode="auto">
          <a:xfrm>
            <a:off x="7892260" y="1347717"/>
            <a:ext cx="3672379" cy="359424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96165" y="2633490"/>
            <a:ext cx="1635822" cy="511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Суфікс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896166" y="3926833"/>
            <a:ext cx="1635821" cy="5113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Основа 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59058" y="3255982"/>
            <a:ext cx="1484967" cy="511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Корінь  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52822" y="3255982"/>
            <a:ext cx="1758860" cy="5113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Префікс 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03999" y="1989634"/>
            <a:ext cx="2564007" cy="511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Закінчення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987575" y="2889164"/>
            <a:ext cx="2520280" cy="756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Східці</a:t>
            </a:r>
            <a:endParaRPr lang="ru-RU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54570" y="1470392"/>
            <a:ext cx="4664230" cy="514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Визначте частини слова</a:t>
            </a:r>
            <a:endParaRPr lang="ru-RU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9" name="Дуга 18"/>
          <p:cNvSpPr/>
          <p:nvPr/>
        </p:nvSpPr>
        <p:spPr>
          <a:xfrm rot="18391458">
            <a:off x="2869738" y="3025750"/>
            <a:ext cx="852556" cy="103872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82072" y="3133167"/>
            <a:ext cx="185009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3520581" y="2889164"/>
            <a:ext cx="188461" cy="339285"/>
            <a:chOff x="6057900" y="1943100"/>
            <a:chExt cx="519170" cy="185365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 rot="10800000">
            <a:off x="2419623" y="2946704"/>
            <a:ext cx="466949" cy="188520"/>
            <a:chOff x="7890173" y="2366745"/>
            <a:chExt cx="1880663" cy="18202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2563639" y="3437379"/>
            <a:ext cx="1169578" cy="128911"/>
            <a:chOff x="7877060" y="2340837"/>
            <a:chExt cx="2170323" cy="182026"/>
          </a:xfrm>
          <a:solidFill>
            <a:srgbClr val="FF0000"/>
          </a:solidFill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9322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3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557586"/>
            <a:ext cx="6120680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побуваємо </a:t>
            </a:r>
            <a:r>
              <a:rPr lang="uk-UA" sz="3200" b="1" dirty="0" smtClean="0">
                <a:solidFill>
                  <a:srgbClr val="0070C0"/>
                </a:solidFill>
              </a:rPr>
              <a:t>на </a:t>
            </a:r>
            <a:r>
              <a:rPr lang="uk-UA" sz="3200" b="1" dirty="0">
                <a:solidFill>
                  <a:srgbClr val="0070C0"/>
                </a:solidFill>
              </a:rPr>
              <a:t>Шацьких озерах на Волині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8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Будемо визначати будову слова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Шацькі озера – Новини Здорової Люди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75" y="3213770"/>
            <a:ext cx="5148992" cy="324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8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70405" y="-704850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8425" y="-642499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3708" y="-705323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42413" y="-738173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54841" y="-694691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051664" y="1557586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7569" y="-64249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13655" y="-718649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20070" y="-738173"/>
            <a:ext cx="578025" cy="721760"/>
          </a:xfrm>
          <a:prstGeom prst="rect">
            <a:avLst/>
          </a:prstGeom>
        </p:spPr>
      </p:pic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8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891334" y="-803906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31033" y="5374010"/>
            <a:ext cx="846545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Що вони позначають?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5493480" y="1652136"/>
            <a:ext cx="1846140" cy="97054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689654" y="3286037"/>
            <a:ext cx="3071167" cy="1224928"/>
            <a:chOff x="2065128" y="5189640"/>
            <a:chExt cx="3071167" cy="1224928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6" t="18066" r="58049" b="71031"/>
            <a:stretch/>
          </p:blipFill>
          <p:spPr>
            <a:xfrm>
              <a:off x="2507699" y="5425528"/>
              <a:ext cx="520649" cy="747796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" t="20785" r="82196" b="67041"/>
            <a:stretch/>
          </p:blipFill>
          <p:spPr>
            <a:xfrm>
              <a:off x="2065128" y="5579643"/>
              <a:ext cx="679430" cy="834925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0" t="35251" r="38938" b="56971"/>
            <a:stretch/>
          </p:blipFill>
          <p:spPr>
            <a:xfrm>
              <a:off x="2885208" y="5479405"/>
              <a:ext cx="419100" cy="533400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3306390" y="5550376"/>
              <a:ext cx="419100" cy="533400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25" t="17745" r="40634" b="70033"/>
            <a:stretch/>
          </p:blipFill>
          <p:spPr>
            <a:xfrm>
              <a:off x="3039690" y="5387669"/>
              <a:ext cx="685800" cy="83820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9" t="66533" r="62350" b="22078"/>
            <a:stretch/>
          </p:blipFill>
          <p:spPr>
            <a:xfrm>
              <a:off x="3645606" y="5405712"/>
              <a:ext cx="382713" cy="78105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66221" r="62270" b="22876"/>
            <a:stretch/>
          </p:blipFill>
          <p:spPr>
            <a:xfrm>
              <a:off x="3767994" y="5386055"/>
              <a:ext cx="520649" cy="747796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4362786" y="5569520"/>
              <a:ext cx="419100" cy="533400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4087155" y="5551030"/>
              <a:ext cx="419100" cy="5334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6" t="31292" r="44100" b="54980"/>
            <a:stretch/>
          </p:blipFill>
          <p:spPr>
            <a:xfrm>
              <a:off x="4713596" y="5189640"/>
              <a:ext cx="422699" cy="982209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6"/>
          <a:stretch/>
        </p:blipFill>
        <p:spPr>
          <a:xfrm>
            <a:off x="1731034" y="4454548"/>
            <a:ext cx="2174090" cy="102421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37"/>
          <a:stretch/>
        </p:blipFill>
        <p:spPr>
          <a:xfrm>
            <a:off x="7426870" y="3367375"/>
            <a:ext cx="1929620" cy="118272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08" y="3383869"/>
            <a:ext cx="1731414" cy="94496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8" r="63621"/>
          <a:stretch/>
        </p:blipFill>
        <p:spPr>
          <a:xfrm>
            <a:off x="4485282" y="4481335"/>
            <a:ext cx="1427689" cy="102421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16" y="4253363"/>
            <a:ext cx="4285859" cy="122540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8" t="35976" r="63528" b="51742"/>
          <a:stretch/>
        </p:blipFill>
        <p:spPr>
          <a:xfrm>
            <a:off x="4229169" y="4630113"/>
            <a:ext cx="534172" cy="84229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17087" r="61957" b="70631"/>
          <a:stretch/>
        </p:blipFill>
        <p:spPr>
          <a:xfrm>
            <a:off x="4054626" y="4411250"/>
            <a:ext cx="534172" cy="8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196" y="2629682"/>
            <a:ext cx="77768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Морозний, беззвучний, лісник, роздуми, підводний, снігурі, посадка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73155" y="3708966"/>
            <a:ext cx="230425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31191" y="494641"/>
            <a:ext cx="10029391" cy="11387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Щебетунчикові знайти слова за поданою </a:t>
            </a:r>
            <a:r>
              <a:rPr lang="uk-UA" sz="3600" b="1" dirty="0" smtClean="0">
                <a:solidFill>
                  <a:schemeClr val="bg1"/>
                </a:solidFill>
              </a:rPr>
              <a:t>схемою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1055227" y="2361961"/>
            <a:ext cx="1693536" cy="2858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93" t="8936" r="4869" b="16307"/>
          <a:stretch/>
        </p:blipFill>
        <p:spPr>
          <a:xfrm>
            <a:off x="7441582" y="1671071"/>
            <a:ext cx="3600399" cy="812723"/>
          </a:xfrm>
          <a:prstGeom prst="rect">
            <a:avLst/>
          </a:prstGeom>
          <a:ln w="38100">
            <a:solidFill>
              <a:srgbClr val="1694E9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3224177" y="4389902"/>
            <a:ext cx="78959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Беззвучний, підводний, посадка</a:t>
            </a:r>
            <a:r>
              <a:rPr lang="ru-RU" sz="4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25763" y="1773610"/>
            <a:ext cx="6074380" cy="486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Випиши </a:t>
            </a:r>
            <a:r>
              <a:rPr lang="uk-UA" sz="2800" b="1" dirty="0">
                <a:solidFill>
                  <a:srgbClr val="0070C0"/>
                </a:solidFill>
              </a:rPr>
              <a:t>їх. Познач частини будови.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05390" y="3213770"/>
            <a:ext cx="22893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109445" y="3717826"/>
            <a:ext cx="17755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18391458">
            <a:off x="4407318" y="4477356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43959" y="4675619"/>
            <a:ext cx="586514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5157678" y="4401139"/>
            <a:ext cx="291774" cy="361765"/>
            <a:chOff x="6057900" y="1943100"/>
            <a:chExt cx="519170" cy="185365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уга 29"/>
          <p:cNvSpPr/>
          <p:nvPr/>
        </p:nvSpPr>
        <p:spPr>
          <a:xfrm rot="18391458">
            <a:off x="6985012" y="4501360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108255" y="4680465"/>
            <a:ext cx="586514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7746092" y="4401139"/>
            <a:ext cx="395088" cy="423196"/>
            <a:chOff x="6057900" y="1943100"/>
            <a:chExt cx="519170" cy="18536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Дуга 34"/>
          <p:cNvSpPr/>
          <p:nvPr/>
        </p:nvSpPr>
        <p:spPr>
          <a:xfrm rot="18391458">
            <a:off x="9522042" y="4512596"/>
            <a:ext cx="950344" cy="133581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74880" y="4719441"/>
            <a:ext cx="370019" cy="3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10124720" y="4401139"/>
            <a:ext cx="395088" cy="454629"/>
            <a:chOff x="6057900" y="1943100"/>
            <a:chExt cx="519170" cy="18536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 rot="10800000">
            <a:off x="3499742" y="4578873"/>
            <a:ext cx="730688" cy="226528"/>
            <a:chOff x="7890173" y="2366745"/>
            <a:chExt cx="1880663" cy="18202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 rot="10800000">
            <a:off x="6037013" y="4578873"/>
            <a:ext cx="946713" cy="180524"/>
            <a:chOff x="7890173" y="2366745"/>
            <a:chExt cx="1880663" cy="18202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 rot="10800000">
            <a:off x="8972350" y="4532978"/>
            <a:ext cx="466949" cy="188520"/>
            <a:chOff x="7890173" y="2366745"/>
            <a:chExt cx="1880663" cy="182026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3352103" y="3846018"/>
            <a:ext cx="3545716" cy="486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Перевір свою роботу</a:t>
            </a:r>
            <a:endParaRPr lang="uk-UA" sz="2800" b="1" dirty="0">
              <a:solidFill>
                <a:srgbClr val="0070C0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405020" y="4891156"/>
            <a:ext cx="2044432" cy="183992"/>
            <a:chOff x="7877060" y="2340837"/>
            <a:chExt cx="2170323" cy="182026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6262329" y="4864279"/>
            <a:ext cx="1845926" cy="280981"/>
            <a:chOff x="7877060" y="2340837"/>
            <a:chExt cx="2170323" cy="182026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8900343" y="4985273"/>
            <a:ext cx="1561172" cy="91996"/>
            <a:chOff x="7877060" y="2340837"/>
            <a:chExt cx="2170323" cy="182026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652961" y="5220899"/>
            <a:ext cx="955163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До яких </a:t>
            </a:r>
            <a:r>
              <a:rPr lang="ru-RU" sz="2800" b="1" dirty="0" err="1">
                <a:solidFill>
                  <a:srgbClr val="0070C0"/>
                </a:solidFill>
              </a:rPr>
              <a:t>асоціацій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спонукають</a:t>
            </a:r>
            <a:r>
              <a:rPr lang="ru-RU" sz="2800" b="1" dirty="0">
                <a:solidFill>
                  <a:srgbClr val="0070C0"/>
                </a:solidFill>
              </a:rPr>
              <a:t> ці слова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Чи </a:t>
            </a:r>
            <a:r>
              <a:rPr lang="ru-RU" sz="2800" b="1" dirty="0" err="1">
                <a:solidFill>
                  <a:srgbClr val="0070C0"/>
                </a:solidFill>
              </a:rPr>
              <a:t>бували</a:t>
            </a:r>
            <a:r>
              <a:rPr lang="ru-RU" sz="2800" b="1" dirty="0">
                <a:solidFill>
                  <a:srgbClr val="0070C0"/>
                </a:solidFill>
              </a:rPr>
              <a:t> в лісі взимку? </a:t>
            </a:r>
            <a:r>
              <a:rPr lang="ru-RU" sz="2800" b="1" dirty="0" smtClean="0">
                <a:solidFill>
                  <a:srgbClr val="0070C0"/>
                </a:solidFill>
              </a:rPr>
              <a:t>А </a:t>
            </a:r>
            <a:r>
              <a:rPr lang="ru-RU" sz="2800" b="1" dirty="0">
                <a:solidFill>
                  <a:srgbClr val="0070C0"/>
                </a:solidFill>
              </a:rPr>
              <a:t>як </a:t>
            </a:r>
            <a:r>
              <a:rPr lang="ru-RU" sz="2800" b="1" dirty="0" err="1">
                <a:solidFill>
                  <a:srgbClr val="0070C0"/>
                </a:solidFill>
              </a:rPr>
              <a:t>узимку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почуваються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тварини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95547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30" grpId="0" animBg="1"/>
      <p:bldP spid="31" grpId="0" animBg="1"/>
      <p:bldP spid="35" grpId="0" animBg="1"/>
      <p:bldP spid="36" grpId="0" animBg="1"/>
      <p:bldP spid="4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1054953" y="2561503"/>
            <a:ext cx="2541841" cy="2763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3479" y="540457"/>
            <a:ext cx="9793088" cy="781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Розбери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за </a:t>
            </a:r>
            <a:r>
              <a:rPr lang="ru-RU" sz="4000" b="1" dirty="0" err="1">
                <a:solidFill>
                  <a:schemeClr val="bg1"/>
                </a:solidFill>
              </a:rPr>
              <a:t>будовою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подані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слова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347615" y="1485578"/>
            <a:ext cx="8309724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Сестричка, братик, друг, подружка.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55202" y="2416818"/>
            <a:ext cx="6074380" cy="486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Скористайся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підказкою</a:t>
            </a:r>
            <a:r>
              <a:rPr lang="ru-RU" sz="2800" b="1" dirty="0">
                <a:solidFill>
                  <a:srgbClr val="0070C0"/>
                </a:solidFill>
              </a:rPr>
              <a:t> Ґаджика.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6621" y="3058286"/>
            <a:ext cx="725332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Розібрати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за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будовою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означає позначити всі частини будови, які в ньому є: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закінчення, основу, корінь, префікс, суфікс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790785" y="1410254"/>
            <a:ext cx="789078" cy="376083"/>
            <a:chOff x="6057900" y="1943100"/>
            <a:chExt cx="519170" cy="18536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Арка 19"/>
          <p:cNvSpPr/>
          <p:nvPr/>
        </p:nvSpPr>
        <p:spPr>
          <a:xfrm>
            <a:off x="2619257" y="1482207"/>
            <a:ext cx="1168518" cy="304131"/>
          </a:xfrm>
          <a:prstGeom prst="blockArc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9863" y="1598295"/>
            <a:ext cx="253056" cy="4839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535431" y="1909096"/>
            <a:ext cx="2044432" cy="183991"/>
            <a:chOff x="7877060" y="2340837"/>
            <a:chExt cx="2170323" cy="18202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812112" y="1973129"/>
            <a:ext cx="1080120" cy="109269"/>
            <a:chOff x="7877060" y="2340837"/>
            <a:chExt cx="2170323" cy="182026"/>
          </a:xfrm>
          <a:solidFill>
            <a:srgbClr val="FF0000"/>
          </a:solidFill>
        </p:grpSpPr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Арка 29"/>
          <p:cNvSpPr/>
          <p:nvPr/>
        </p:nvSpPr>
        <p:spPr>
          <a:xfrm>
            <a:off x="4978884" y="1504848"/>
            <a:ext cx="1123195" cy="232628"/>
          </a:xfrm>
          <a:prstGeom prst="blockArc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108256" y="1896939"/>
            <a:ext cx="1872207" cy="185459"/>
            <a:chOff x="7877060" y="2340837"/>
            <a:chExt cx="2170323" cy="182026"/>
          </a:xfrm>
          <a:solidFill>
            <a:srgbClr val="FF0000"/>
          </a:solidFill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Арка 34"/>
          <p:cNvSpPr/>
          <p:nvPr/>
        </p:nvSpPr>
        <p:spPr>
          <a:xfrm>
            <a:off x="6842380" y="1561422"/>
            <a:ext cx="1019583" cy="304130"/>
          </a:xfrm>
          <a:prstGeom prst="blockArc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10800000">
            <a:off x="8048844" y="1561421"/>
            <a:ext cx="635474" cy="112675"/>
            <a:chOff x="7890173" y="2366745"/>
            <a:chExt cx="1880663" cy="182026"/>
          </a:xfrm>
          <a:solidFill>
            <a:srgbClr val="FF0000"/>
          </a:solidFill>
        </p:grpSpPr>
        <p:cxnSp>
          <p:nvCxnSpPr>
            <p:cNvPr id="37" name="Прямая соединительная линия 36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051283" y="1485618"/>
            <a:ext cx="616814" cy="300719"/>
            <a:chOff x="6057900" y="1943100"/>
            <a:chExt cx="519170" cy="185365"/>
          </a:xfrm>
          <a:solidFill>
            <a:srgbClr val="FF0000"/>
          </a:solidFill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9774927" y="1435920"/>
            <a:ext cx="277544" cy="320040"/>
            <a:chOff x="6057900" y="1943100"/>
            <a:chExt cx="519170" cy="185365"/>
          </a:xfrm>
          <a:solidFill>
            <a:srgbClr val="FF0000"/>
          </a:solidFill>
        </p:grpSpPr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4978884" y="1916471"/>
            <a:ext cx="1689212" cy="176616"/>
            <a:chOff x="7877060" y="2340837"/>
            <a:chExt cx="2170323" cy="182026"/>
          </a:xfrm>
          <a:solidFill>
            <a:srgbClr val="FF0000"/>
          </a:solidFill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Арка 48"/>
          <p:cNvSpPr/>
          <p:nvPr/>
        </p:nvSpPr>
        <p:spPr>
          <a:xfrm>
            <a:off x="8684319" y="1598295"/>
            <a:ext cx="1090608" cy="157665"/>
          </a:xfrm>
          <a:prstGeom prst="blockArc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052471" y="1634272"/>
            <a:ext cx="253056" cy="4839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164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  <p:bldP spid="21" grpId="0" animBg="1"/>
      <p:bldP spid="30" grpId="0" animBg="1"/>
      <p:bldP spid="35" grpId="0" animBg="1"/>
      <p:bldP spid="49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83450"/>
            <a:ext cx="10297144" cy="11461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Утвори від поданих слів спільнокореневі за допомогою суфікса -</a:t>
            </a:r>
            <a:r>
              <a:rPr lang="uk-UA" sz="3600" b="1" dirty="0" smtClean="0">
                <a:solidFill>
                  <a:schemeClr val="bg1"/>
                </a:solidFill>
              </a:rPr>
              <a:t>н-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1123479" y="2689013"/>
            <a:ext cx="2280120" cy="31996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65052" y="2689012"/>
            <a:ext cx="58063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Зразок: </a:t>
            </a:r>
            <a:r>
              <a:rPr lang="uk-UA" sz="3200" b="1" i="1" dirty="0">
                <a:solidFill>
                  <a:schemeClr val="bg1"/>
                </a:solidFill>
              </a:rPr>
              <a:t>бетон – бетонний.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9503" y="1678359"/>
            <a:ext cx="9865096" cy="1010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</a:t>
            </a:r>
            <a:r>
              <a:rPr lang="uk-UA" sz="2800" b="1" dirty="0">
                <a:solidFill>
                  <a:srgbClr val="0070C0"/>
                </a:solidFill>
              </a:rPr>
              <a:t>утворені пари слів. Що цікавого є в утворених словах? </a:t>
            </a:r>
            <a:r>
              <a:rPr lang="uk-UA" sz="2800" b="1" dirty="0" smtClean="0">
                <a:solidFill>
                  <a:srgbClr val="0070C0"/>
                </a:solidFill>
              </a:rPr>
              <a:t>Розбери </a:t>
            </a:r>
            <a:r>
              <a:rPr lang="uk-UA" sz="2800" b="1" dirty="0">
                <a:solidFill>
                  <a:srgbClr val="0070C0"/>
                </a:solidFill>
              </a:rPr>
              <a:t>їх за будовою.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5052" y="3420085"/>
            <a:ext cx="2317921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День –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осінь –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сон – </a:t>
            </a:r>
          </a:p>
          <a:p>
            <a:r>
              <a:rPr lang="ru-RU" sz="4000" b="1" dirty="0" err="1" smtClean="0">
                <a:solidFill>
                  <a:schemeClr val="bg1"/>
                </a:solidFill>
              </a:rPr>
              <a:t>кінь</a:t>
            </a:r>
            <a:r>
              <a:rPr lang="ru-RU" sz="4000" b="1" dirty="0" smtClean="0">
                <a:solidFill>
                  <a:schemeClr val="bg1"/>
                </a:solidFill>
              </a:rPr>
              <a:t> – 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туман –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7771" y="3438505"/>
            <a:ext cx="252028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денний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осінній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сонний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кінний,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туманний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60341" y="3573810"/>
            <a:ext cx="504056" cy="50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760341" y="4183296"/>
            <a:ext cx="504055" cy="50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89192" y="4773482"/>
            <a:ext cx="541387" cy="50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50487" y="5366917"/>
            <a:ext cx="589851" cy="50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203539" y="6022082"/>
            <a:ext cx="616684" cy="50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8" name="Дуга 27"/>
          <p:cNvSpPr/>
          <p:nvPr/>
        </p:nvSpPr>
        <p:spPr>
          <a:xfrm rot="19779348">
            <a:off x="5061231" y="3675648"/>
            <a:ext cx="1489080" cy="884118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9779348">
            <a:off x="4978422" y="4244116"/>
            <a:ext cx="1699756" cy="1125327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9779348">
            <a:off x="5088883" y="4847648"/>
            <a:ext cx="1421904" cy="975371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9779348">
            <a:off x="5058221" y="5483367"/>
            <a:ext cx="1354229" cy="923247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9779348">
            <a:off x="4855491" y="5991271"/>
            <a:ext cx="2265441" cy="1420427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6450335" y="3520752"/>
            <a:ext cx="284366" cy="269082"/>
            <a:chOff x="6057900" y="1943100"/>
            <a:chExt cx="519170" cy="185365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6555225" y="4073954"/>
            <a:ext cx="290779" cy="359414"/>
            <a:chOff x="6057900" y="1943100"/>
            <a:chExt cx="519170" cy="185365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374569" y="4593775"/>
            <a:ext cx="290779" cy="359414"/>
            <a:chOff x="6057900" y="1943100"/>
            <a:chExt cx="519170" cy="185365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6193863" y="5204532"/>
            <a:ext cx="359036" cy="324770"/>
            <a:chOff x="6057900" y="1943100"/>
            <a:chExt cx="519170" cy="185365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6939801" y="5721715"/>
            <a:ext cx="290779" cy="359414"/>
            <a:chOff x="6057900" y="1943100"/>
            <a:chExt cx="519170" cy="185365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52325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6364</TotalTime>
  <Words>619</Words>
  <Application>Microsoft Office PowerPoint</Application>
  <PresentationFormat>Произвольный</PresentationFormat>
  <Paragraphs>118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Визначаю будову слова</vt:lpstr>
      <vt:lpstr> Налаштування на урок «Моя тваринка»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Підсумок уроку.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489</cp:revision>
  <dcterms:created xsi:type="dcterms:W3CDTF">2025-08-27T14:01:18Z</dcterms:created>
  <dcterms:modified xsi:type="dcterms:W3CDTF">2025-12-08T10:29:16Z</dcterms:modified>
</cp:coreProperties>
</file>