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781" r:id="rId3"/>
    <p:sldId id="706" r:id="rId4"/>
    <p:sldId id="824" r:id="rId5"/>
    <p:sldId id="770" r:id="rId6"/>
    <p:sldId id="827" r:id="rId7"/>
    <p:sldId id="841" r:id="rId8"/>
    <p:sldId id="830" r:id="rId9"/>
    <p:sldId id="501" r:id="rId10"/>
    <p:sldId id="810" r:id="rId11"/>
    <p:sldId id="811" r:id="rId12"/>
    <p:sldId id="814" r:id="rId13"/>
    <p:sldId id="834" r:id="rId14"/>
    <p:sldId id="815" r:id="rId15"/>
    <p:sldId id="835" r:id="rId16"/>
    <p:sldId id="840" r:id="rId17"/>
    <p:sldId id="819" r:id="rId18"/>
    <p:sldId id="820" r:id="rId19"/>
    <p:sldId id="821" r:id="rId20"/>
    <p:sldId id="791" r:id="rId21"/>
    <p:sldId id="743" r:id="rId22"/>
    <p:sldId id="826" r:id="rId23"/>
    <p:sldId id="825" r:id="rId24"/>
    <p:sldId id="782" r:id="rId2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856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324A1-5A9C-48A4-8AB2-E29AA08B2D0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1A85B-547A-47FC-BECC-7253CD9507C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1A85B-547A-47FC-BECC-7253CD9507C9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1A85B-547A-47FC-BECC-7253CD9507C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837506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підтримувати та поліпшувати родючість ґрунту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47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Picture 4" descr="орю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613" y="3317988"/>
            <a:ext cx="3286601" cy="2394798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316" y="1251496"/>
            <a:ext cx="3096343" cy="31683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За картиною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складіть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розповідь про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одні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 перших занять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людства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тваринництво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землеробство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19" y="1261070"/>
            <a:ext cx="7275892" cy="48245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9463" y="546131"/>
            <a:ext cx="10243357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447" y="4510251"/>
            <a:ext cx="321705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Зденек</a:t>
            </a:r>
            <a:r>
              <a:rPr lang="ru-RU" sz="2400" b="1" dirty="0"/>
              <a:t> </a:t>
            </a:r>
            <a:r>
              <a:rPr lang="ru-RU" sz="2400" b="1" dirty="0" err="1" smtClean="0"/>
              <a:t>Буріан</a:t>
            </a:r>
            <a:r>
              <a:rPr lang="ru-RU" sz="2400" b="1" dirty="0"/>
              <a:t>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Поселення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первісних</a:t>
            </a:r>
            <a:r>
              <a:rPr lang="ru-RU" sz="2400" b="1" dirty="0"/>
              <a:t> людей»</a:t>
            </a:r>
          </a:p>
        </p:txBody>
      </p:sp>
    </p:spTree>
    <p:extLst>
      <p:ext uri="{BB962C8B-B14F-4D97-AF65-F5344CB8AC3E}">
        <p14:creationId xmlns:p14="http://schemas.microsoft.com/office/powerpoint/2010/main" val="30913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21482"/>
            <a:ext cx="1008112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3477" y="1414507"/>
            <a:ext cx="5760640" cy="31211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Ґрунт</a:t>
            </a:r>
            <a:r>
              <a:rPr lang="ru-RU" sz="3200" b="1" dirty="0"/>
              <a:t> </a:t>
            </a:r>
            <a:r>
              <a:rPr lang="ru-RU" sz="3200" b="1" dirty="0" err="1"/>
              <a:t>утворюється</a:t>
            </a:r>
            <a:r>
              <a:rPr lang="ru-RU" sz="3200" b="1" dirty="0"/>
              <a:t> </a:t>
            </a:r>
            <a:r>
              <a:rPr lang="ru-RU" sz="3200" b="1" dirty="0" err="1"/>
              <a:t>тисячоліттями</a:t>
            </a:r>
            <a:r>
              <a:rPr lang="ru-RU" sz="3200" b="1" dirty="0"/>
              <a:t>, а </a:t>
            </a:r>
            <a:r>
              <a:rPr lang="ru-RU" sz="3200" b="1" dirty="0" err="1"/>
              <a:t>втрачає</a:t>
            </a:r>
            <a:r>
              <a:rPr lang="ru-RU" sz="3200" b="1" dirty="0"/>
              <a:t> </a:t>
            </a:r>
            <a:r>
              <a:rPr lang="ru-RU" sz="3200" b="1" dirty="0" err="1"/>
              <a:t>родючість</a:t>
            </a:r>
            <a:r>
              <a:rPr lang="ru-RU" sz="3200" b="1" dirty="0"/>
              <a:t> за кілька років. Тому люди повинні </a:t>
            </a:r>
            <a:r>
              <a:rPr lang="ru-RU" sz="3200" b="1" dirty="0" err="1"/>
              <a:t>дбати</a:t>
            </a:r>
            <a:r>
              <a:rPr lang="ru-RU" sz="3200" b="1" dirty="0"/>
              <a:t> про </a:t>
            </a:r>
            <a:r>
              <a:rPr lang="ru-RU" sz="3200" b="1" dirty="0" err="1"/>
              <a:t>охорону</a:t>
            </a:r>
            <a:r>
              <a:rPr lang="ru-RU" sz="3200" b="1" dirty="0"/>
              <a:t> </a:t>
            </a:r>
            <a:r>
              <a:rPr lang="ru-RU" sz="3200" b="1" dirty="0" err="1"/>
              <a:t>ґрунту</a:t>
            </a:r>
            <a:r>
              <a:rPr lang="ru-RU" sz="3200" b="1" dirty="0"/>
              <a:t>, </a:t>
            </a:r>
            <a:r>
              <a:rPr lang="ru-RU" sz="3200" b="1" dirty="0" err="1"/>
              <a:t>виявляючи</a:t>
            </a:r>
            <a:r>
              <a:rPr lang="ru-RU" sz="3200" b="1" dirty="0"/>
              <a:t> до нього </a:t>
            </a:r>
            <a:r>
              <a:rPr lang="ru-RU" sz="3200" b="1" dirty="0" err="1"/>
              <a:t>шанобливе</a:t>
            </a:r>
            <a:r>
              <a:rPr lang="ru-RU" sz="3200" b="1" dirty="0"/>
              <a:t> ставлення.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4782" y="4725938"/>
            <a:ext cx="9390479" cy="12088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Щоб ґрунт щедро родив багатий </a:t>
            </a:r>
            <a:r>
              <a:rPr lang="uk-UA" sz="3200" b="1" dirty="0" smtClean="0">
                <a:solidFill>
                  <a:schemeClr val="bg1"/>
                </a:solidFill>
              </a:rPr>
              <a:t>урожай</a:t>
            </a:r>
            <a:r>
              <a:rPr lang="uk-UA" sz="3200" b="1" dirty="0">
                <a:solidFill>
                  <a:schemeClr val="bg1"/>
                </a:solidFill>
              </a:rPr>
              <a:t>, його потрібно </a:t>
            </a:r>
            <a:r>
              <a:rPr lang="uk-UA" sz="3200" b="1" dirty="0" smtClean="0">
                <a:solidFill>
                  <a:srgbClr val="FFFF00"/>
                </a:solidFill>
              </a:rPr>
              <a:t>обробляти,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удобрювати</a:t>
            </a:r>
            <a:r>
              <a:rPr lang="uk-UA" sz="3200" b="1" dirty="0">
                <a:solidFill>
                  <a:srgbClr val="FFFF00"/>
                </a:solidFill>
              </a:rPr>
              <a:t>, поливати.</a:t>
            </a:r>
          </a:p>
        </p:txBody>
      </p:sp>
      <p:pic>
        <p:nvPicPr>
          <p:cNvPr id="7" name="Picture 5" descr="j0400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268" y="1414507"/>
            <a:ext cx="4248472" cy="31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9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7454" y="2619510"/>
            <a:ext cx="5760642" cy="14783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Під час оранки або перекопування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знищуються бур'яни і тварини-шкідники.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462" y="494644"/>
            <a:ext cx="1019271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люди доглядають за ґрунтом?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7453" y="1341562"/>
            <a:ext cx="6342553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Восени ґрунти </a:t>
            </a:r>
            <a:r>
              <a:rPr lang="uk-UA" sz="2800" b="1" dirty="0">
                <a:solidFill>
                  <a:srgbClr val="FFFF00"/>
                </a:solidFill>
              </a:rPr>
              <a:t>орють </a:t>
            </a:r>
            <a:r>
              <a:rPr lang="uk-UA" sz="2800" b="1" dirty="0" smtClean="0">
                <a:solidFill>
                  <a:srgbClr val="FFFF00"/>
                </a:solidFill>
              </a:rPr>
              <a:t>або перекопують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Навесні його </a:t>
            </a:r>
            <a:r>
              <a:rPr lang="uk-UA" sz="2800" b="1" dirty="0">
                <a:solidFill>
                  <a:srgbClr val="FFFF00"/>
                </a:solidFill>
              </a:rPr>
              <a:t>боронують, розпушують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2" y="1391234"/>
            <a:ext cx="3744416" cy="24984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2" y="4005858"/>
            <a:ext cx="3744416" cy="23331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09962" y="4149874"/>
            <a:ext cx="4435347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Боронують ґрунт для того, щоб він був </a:t>
            </a:r>
            <a:r>
              <a:rPr lang="uk-UA" sz="2800" b="1" dirty="0" smtClean="0">
                <a:solidFill>
                  <a:srgbClr val="FFFF00"/>
                </a:solidFill>
              </a:rPr>
              <a:t>пухкий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орю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479" y="1368599"/>
            <a:ext cx="3418296" cy="21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гриц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462" y="3569461"/>
            <a:ext cx="2609091" cy="19639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3462" y="494644"/>
            <a:ext cx="1019271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люди доглядають за ґрунтом?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7775" y="3569461"/>
            <a:ext cx="3905235" cy="17281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Щоб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зберегти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вологу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верхній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шар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ґрунту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розпушують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влітку після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випадання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дощів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7" y="2925738"/>
            <a:ext cx="3335831" cy="25040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28714" y="1368598"/>
            <a:ext cx="5527813" cy="14131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 </a:t>
            </a:r>
            <a:r>
              <a:rPr lang="uk-UA" sz="2800" b="1" dirty="0">
                <a:solidFill>
                  <a:schemeClr val="bg1"/>
                </a:solidFill>
              </a:rPr>
              <a:t>пухкий ґрунт краще проникає вода і повітря, </a:t>
            </a:r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потрібні для росту і розвитку </a:t>
            </a:r>
            <a:r>
              <a:rPr lang="uk-UA" sz="2800" b="1" dirty="0" smtClean="0">
                <a:solidFill>
                  <a:schemeClr val="bg1"/>
                </a:solidFill>
              </a:rPr>
              <a:t>рослин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andst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239" y="1407681"/>
            <a:ext cx="2484276" cy="23713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51471" y="494644"/>
            <a:ext cx="10009112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люди доглядають за ґрунтом?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1471" y="1402815"/>
            <a:ext cx="6264696" cy="2170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FFFF00"/>
                </a:solidFill>
              </a:rPr>
              <a:t>Удобрювати</a:t>
            </a:r>
            <a:r>
              <a:rPr lang="uk-UA" sz="2800" b="1" dirty="0">
                <a:solidFill>
                  <a:schemeClr val="bg1"/>
                </a:solidFill>
              </a:rPr>
              <a:t> потрібно всі ґрунти,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 на яких люди вирощують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 культурні рослини, тому що вони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забирають із нього мінеральні солі.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65" y="3830341"/>
            <a:ext cx="3119423" cy="23416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3744" y="3779835"/>
            <a:ext cx="6615729" cy="237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В першу чергу </a:t>
            </a:r>
            <a:r>
              <a:rPr lang="uk-UA" sz="2800" b="1" dirty="0" smtClean="0">
                <a:solidFill>
                  <a:schemeClr val="bg1"/>
                </a:solidFill>
              </a:rPr>
              <a:t>удобрення потребують </a:t>
            </a:r>
            <a:r>
              <a:rPr lang="uk-UA" sz="2800" b="1" dirty="0">
                <a:solidFill>
                  <a:schemeClr val="bg1"/>
                </a:solidFill>
              </a:rPr>
              <a:t>малородючі </a:t>
            </a:r>
            <a:r>
              <a:rPr lang="uk-UA" sz="2800" b="1" dirty="0" smtClean="0">
                <a:solidFill>
                  <a:schemeClr val="bg1"/>
                </a:solidFill>
              </a:rPr>
              <a:t>глинисті </a:t>
            </a:r>
            <a:r>
              <a:rPr lang="uk-UA" sz="2800" b="1" dirty="0">
                <a:solidFill>
                  <a:schemeClr val="bg1"/>
                </a:solidFill>
              </a:rPr>
              <a:t>й піщані ґрунти.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Для </a:t>
            </a:r>
            <a:r>
              <a:rPr lang="uk-UA" sz="2800" b="1" dirty="0">
                <a:solidFill>
                  <a:srgbClr val="FFFF00"/>
                </a:solidFill>
              </a:rPr>
              <a:t>підвищення </a:t>
            </a:r>
            <a:r>
              <a:rPr lang="uk-UA" sz="2800" b="1" dirty="0" smtClean="0">
                <a:solidFill>
                  <a:srgbClr val="FFFF00"/>
                </a:solidFill>
              </a:rPr>
              <a:t>родючості</a:t>
            </a:r>
            <a:r>
              <a:rPr lang="uk-UA" sz="2800" b="1" dirty="0" smtClean="0">
                <a:solidFill>
                  <a:schemeClr val="bg1"/>
                </a:solidFill>
              </a:rPr>
              <a:t> в </a:t>
            </a:r>
            <a:r>
              <a:rPr lang="uk-UA" sz="2800" b="1" dirty="0">
                <a:solidFill>
                  <a:schemeClr val="bg1"/>
                </a:solidFill>
              </a:rPr>
              <a:t>них вносять торф, </a:t>
            </a:r>
            <a:r>
              <a:rPr lang="uk-UA" sz="2800" b="1" dirty="0" smtClean="0">
                <a:solidFill>
                  <a:schemeClr val="bg1"/>
                </a:solidFill>
              </a:rPr>
              <a:t>перегній </a:t>
            </a:r>
            <a:r>
              <a:rPr lang="uk-UA" sz="2800" b="1" dirty="0">
                <a:solidFill>
                  <a:schemeClr val="bg1"/>
                </a:solidFill>
              </a:rPr>
              <a:t>та мінеральні добрива.</a:t>
            </a:r>
          </a:p>
        </p:txBody>
      </p:sp>
    </p:spTree>
    <p:extLst>
      <p:ext uri="{BB962C8B-B14F-4D97-AF65-F5344CB8AC3E}">
        <p14:creationId xmlns:p14="http://schemas.microsoft.com/office/powerpoint/2010/main" val="26218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уйнування грунт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70" y="1917626"/>
            <a:ext cx="3249362" cy="23967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2470" y="477466"/>
            <a:ext cx="10009112" cy="13509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Ґрунту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загрожує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руйнування</a:t>
            </a:r>
            <a:r>
              <a:rPr lang="ru-RU" sz="4000" b="1" dirty="0" smtClean="0">
                <a:solidFill>
                  <a:schemeClr val="bg1"/>
                </a:solidFill>
              </a:rPr>
              <a:t> та </a:t>
            </a:r>
            <a:r>
              <a:rPr lang="ru-RU" sz="4000" b="1" dirty="0" err="1" smtClean="0">
                <a:solidFill>
                  <a:schemeClr val="bg1"/>
                </a:solidFill>
              </a:rPr>
              <a:t>виснаження</a:t>
            </a:r>
            <a:r>
              <a:rPr lang="ru-RU" sz="4000" b="1" dirty="0" smtClean="0">
                <a:solidFill>
                  <a:schemeClr val="bg1"/>
                </a:solidFill>
              </a:rPr>
              <a:t> від води та </a:t>
            </a:r>
            <a:r>
              <a:rPr lang="ru-RU" sz="4000" b="1" dirty="0" err="1" smtClean="0">
                <a:solidFill>
                  <a:schemeClr val="bg1"/>
                </a:solidFill>
              </a:rPr>
              <a:t>вітру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9942" y="1917626"/>
            <a:ext cx="57516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Вода, що </a:t>
            </a:r>
            <a:r>
              <a:rPr lang="ru-RU" sz="2800" b="1" dirty="0" err="1">
                <a:solidFill>
                  <a:schemeClr val="bg1"/>
                </a:solidFill>
              </a:rPr>
              <a:t>стікає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схилами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розораних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горбів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ярів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розмиває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ґрунт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4" descr="p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1395" y="3018510"/>
            <a:ext cx="2997431" cy="237250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1431" y="4509914"/>
            <a:ext cx="426680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Великої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шкоди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завдають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ґрунту</a:t>
            </a:r>
            <a:r>
              <a:rPr lang="ru-RU" sz="2800" b="1" dirty="0">
                <a:solidFill>
                  <a:schemeClr val="bg1"/>
                </a:solidFill>
              </a:rPr>
              <a:t> вітри. Вони </a:t>
            </a:r>
            <a:r>
              <a:rPr lang="ru-RU" sz="2800" b="1" dirty="0" err="1">
                <a:solidFill>
                  <a:schemeClr val="bg1"/>
                </a:solidFill>
              </a:rPr>
              <a:t>здувають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верхній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родючий</a:t>
            </a:r>
            <a:r>
              <a:rPr lang="ru-RU" sz="2800" b="1" dirty="0">
                <a:solidFill>
                  <a:schemeClr val="bg1"/>
                </a:solidFill>
              </a:rPr>
              <a:t> шар </a:t>
            </a:r>
            <a:r>
              <a:rPr lang="ru-RU" sz="2800" b="1" dirty="0" err="1">
                <a:solidFill>
                  <a:schemeClr val="bg1"/>
                </a:solidFill>
              </a:rPr>
              <a:t>ґрунту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1098" y="5518026"/>
            <a:ext cx="641549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Насаджуючи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лісосмуги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люди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стримують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руйнівну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силу вітрів.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5" descr="NA0219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4279" y="2991672"/>
            <a:ext cx="2826813" cy="242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8087" y="477466"/>
            <a:ext cx="10162129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Ґрунту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загрожує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руйнування</a:t>
            </a:r>
            <a:r>
              <a:rPr lang="ru-RU" sz="4000" b="1" dirty="0" smtClean="0">
                <a:solidFill>
                  <a:schemeClr val="bg1"/>
                </a:solidFill>
              </a:rPr>
              <a:t> та </a:t>
            </a:r>
            <a:r>
              <a:rPr lang="ru-RU" sz="4000" b="1" dirty="0" err="1" smtClean="0">
                <a:solidFill>
                  <a:schemeClr val="bg1"/>
                </a:solidFill>
              </a:rPr>
              <a:t>забруднення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691" y="1556637"/>
            <a:ext cx="63894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Ґрунти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забруднюють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отрутохімікатами</a:t>
            </a:r>
            <a:r>
              <a:rPr lang="ru-RU" sz="2800" b="1" dirty="0">
                <a:solidFill>
                  <a:schemeClr val="bg1"/>
                </a:solidFill>
              </a:rPr>
              <a:t>, які люди </a:t>
            </a:r>
            <a:r>
              <a:rPr lang="ru-RU" sz="2800" b="1" dirty="0" err="1">
                <a:solidFill>
                  <a:schemeClr val="bg1"/>
                </a:solidFill>
              </a:rPr>
              <a:t>використовують</a:t>
            </a:r>
            <a:r>
              <a:rPr lang="ru-RU" sz="2800" b="1" dirty="0">
                <a:solidFill>
                  <a:schemeClr val="bg1"/>
                </a:solidFill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</a:rPr>
              <a:t>боротьби</a:t>
            </a:r>
            <a:r>
              <a:rPr lang="ru-RU" sz="2800" b="1" dirty="0">
                <a:solidFill>
                  <a:schemeClr val="bg1"/>
                </a:solidFill>
              </a:rPr>
              <a:t> зі </a:t>
            </a:r>
            <a:r>
              <a:rPr lang="ru-RU" sz="2800" b="1" dirty="0" err="1">
                <a:solidFill>
                  <a:schemeClr val="bg1"/>
                </a:solidFill>
              </a:rPr>
              <a:t>шкідниками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сільського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господарства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0053" y="3977956"/>
            <a:ext cx="37200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Ґрунти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забруднюють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відходати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промисловості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сміттям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Picture 5" descr="j0285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4319" y="1269554"/>
            <a:ext cx="2585767" cy="241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IN004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07" y="2941632"/>
            <a:ext cx="3673365" cy="315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BD0676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9783" y="4032753"/>
            <a:ext cx="3837663" cy="20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N0058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2151" y="2487312"/>
            <a:ext cx="1835102" cy="12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5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50142"/>
            <a:ext cx="9865096" cy="1367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На якому малюнку існує загроза для ґрунту? Розкажи чому</a:t>
            </a:r>
            <a:endParaRPr lang="ru-RU" sz="4000" b="1" dirty="0"/>
          </a:p>
        </p:txBody>
      </p:sp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6"/>
          <a:stretch/>
        </p:blipFill>
        <p:spPr bwMode="auto">
          <a:xfrm>
            <a:off x="6390190" y="2121682"/>
            <a:ext cx="4579554" cy="39827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r="21560"/>
          <a:stretch/>
        </p:blipFill>
        <p:spPr bwMode="auto">
          <a:xfrm>
            <a:off x="1139630" y="2061642"/>
            <a:ext cx="4268545" cy="4013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18245"/>
            <a:ext cx="9937104" cy="678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 </a:t>
            </a:r>
            <a:r>
              <a:rPr lang="uk-UA" sz="4000" b="1" dirty="0">
                <a:solidFill>
                  <a:schemeClr val="bg1"/>
                </a:solidFill>
              </a:rPr>
              <a:t>знати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7975" y="1269554"/>
            <a:ext cx="6048672" cy="35283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         </a:t>
            </a:r>
            <a:r>
              <a:rPr lang="ru-RU" sz="2800" b="1" dirty="0" err="1" smtClean="0"/>
              <a:t>Засмічуючи</a:t>
            </a:r>
            <a:r>
              <a:rPr lang="ru-RU" sz="2800" b="1" dirty="0" smtClean="0"/>
              <a:t> </a:t>
            </a:r>
            <a:r>
              <a:rPr lang="ru-RU" sz="2800" b="1" dirty="0"/>
              <a:t>природу, люди не </a:t>
            </a:r>
            <a:r>
              <a:rPr lang="ru-RU" sz="2800" b="1" dirty="0" err="1"/>
              <a:t>турбуються</a:t>
            </a:r>
            <a:r>
              <a:rPr lang="ru-RU" sz="2800" b="1" dirty="0"/>
              <a:t> про неї. На Землі </a:t>
            </a:r>
            <a:r>
              <a:rPr lang="ru-RU" sz="2800" b="1" dirty="0" err="1"/>
              <a:t>сміття</a:t>
            </a:r>
            <a:r>
              <a:rPr lang="ru-RU" sz="2800" b="1" dirty="0"/>
              <a:t> </a:t>
            </a:r>
            <a:r>
              <a:rPr lang="ru-RU" sz="2800" b="1" dirty="0" err="1"/>
              <a:t>накопичилося</a:t>
            </a:r>
            <a:r>
              <a:rPr lang="ru-RU" sz="2800" b="1" dirty="0"/>
              <a:t> так багато, що його видно навіть із космосу. </a:t>
            </a:r>
          </a:p>
          <a:p>
            <a:pPr algn="just"/>
            <a:r>
              <a:rPr lang="ru-RU" sz="2800" b="1" dirty="0" smtClean="0"/>
              <a:t>          </a:t>
            </a:r>
            <a:r>
              <a:rPr lang="ru-RU" sz="2800" b="1" dirty="0" err="1" smtClean="0"/>
              <a:t>Учені</a:t>
            </a:r>
            <a:r>
              <a:rPr lang="ru-RU" sz="2800" b="1" dirty="0" smtClean="0"/>
              <a:t> </a:t>
            </a:r>
            <a:r>
              <a:rPr lang="ru-RU" sz="2800" b="1" dirty="0"/>
              <a:t>передбачають: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сміття</a:t>
            </a:r>
            <a:r>
              <a:rPr lang="ru-RU" sz="2800" b="1" dirty="0"/>
              <a:t> не </a:t>
            </a:r>
            <a:r>
              <a:rPr lang="ru-RU" sz="2800" b="1" dirty="0" err="1"/>
              <a:t>переробляти</a:t>
            </a:r>
            <a:r>
              <a:rPr lang="ru-RU" sz="2800" b="1" dirty="0"/>
              <a:t>, то через 10–20 років наша планета може перетворитися на </a:t>
            </a:r>
            <a:r>
              <a:rPr lang="ru-RU" sz="2800" b="1" dirty="0" err="1"/>
              <a:t>суцільне</a:t>
            </a:r>
            <a:r>
              <a:rPr lang="ru-RU" sz="2800" b="1" dirty="0"/>
              <a:t> </a:t>
            </a:r>
            <a:r>
              <a:rPr lang="ru-RU" sz="2800" b="1" dirty="0" err="1"/>
              <a:t>звалище</a:t>
            </a:r>
            <a:r>
              <a:rPr lang="ru-RU" sz="2800" b="1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5" y="1321644"/>
            <a:ext cx="4480453" cy="29858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579" y="4869954"/>
            <a:ext cx="10807204" cy="1296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Якщо</a:t>
            </a:r>
            <a:r>
              <a:rPr lang="ru-RU" sz="2800" b="1" dirty="0"/>
              <a:t> люди </a:t>
            </a:r>
            <a:r>
              <a:rPr lang="ru-RU" sz="2800" b="1" dirty="0" err="1"/>
              <a:t>будуть</a:t>
            </a:r>
            <a:r>
              <a:rPr lang="ru-RU" sz="2800" b="1" dirty="0"/>
              <a:t> </a:t>
            </a:r>
            <a:r>
              <a:rPr lang="ru-RU" sz="2800" b="1" dirty="0" err="1"/>
              <a:t>продовжувати</a:t>
            </a:r>
            <a:r>
              <a:rPr lang="ru-RU" sz="2800" b="1" dirty="0"/>
              <a:t> </a:t>
            </a:r>
            <a:r>
              <a:rPr lang="ru-RU" sz="2800" b="1" dirty="0" err="1"/>
              <a:t>знищувати</a:t>
            </a:r>
            <a:r>
              <a:rPr lang="ru-RU" sz="2800" b="1" dirty="0"/>
              <a:t> </a:t>
            </a:r>
            <a:r>
              <a:rPr lang="ru-RU" sz="2800" b="1" dirty="0" err="1"/>
              <a:t>родючий</a:t>
            </a:r>
            <a:r>
              <a:rPr lang="ru-RU" sz="2800" b="1" dirty="0"/>
              <a:t> шар </a:t>
            </a:r>
            <a:r>
              <a:rPr lang="ru-RU" sz="2800" b="1" dirty="0" err="1"/>
              <a:t>ґрунтів</a:t>
            </a:r>
            <a:r>
              <a:rPr lang="ru-RU" sz="2800" b="1" dirty="0"/>
              <a:t>, </a:t>
            </a:r>
            <a:r>
              <a:rPr lang="ru-RU" sz="2800" b="1" dirty="0" err="1"/>
              <a:t>наступне</a:t>
            </a:r>
            <a:r>
              <a:rPr lang="ru-RU" sz="2800" b="1" dirty="0"/>
              <a:t> </a:t>
            </a:r>
            <a:r>
              <a:rPr lang="ru-RU" sz="2800" b="1" dirty="0" err="1"/>
              <a:t>покоління</a:t>
            </a:r>
            <a:r>
              <a:rPr lang="ru-RU" sz="2800" b="1" dirty="0"/>
              <a:t> не </a:t>
            </a:r>
            <a:r>
              <a:rPr lang="ru-RU" sz="2800" b="1" dirty="0" err="1"/>
              <a:t>зможе</a:t>
            </a:r>
            <a:r>
              <a:rPr lang="ru-RU" sz="2800" b="1" dirty="0"/>
              <a:t> </a:t>
            </a:r>
            <a:r>
              <a:rPr lang="ru-RU" sz="2800" b="1" dirty="0" err="1"/>
              <a:t>забезпечити</a:t>
            </a:r>
            <a:r>
              <a:rPr lang="ru-RU" sz="2800" b="1" dirty="0"/>
              <a:t> себе продуктами </a:t>
            </a:r>
            <a:r>
              <a:rPr lang="ru-RU" sz="2800" b="1" dirty="0" err="1"/>
              <a:t>харчування</a:t>
            </a:r>
            <a:r>
              <a:rPr lang="ru-RU" sz="2800" b="1" dirty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304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419" y="501063"/>
            <a:ext cx="9736067" cy="6742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51141" y="1247565"/>
            <a:ext cx="2206675" cy="240855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05320" y="4641389"/>
            <a:ext cx="4714066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Для чого між </a:t>
            </a:r>
            <a:r>
              <a:rPr lang="ru-RU" sz="2400" b="1" dirty="0" smtClean="0"/>
              <a:t>полями </a:t>
            </a:r>
            <a:r>
              <a:rPr lang="ru-RU" sz="2400" b="1" dirty="0" err="1"/>
              <a:t>висаджують</a:t>
            </a:r>
            <a:r>
              <a:rPr lang="ru-RU" sz="2400" b="1" dirty="0"/>
              <a:t> </a:t>
            </a:r>
            <a:r>
              <a:rPr lang="ru-RU" sz="2400" b="1" dirty="0" err="1"/>
              <a:t>лісосмуги</a:t>
            </a:r>
            <a:r>
              <a:rPr lang="ru-RU" sz="2400" b="1" dirty="0"/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05320" y="4641389"/>
            <a:ext cx="4714066" cy="1204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і як люди повинні </a:t>
            </a:r>
            <a:r>
              <a:rPr lang="ru-RU" sz="2400" b="1" dirty="0" err="1"/>
              <a:t>дбати</a:t>
            </a:r>
            <a:r>
              <a:rPr lang="ru-RU" sz="2400" b="1" dirty="0"/>
              <a:t> про </a:t>
            </a:r>
            <a:r>
              <a:rPr lang="ru-RU" sz="2400" b="1" dirty="0" err="1"/>
              <a:t>родючість</a:t>
            </a:r>
            <a:r>
              <a:rPr lang="ru-RU" sz="2400" b="1" dirty="0"/>
              <a:t> </a:t>
            </a:r>
            <a:r>
              <a:rPr lang="ru-RU" sz="2400" b="1" dirty="0" err="1"/>
              <a:t>ґрунтів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05320" y="4749256"/>
            <a:ext cx="4714066" cy="10964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Поміркуй, який зв’язок </a:t>
            </a:r>
            <a:r>
              <a:rPr lang="ru-RU" sz="2400" b="1" dirty="0" err="1"/>
              <a:t>існує</a:t>
            </a:r>
            <a:r>
              <a:rPr lang="ru-RU" sz="2400" b="1" dirty="0"/>
              <a:t> між </a:t>
            </a:r>
            <a:r>
              <a:rPr lang="ru-RU" sz="2400" b="1" dirty="0" err="1" smtClean="0"/>
              <a:t>рослинництвом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тваринництвом</a:t>
            </a:r>
            <a:r>
              <a:rPr lang="ru-RU" sz="2400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49344" y="3161084"/>
            <a:ext cx="5826018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4861 L 0.03164 -0.04838 C 0.03346 -0.05602 0.03568 -0.06297 0.03711 -0.07037 C 0.04505 -0.10926 0.03945 -0.08496 0.04271 -0.11158 C 0.04323 -0.11621 0.04414 -0.12061 0.04492 -0.12524 C 0.04505 -0.12824 0.04714 -0.16436 0.04701 -0.16644 C 0.04674 -0.1838 0.04518 -0.21968 0.04154 -0.23889 C 0.03802 -0.25764 0.03424 -0.27616 0.02943 -0.29399 C 0.02174 -0.32223 0.01771 -0.33959 0.00964 -0.36459 C 0.00781 -0.36991 0.00612 -0.37524 0.00404 -0.3801 C 0.00026 -0.38912 -0.00404 -0.39723 -0.00807 -0.40556 C -0.0099 -0.40949 -0.01172 -0.41343 -0.01354 -0.41736 C -0.0181 -0.42732 -0.0194 -0.43056 -0.02461 -0.43912 C -0.03307 -0.45255 -0.0332 -0.44908 -0.04232 -0.46852 C -0.04414 -0.47246 -0.04583 -0.47639 -0.04779 -0.4801 C -0.05169 -0.4875 -0.05625 -0.49399 -0.0599 -0.50186 C -0.07878 -0.54213 -0.05104 -0.48357 -0.07201 -0.52524 C -0.07617 -0.53357 -0.07943 -0.54352 -0.08411 -0.5507 C -0.09492 -0.56713 -0.0974 -0.57246 -0.10729 -0.58403 C -0.11237 -0.59028 -0.11719 -0.59746 -0.12279 -0.60186 L -0.13815 -0.61366 C -0.14831 -0.6213 -0.1431 -0.61875 -0.15365 -0.6213 C -0.17161 -0.63056 -0.1638 -0.62801 -0.17682 -0.63125 C -0.17852 -0.63218 -0.19648 -0.64144 -0.20104 -0.64306 C -0.2043 -0.64399 -0.20768 -0.64422 -0.21094 -0.64491 C -0.21784 -0.64769 -0.22109 -0.64931 -0.22747 -0.65093 C -0.23346 -0.65232 -0.24518 -0.65463 -0.24518 -0.6544 C -0.24844 -0.65463 -0.29076 -0.65394 -0.30469 -0.65093 C -0.32188 -0.64699 -0.31003 -0.64885 -0.32122 -0.64306 C -0.32474 -0.64121 -0.32786 -0.64121 -0.33125 -0.63912 C -0.34271 -0.63125 -0.32865 -0.6382 -0.33997 -0.63311 C -0.34219 -0.63125 -0.3444 -0.62917 -0.34661 -0.62732 C -0.34766 -0.62639 -0.34883 -0.62616 -0.35 -0.62524 C -0.35221 -0.62361 -0.3543 -0.6213 -0.35651 -0.61945 C -0.35833 -0.61806 -0.36029 -0.6169 -0.36211 -0.61551 C -0.3651 -0.61297 -0.36771 -0.60903 -0.37096 -0.60764 C -0.3724 -0.60695 -0.37396 -0.60672 -0.37526 -0.60579 C -0.37682 -0.60463 -0.37826 -0.60301 -0.37969 -0.60186 C -0.38086 -0.60093 -0.38203 -0.6007 -0.38307 -0.59977 C -0.39115 -0.59375 -0.38372 -0.59746 -0.39193 -0.59399 C -0.3944 -0.59144 -0.39688 -0.5882 -0.39961 -0.58611 C -0.4013 -0.58473 -0.40326 -0.58496 -0.40508 -0.58403 C -0.40846 -0.58241 -0.41172 -0.58056 -0.41497 -0.57824 C -0.41836 -0.57593 -0.42148 -0.57269 -0.425 -0.57037 C -0.46237 -0.54676 -0.43268 -0.56621 -0.45586 -0.55463 C -0.48203 -0.5419 -0.44479 -0.55625 -0.48229 -0.54306 C -0.49727 -0.53195 -0.49089 -0.53473 -0.50104 -0.53125 L -0.50768 -0.51945 C -0.50872 -0.51736 -0.51003 -0.51574 -0.51094 -0.51343 C -0.51354 -0.50764 -0.51667 -0.50232 -0.51875 -0.49584 C -0.52018 -0.49121 -0.52122 -0.48635 -0.52305 -0.48218 C -0.52539 -0.47709 -0.52878 -0.47385 -0.53086 -0.46852 C -0.53385 -0.46019 -0.53203 -0.46412 -0.53633 -0.45672 C -0.53919 -0.44375 -0.54089 -0.44213 -0.53529 -0.42524 C -0.53281 -0.41806 -0.52526 -0.40764 -0.52526 -0.40741 C -0.52656 -0.41436 -0.52565 -0.41204 -0.52747 -0.41551 L -0.52865 -0.41551 " pathEditMode="relative" rAng="0" ptsTypes="AAAAAAAAAAAAAAAAAAAAAAAAAAAAAAAAAAAAAAAAAAAAAAAAAAAAAAA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5 -0.15903 L 0.06185 -0.15879 C 0.06328 -0.16574 0.06484 -0.17222 0.06628 -0.1787 C 0.06667 -0.18079 0.06745 -0.18264 0.06732 -0.18472 C 0.06719 -0.19444 0.06615 -0.2206 0.06406 -0.23565 C 0.06341 -0.24028 0.06289 -0.24491 0.06185 -0.2493 C 0.06094 -0.25347 0.05951 -0.25717 0.05859 -0.26111 C 0.05768 -0.26504 0.05716 -0.26898 0.05638 -0.27292 C 0.05534 -0.27754 0.05404 -0.28194 0.05299 -0.28657 C 0.04557 -0.32129 0.05625 -0.27685 0.04753 -0.3081 C 0.04661 -0.31134 0.04635 -0.31504 0.04531 -0.31805 C 0.04414 -0.32153 0.04232 -0.32454 0.04089 -0.32778 C 0.03906 -0.33217 0.03711 -0.3368 0.03542 -0.34143 C 0.03229 -0.35046 0.03073 -0.36157 0.02656 -0.36921 C 0.02513 -0.37153 0.02344 -0.37384 0.02214 -0.37685 C 0.02044 -0.38055 0.01914 -0.38449 0.01771 -0.38866 C 0.01654 -0.3919 0.01576 -0.39537 0.01445 -0.39838 C 0.01276 -0.40208 0.01068 -0.40463 0.00898 -0.4081 C 0.00508 -0.41574 0.00156 -0.42384 -0.00208 -0.43171 C -0.00365 -0.43495 -0.00521 -0.43796 -0.00651 -0.44143 C -0.00937 -0.44907 -0.01185 -0.45625 -0.01536 -0.46319 C -0.01888 -0.46991 -0.02318 -0.47546 -0.02643 -0.48264 L -0.03516 -0.50231 C -0.03672 -0.50555 -0.03789 -0.50926 -0.03958 -0.51204 C -0.04141 -0.51528 -0.04336 -0.51852 -0.04518 -0.52199 C -0.05091 -0.53356 -0.04779 -0.52986 -0.05391 -0.53958 C -0.05573 -0.54236 -0.05768 -0.54467 -0.05951 -0.54745 C -0.06107 -0.54977 -0.06224 -0.55301 -0.06393 -0.55532 C -0.06523 -0.55694 -0.06693 -0.55764 -0.06823 -0.55926 C -0.07018 -0.56157 -0.07187 -0.56481 -0.07383 -0.56713 C -0.07591 -0.56944 -0.07826 -0.57083 -0.08047 -0.57292 C -0.08229 -0.57477 -0.08411 -0.57685 -0.08594 -0.5787 C -0.08997 -0.58333 -0.09401 -0.58773 -0.09805 -0.59259 C -0.10326 -0.59884 -0.10664 -0.60301 -0.11237 -0.6081 C -0.11484 -0.61042 -0.11758 -0.6118 -0.12018 -0.61412 C -0.12279 -0.61643 -0.12513 -0.62014 -0.12786 -0.62199 C -0.13281 -0.62523 -0.13815 -0.62685 -0.14323 -0.62986 C -0.15 -0.63379 -0.15052 -0.63426 -0.15768 -0.63773 C -0.17682 -0.64676 -0.1556 -0.63611 -0.17643 -0.64537 C -0.18997 -0.65162 -0.17812 -0.64792 -0.1918 -0.65139 C -0.19701 -0.65393 -0.20195 -0.65787 -0.20729 -0.65926 C -0.2332 -0.66574 -0.1931 -0.65532 -0.22487 -0.66504 C -0.23008 -0.66667 -0.23529 -0.66643 -0.24036 -0.66898 C -0.25378 -0.67569 -0.24544 -0.67268 -0.26576 -0.67477 C -0.28073 -0.6743 -0.29596 -0.67546 -0.31094 -0.67292 C -0.31628 -0.67199 -0.32109 -0.6662 -0.32643 -0.66504 C -0.33685 -0.66273 -0.33372 -0.66412 -0.34401 -0.65926 C -0.34661 -0.65787 -0.34922 -0.65671 -0.35169 -0.65532 C -0.35391 -0.65417 -0.35612 -0.65231 -0.35833 -0.65139 C -0.36094 -0.65023 -0.36354 -0.65046 -0.36602 -0.6493 C -0.36875 -0.64838 -0.37122 -0.64653 -0.37383 -0.64537 C -0.3763 -0.64444 -0.37891 -0.64421 -0.38151 -0.64352 C -0.38372 -0.64282 -0.38594 -0.64213 -0.38815 -0.64143 C -0.39036 -0.64028 -0.39258 -0.63912 -0.39479 -0.63773 C -0.39661 -0.63634 -0.39831 -0.63472 -0.40026 -0.63379 C -0.40247 -0.63264 -0.40469 -0.63241 -0.4069 -0.63171 C -0.41055 -0.62917 -0.41432 -0.62708 -0.41797 -0.62384 C -0.42018 -0.62199 -0.42227 -0.61967 -0.42448 -0.61805 C -0.42669 -0.61643 -0.42904 -0.61574 -0.43112 -0.61412 C -0.43307 -0.6125 -0.43477 -0.60995 -0.43672 -0.6081 C -0.44544 -0.60046 -0.44206 -0.60833 -0.45326 -0.59259 C -0.45508 -0.58981 -0.45677 -0.58704 -0.45872 -0.58472 C -0.46016 -0.5831 -0.46185 -0.58264 -0.46315 -0.58079 C -0.47474 -0.56481 -0.46263 -0.57662 -0.47422 -0.56319 C -0.48411 -0.55116 -0.48359 -0.55579 -0.48958 -0.54352 C -0.49076 -0.54097 -0.49167 -0.53796 -0.49297 -0.53565 C -0.49609 -0.52963 -0.50026 -0.525 -0.50286 -0.51805 C -0.5043 -0.51412 -0.50573 -0.50995 -0.50729 -0.50625 C -0.50833 -0.5037 -0.50964 -0.50116 -0.51055 -0.49838 C -0.51146 -0.49583 -0.51198 -0.49305 -0.51276 -0.49051 C -0.51341 -0.48842 -0.51432 -0.4868 -0.51497 -0.48472 C -0.51589 -0.48148 -0.51641 -0.47801 -0.51719 -0.47477 C -0.51784 -0.47222 -0.51875 -0.46967 -0.5194 -0.46713 C -0.5224 -0.45254 -0.51823 -0.46528 -0.52266 -0.45324 C -0.52552 -0.4331 -0.52174 -0.4581 -0.52604 -0.4375 C -0.52656 -0.43518 -0.52656 -0.43241 -0.52708 -0.42986 C -0.52839 -0.42315 -0.53151 -0.41042 -0.53151 -0.41018 C -0.5319 -0.40717 -0.53203 -0.4037 -0.53268 -0.40023 C -0.5332 -0.39768 -0.53451 -0.39537 -0.53477 -0.39259 C -0.53867 -0.36273 -0.5332 -0.38472 -0.53815 -0.3669 C -0.54049 -0.34583 -0.5375 -0.36782 -0.54141 -0.3493 C -0.54453 -0.33495 -0.54023 -0.34745 -0.54479 -0.33565 C -0.54518 -0.33055 -0.5457 -0.31967 -0.54701 -0.31412 C -0.54753 -0.31134 -0.54857 -0.30903 -0.54922 -0.30625 C -0.54974 -0.3037 -0.54987 -0.30092 -0.55026 -0.29838 C -0.55065 -0.29629 -0.55104 -0.29444 -0.55143 -0.29259 C -0.55169 -0.28796 -0.55195 -0.28333 -0.55247 -0.2787 C -0.55273 -0.27685 -0.55352 -0.275 -0.55352 -0.27292 C -0.55352 -0.26898 -0.55312 -0.26481 -0.55247 -0.26111 C -0.55208 -0.25879 -0.55117 -0.25694 -0.55026 -0.25532 C -0.54883 -0.25208 -0.54596 -0.24722 -0.54362 -0.24537 C -0.54232 -0.24444 -0.54076 -0.24421 -0.53919 -0.24352 C -0.53646 -0.23842 -0.53711 -0.23889 -0.53268 -0.23565 C -0.53047 -0.23403 -0.52604 -0.23171 -0.52604 -0.23148 C -0.52383 -0.22778 -0.52201 -0.22292 -0.5194 -0.21991 C -0.51523 -0.21504 -0.51706 -0.21759 -0.51393 -0.21204 L -0.51393 -0.2118 L -0.51393 -0.21204 L -0.51393 -0.2118 " pathEditMode="relative" rAng="0" ptsTypes="AAAAAAAAAAAAAAAAAAAAAAAAAAAAAAAAAAAAAAAAAAAAAAAAAAAAAAAAAAAAAAAAAAAAAAAAAAAAAAAAAAAAAAAAAAAAAAAAAAA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95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04352 L -0.02435 -0.04329 C -0.02318 -0.05069 -0.02227 -0.05787 -0.02096 -0.06504 C -0.02044 -0.06782 -0.01927 -0.07014 -0.01875 -0.07291 C -0.01823 -0.07592 -0.01823 -0.0794 -0.01771 -0.08264 C -0.01719 -0.08588 -0.01615 -0.08912 -0.01549 -0.09236 C -0.01497 -0.09491 -0.01484 -0.09768 -0.01432 -0.10023 C -0.01367 -0.10416 -0.01276 -0.1081 -0.01224 -0.11204 C -0.01172 -0.11528 -0.01159 -0.11852 -0.01107 -0.12176 C -0.00911 -0.13379 -0.00833 -0.13079 -0.0056 -0.14329 C -0.0043 -0.14884 -0.00404 -0.15787 -0.00339 -0.16296 C -0.00273 -0.1669 -0.00169 -0.17083 -0.00117 -0.17477 C 0.00013 -0.18518 0.00065 -0.19583 0.00221 -0.20602 C 0.00378 -0.21713 0.00299 -0.21134 0.00443 -0.22384 C 0.00365 -0.23889 0.00339 -0.25393 0.00221 -0.26875 C 0.00195 -0.27176 0.00039 -0.27384 1.11022E-16 -0.27662 C -0.00755 -0.32106 0.00651 -0.2537 -0.00443 -0.30023 C -0.00534 -0.30393 -0.00573 -0.3081 -0.00664 -0.31204 C -0.00872 -0.31991 -0.01107 -0.32778 -0.01328 -0.33541 C -0.01432 -0.33935 -0.0151 -0.34375 -0.01654 -0.34722 C -0.0181 -0.35046 -0.01966 -0.3537 -0.02096 -0.35717 C -0.02187 -0.35949 -0.0224 -0.36227 -0.02318 -0.36481 C -0.02318 -0.36504 -0.03151 -0.38935 -0.03307 -0.39421 C -0.03307 -0.39398 -0.03971 -0.41389 -0.03971 -0.41366 L -0.04753 -0.43148 C -0.04896 -0.43495 -0.05026 -0.43842 -0.05182 -0.44143 L -0.06289 -0.46088 C -0.0681 -0.47037 -0.07292 -0.4794 -0.07943 -0.48634 C -0.09674 -0.50486 -0.07513 -0.48217 -0.08932 -0.49629 C -0.0974 -0.50416 -0.09206 -0.50116 -0.10039 -0.50416 C -0.11185 -0.51643 -0.1 -0.50509 -0.11146 -0.51204 C -0.11302 -0.51296 -0.11432 -0.51458 -0.11589 -0.51597 C -0.11771 -0.51736 -0.11953 -0.51829 -0.12135 -0.51967 C -0.12357 -0.52153 -0.12565 -0.52407 -0.12799 -0.52569 C -0.12969 -0.52685 -0.13164 -0.52708 -0.13346 -0.52754 C -0.14453 -0.5375 -0.1306 -0.52592 -0.14336 -0.53356 C -0.15716 -0.54166 -0.1375 -0.53379 -0.15339 -0.53935 C -0.15547 -0.5412 -0.1612 -0.54653 -0.16328 -0.54722 C -0.16797 -0.54861 -0.17279 -0.54861 -0.1776 -0.54907 L -0.25039 -0.54722 C -0.2556 -0.54699 -0.26068 -0.54653 -0.26589 -0.54537 C -0.27187 -0.54375 -0.27435 -0.53981 -0.28021 -0.5375 C -0.28268 -0.53634 -0.28542 -0.53657 -0.28789 -0.53541 C -0.2931 -0.53333 -0.29805 -0.52916 -0.30339 -0.52754 C -0.3056 -0.52708 -0.30781 -0.52662 -0.3099 -0.52569 C -0.3151 -0.52338 -0.32018 -0.52037 -0.32539 -0.51782 C -0.32799 -0.51643 -0.33047 -0.51458 -0.33307 -0.51389 L -0.34089 -0.51204 C -0.34518 -0.50926 -0.34961 -0.50625 -0.35404 -0.50416 C -0.36393 -0.49954 -0.37409 -0.49722 -0.38385 -0.49236 C -0.38893 -0.48981 -0.39414 -0.4868 -0.39922 -0.48449 C -0.4099 -0.47963 -0.42083 -0.47685 -0.43125 -0.47083 C -0.44062 -0.46528 -0.46081 -0.45555 -0.46992 -0.44329 C -0.47135 -0.44143 -0.47292 -0.43958 -0.47422 -0.4375 C -0.47956 -0.42916 -0.4819 -0.42384 -0.48529 -0.41204 C -0.48724 -0.40509 -0.49049 -0.38541 -0.49193 -0.3787 C -0.49401 -0.36875 -0.49648 -0.35903 -0.49857 -0.3493 C -0.50326 -0.32708 -0.50091 -0.33449 -0.50521 -0.30995 C -0.50716 -0.29815 -0.51055 -0.28704 -0.51172 -0.27477 C -0.51276 -0.26551 -0.51458 -0.24514 -0.51615 -0.23541 C -0.51745 -0.22754 -0.51927 -0.21991 -0.52057 -0.21204 C -0.52253 -0.20023 -0.52422 -0.18842 -0.52617 -0.17662 C -0.52747 -0.14884 -0.52852 -0.14954 -0.52396 -0.11597 C -0.52305 -0.10972 -0.52109 -0.10416 -0.51953 -0.09838 C -0.51745 -0.09097 -0.50781 -0.05856 -0.50404 -0.0493 C -0.48216 0.0044 -0.50872 -0.06551 -0.48971 -0.02176 C -0.48542 -0.0118 -0.48047 -0.00208 -0.4776 0.00949 C -0.46953 0.04144 -0.47695 0.01459 -0.46875 0.03889 C -0.46797 0.04144 -0.46758 0.04445 -0.46654 0.04676 C -0.46497 0.05046 -0.46289 0.05324 -0.46107 0.05648 C -0.45534 0.06667 -0.45677 0.06505 -0.45117 0.07222 C -0.45 0.07361 -0.44896 0.07523 -0.44779 0.07616 C -0.44297 0.08056 -0.44193 0.08033 -0.43672 0.08218 C -0.42904 0.08033 -0.42917 0.08218 -0.42357 0.07616 C -0.42122 0.07384 -0.41693 0.06829 -0.41693 0.06852 C -0.41432 0.06134 -0.41536 0.06459 -0.41367 0.05857 L -0.41367 0.0588 " pathEditMode="relative" rAng="0" ptsTypes="AAAAAAAAAAAAAAAAAAAAAAAAAAAAAAAAAAAAAAAAAAAAAAAAAAAAAAAAAAAAAAAAAAAAAAAAAAAAA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3836" y="603527"/>
            <a:ext cx="9646549" cy="822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479" y="1773422"/>
            <a:ext cx="4392488" cy="24857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Як ти відчуваєш, яким буде урок?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Вибери позначку відповідного кольору світлофора.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1308" y="1875329"/>
            <a:ext cx="2828442" cy="1341967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5803999" y="1557586"/>
            <a:ext cx="1982251" cy="457187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97564" y="3277091"/>
            <a:ext cx="2828442" cy="1341967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0037" y="4631627"/>
            <a:ext cx="2770347" cy="1341967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037" y="528877"/>
            <a:ext cx="10295526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«Так </a:t>
            </a:r>
            <a:r>
              <a:rPr lang="uk-UA" sz="4000" b="1" dirty="0">
                <a:solidFill>
                  <a:schemeClr val="bg1"/>
                </a:solidFill>
              </a:rPr>
              <a:t>чи </a:t>
            </a:r>
            <a:r>
              <a:rPr lang="uk-UA" sz="4000" b="1" dirty="0" smtClean="0">
                <a:solidFill>
                  <a:schemeClr val="bg1"/>
                </a:solidFill>
              </a:rPr>
              <a:t>ні»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037" y="1368372"/>
            <a:ext cx="3384376" cy="41764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 буду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говорити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твердження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воно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правдиве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робіть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по три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нахили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вліво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-вправо.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хибне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– по три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повороти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ліворуч-праворуч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84713" y="1341562"/>
            <a:ext cx="6764851" cy="66137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Ґрунт</a:t>
            </a:r>
            <a:r>
              <a:rPr lang="ru-RU" sz="3200" b="1" dirty="0"/>
              <a:t> – </a:t>
            </a:r>
            <a:r>
              <a:rPr lang="ru-RU" sz="3200" b="1" dirty="0" err="1"/>
              <a:t>верхній</a:t>
            </a:r>
            <a:r>
              <a:rPr lang="ru-RU" sz="3200" b="1" dirty="0"/>
              <a:t>, </a:t>
            </a:r>
            <a:r>
              <a:rPr lang="ru-RU" sz="3200" b="1" dirty="0" err="1"/>
              <a:t>родючий</a:t>
            </a:r>
            <a:r>
              <a:rPr lang="ru-RU" sz="3200" b="1" dirty="0"/>
              <a:t> шар </a:t>
            </a:r>
            <a:r>
              <a:rPr lang="ru-RU" sz="3200" b="1" dirty="0" err="1"/>
              <a:t>землі</a:t>
            </a:r>
            <a:r>
              <a:rPr lang="ru-RU" sz="3200" b="1" dirty="0"/>
              <a:t>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11756" y="2003638"/>
            <a:ext cx="6764851" cy="66137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ростуть</a:t>
            </a:r>
            <a:r>
              <a:rPr lang="ru-RU" sz="3200" b="1" dirty="0"/>
              <a:t> рослини.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484712" y="2677420"/>
            <a:ext cx="6764851" cy="670403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Птахи </a:t>
            </a:r>
            <a:r>
              <a:rPr lang="ru-RU" sz="3200" b="1" dirty="0" err="1"/>
              <a:t>живуть</a:t>
            </a:r>
            <a:r>
              <a:rPr lang="ru-RU" sz="3200" b="1" dirty="0"/>
              <a:t> у </a:t>
            </a:r>
            <a:r>
              <a:rPr lang="ru-RU" sz="3200" b="1" dirty="0" err="1"/>
              <a:t>ґрунті</a:t>
            </a:r>
            <a:r>
              <a:rPr lang="ru-RU" sz="3200" b="1" dirty="0"/>
              <a:t>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474608" y="3347823"/>
            <a:ext cx="6764851" cy="99603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Чим </a:t>
            </a:r>
            <a:r>
              <a:rPr lang="ru-RU" sz="3200" b="1" dirty="0" err="1"/>
              <a:t>менше</a:t>
            </a:r>
            <a:r>
              <a:rPr lang="ru-RU" sz="3200" b="1" dirty="0"/>
              <a:t> в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перегною,тим</a:t>
            </a:r>
            <a:r>
              <a:rPr lang="ru-RU" sz="3200" b="1" dirty="0"/>
              <a:t> </a:t>
            </a:r>
            <a:r>
              <a:rPr lang="ru-RU" sz="3200" b="1" dirty="0" err="1"/>
              <a:t>вищий</a:t>
            </a:r>
            <a:r>
              <a:rPr lang="ru-RU" sz="3200" b="1" dirty="0"/>
              <a:t> урожай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474607" y="4324930"/>
            <a:ext cx="6764851" cy="67515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ґрунті</a:t>
            </a:r>
            <a:r>
              <a:rPr lang="ru-RU" sz="3200" b="1" dirty="0"/>
              <a:t> </a:t>
            </a:r>
            <a:r>
              <a:rPr lang="ru-RU" sz="3200" b="1" dirty="0" err="1"/>
              <a:t>немає</a:t>
            </a:r>
            <a:r>
              <a:rPr lang="ru-RU" sz="3200" b="1" dirty="0"/>
              <a:t> води та повітря.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507855" y="5000086"/>
            <a:ext cx="6764851" cy="675156"/>
          </a:xfrm>
          <a:prstGeom prst="round2Diag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Всі люди повинні берегти ґрунт.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50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524"/>
          <a:stretch/>
        </p:blipFill>
        <p:spPr bwMode="auto">
          <a:xfrm>
            <a:off x="684000" y="1138983"/>
            <a:ext cx="8640000" cy="423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9503" y="489659"/>
            <a:ext cx="9626286" cy="63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7495" y="3429794"/>
            <a:ext cx="460851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Яке житло людей?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479" y="4622713"/>
            <a:ext cx="49685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Яких тварин приручили?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64" y="3280689"/>
            <a:ext cx="4860427" cy="32228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9502" y="4014569"/>
            <a:ext cx="52811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Які рослини вирощують?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06" y="380701"/>
            <a:ext cx="7871436" cy="61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6225" y="489658"/>
            <a:ext cx="3073558" cy="13559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1911" y="2562144"/>
            <a:ext cx="570196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потрапляли повітря й вода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6014" y="3199070"/>
            <a:ext cx="482453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підвищують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урожайність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2506" y="2205657"/>
            <a:ext cx="3480995" cy="288903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Сторінка 71-72,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47.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2031" y="4717227"/>
            <a:ext cx="309634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мінеральні солі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9463" y="1341562"/>
            <a:ext cx="8198243" cy="1409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1. </a:t>
            </a:r>
            <a:r>
              <a:rPr lang="ru-RU" sz="3200" b="1" dirty="0" err="1"/>
              <a:t>Ґрунт</a:t>
            </a:r>
            <a:r>
              <a:rPr lang="ru-RU" sz="3200" b="1" dirty="0"/>
              <a:t> — це </a:t>
            </a:r>
            <a:r>
              <a:rPr lang="ru-RU" sz="3200" b="1" dirty="0" err="1"/>
              <a:t>верхній</a:t>
            </a:r>
            <a:r>
              <a:rPr lang="ru-RU" sz="3200" b="1" dirty="0"/>
              <a:t> </a:t>
            </a:r>
            <a:r>
              <a:rPr lang="ru-RU" sz="3200" b="1" dirty="0" err="1"/>
              <a:t>родючий</a:t>
            </a:r>
            <a:r>
              <a:rPr lang="ru-RU" sz="3200" b="1" dirty="0"/>
              <a:t> шар землі, де </a:t>
            </a:r>
            <a:r>
              <a:rPr lang="ru-RU" sz="3200" b="1" dirty="0" err="1"/>
              <a:t>ростуть</a:t>
            </a:r>
            <a:r>
              <a:rPr lang="ru-RU" sz="3200" b="1" dirty="0"/>
              <a:t> рослини й </a:t>
            </a:r>
            <a:r>
              <a:rPr lang="ru-RU" sz="3200" b="1" dirty="0" err="1"/>
              <a:t>мешкають</a:t>
            </a:r>
            <a:r>
              <a:rPr lang="ru-RU" sz="3200" b="1" dirty="0"/>
              <a:t> різні істоти. </a:t>
            </a:r>
            <a:endParaRPr lang="uk-UA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7280" y="2925738"/>
            <a:ext cx="6429024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</a:t>
            </a:r>
            <a:r>
              <a:rPr lang="uk-UA" sz="3200" b="1" dirty="0">
                <a:solidFill>
                  <a:srgbClr val="FFFF00"/>
                </a:solidFill>
                <a:cs typeface="Times New Roman" pitchFamily="18" charset="0"/>
              </a:rPr>
              <a:t>Ґрунт</a:t>
            </a: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з перегною, </a:t>
            </a:r>
            <a:r>
              <a:rPr lang="ru-RU" sz="3200" b="1" dirty="0" err="1"/>
              <a:t>глини</a:t>
            </a:r>
            <a:r>
              <a:rPr lang="ru-RU" sz="3200" b="1" dirty="0"/>
              <a:t>, </a:t>
            </a:r>
            <a:r>
              <a:rPr lang="ru-RU" sz="3200" b="1" dirty="0" err="1"/>
              <a:t>піску</a:t>
            </a:r>
            <a:r>
              <a:rPr lang="ru-RU" sz="3200" b="1" dirty="0"/>
              <a:t>, води, повітря. </a:t>
            </a:r>
            <a:endParaRPr lang="uk-UA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9463" y="4293890"/>
            <a:ext cx="6476841" cy="1316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Україна </a:t>
            </a:r>
            <a:r>
              <a:rPr lang="ru-RU" sz="3200" b="1" dirty="0" err="1"/>
              <a:t>багата</a:t>
            </a:r>
            <a:r>
              <a:rPr lang="ru-RU" sz="3200" b="1" dirty="0"/>
              <a:t> на </a:t>
            </a:r>
            <a:r>
              <a:rPr lang="ru-RU" sz="3200" b="1" dirty="0" err="1"/>
              <a:t>родючі</a:t>
            </a:r>
            <a:r>
              <a:rPr lang="ru-RU" sz="3200" b="1" dirty="0"/>
              <a:t> </a:t>
            </a:r>
            <a:r>
              <a:rPr lang="ru-RU" sz="3200" b="1" dirty="0" err="1"/>
              <a:t>ґрунти</a:t>
            </a:r>
            <a:r>
              <a:rPr lang="ru-RU" sz="3200" b="1" dirty="0"/>
              <a:t>. Вони </a:t>
            </a:r>
            <a:r>
              <a:rPr lang="ru-RU" sz="3200" b="1" dirty="0" err="1"/>
              <a:t>потребують</a:t>
            </a:r>
            <a:r>
              <a:rPr lang="ru-RU" sz="3200" b="1" dirty="0"/>
              <a:t> </a:t>
            </a:r>
            <a:r>
              <a:rPr lang="ru-RU" sz="3200" b="1" dirty="0" err="1"/>
              <a:t>охорони</a:t>
            </a:r>
            <a:r>
              <a:rPr lang="ru-RU" sz="3200" b="1" dirty="0"/>
              <a:t>!</a:t>
            </a:r>
          </a:p>
        </p:txBody>
      </p:sp>
      <p:pic>
        <p:nvPicPr>
          <p:cNvPr id="10" name="Picture 4" descr="ÐÐ°ÑÑÐ¸Ð½ÐºÐ¸ Ð¿Ð¾ Ð·Ð°Ð¿ÑÐ¾ÑÑ Ð³ÑÑÐ½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9" y="3084652"/>
            <a:ext cx="3600400" cy="25729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372" y="1321951"/>
            <a:ext cx="8500266" cy="8311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Як ти відчуваєш, на скільки добре ти засвоїв/ла тему уроку?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позначку відповідного кольору світлофора.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3839" y="2400790"/>
            <a:ext cx="4320480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Мені потрібно вивчити це знову.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5428" y="575730"/>
            <a:ext cx="9975851" cy="669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9863" y="3752859"/>
            <a:ext cx="3672408" cy="134165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потрібна допомога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9863" y="5094515"/>
            <a:ext cx="3538511" cy="134165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2335547" y="2333775"/>
            <a:ext cx="1812268" cy="41798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2" y="549473"/>
            <a:ext cx="9937104" cy="792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чинники впливають на формування ґрунту?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99" y="1637872"/>
            <a:ext cx="1835732" cy="1796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56" y="1637872"/>
            <a:ext cx="2682217" cy="2012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04" y="3800730"/>
            <a:ext cx="2658522" cy="2222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2000" l="533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62" y="3776803"/>
            <a:ext cx="2356406" cy="2358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99" y="3760106"/>
            <a:ext cx="1583571" cy="2593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1" y="1845618"/>
            <a:ext cx="2106448" cy="27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/>
          <a:srcRect l="26953" t="16818" r="29071" b="3836"/>
          <a:stretch/>
        </p:blipFill>
        <p:spPr bwMode="auto">
          <a:xfrm>
            <a:off x="874318" y="1467573"/>
            <a:ext cx="1912149" cy="2156253"/>
          </a:xfrm>
          <a:prstGeom prst="rect">
            <a:avLst/>
          </a:prstGeom>
          <a:noFill/>
        </p:spPr>
      </p:pic>
      <p:pic>
        <p:nvPicPr>
          <p:cNvPr id="3074" name="Picture 2" descr="D:\3 клас\04 ЯДС\Грущинська\3 Корисні копалини Ґрунт\№043 Чим ґрунт відрізняється від гірської породи\2025-12-14_143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06" y="1467573"/>
            <a:ext cx="1708735" cy="22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621482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Закінчіть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467" y="1872817"/>
            <a:ext cx="6539119" cy="8014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До складу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ґрунту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входять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6930" y="5710580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5193" y="3632448"/>
            <a:ext cx="2592287" cy="8640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перегній</a:t>
            </a:r>
            <a:endParaRPr lang="ru-RU" sz="4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530" y="3632448"/>
            <a:ext cx="1876716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глина</a:t>
            </a:r>
            <a:endParaRPr lang="ru-RU" sz="4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02754" y="3623936"/>
            <a:ext cx="1512168" cy="864095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пісок</a:t>
            </a:r>
            <a:endParaRPr lang="ru-RU" sz="4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58938" y="3623934"/>
            <a:ext cx="1584176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вода</a:t>
            </a:r>
            <a:endParaRPr lang="ru-RU" sz="4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16368" y="3623935"/>
            <a:ext cx="2016224" cy="864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повітря</a:t>
            </a:r>
            <a:endParaRPr lang="ru-RU" sz="4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1423" y="4703026"/>
            <a:ext cx="3168352" cy="13124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мінеральні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солі</a:t>
            </a:r>
            <a:endParaRPr lang="ru-RU" sz="4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91831" y="4703026"/>
            <a:ext cx="3804581" cy="1319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залишки</a:t>
            </a:r>
            <a:r>
              <a:rPr lang="ru-RU" sz="4000" b="1" dirty="0" smtClean="0"/>
              <a:t> </a:t>
            </a:r>
            <a:r>
              <a:rPr lang="ru-RU" sz="4000" b="1" dirty="0" err="1"/>
              <a:t>гірських</a:t>
            </a:r>
            <a:r>
              <a:rPr lang="ru-RU" sz="4000" b="1" dirty="0"/>
              <a:t> </a:t>
            </a:r>
            <a:r>
              <a:rPr lang="ru-RU" sz="4000" b="1" dirty="0" err="1"/>
              <a:t>порід</a:t>
            </a:r>
            <a:endParaRPr lang="ru-RU" sz="4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83937" y="4709680"/>
            <a:ext cx="2952328" cy="1312402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живі </a:t>
            </a:r>
            <a:r>
              <a:rPr lang="ru-RU" sz="4000" b="1" dirty="0" err="1" smtClean="0"/>
              <a:t>організми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676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8" y="621482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Яке значення ґрунту для рослин?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607" y="1497876"/>
            <a:ext cx="6354584" cy="438018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Рослини за допомогою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коренів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вбирають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із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ґрунту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розчин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мінеральних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солей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які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необхідні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їм для росту і розвитку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sz="3200" b="1" dirty="0">
                <a:solidFill>
                  <a:srgbClr val="233D24"/>
                </a:solidFill>
              </a:rPr>
              <a:t>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Мінеральні солі утворюються з перегною.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Отже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, чим більше в ґрунті перегною,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тим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він більш родючий.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33811" y="1141493"/>
            <a:ext cx="3821113" cy="5715040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14" name="Picture 4" descr="питание раст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215" y="1497878"/>
            <a:ext cx="3214193" cy="442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3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7051" y="3849655"/>
            <a:ext cx="9861523" cy="1533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4" descr="кро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624" y="1198100"/>
            <a:ext cx="3127996" cy="265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зеилери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918" y="1198100"/>
            <a:ext cx="3078169" cy="265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3478" y="405458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Яке значення ґрунту для тварин?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2823" y="5382887"/>
            <a:ext cx="9606403" cy="100811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Грунт є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домівкою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кротів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землерийок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мишей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пацюків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для комах та їх личинок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4" descr="миша сте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514" y="1197546"/>
            <a:ext cx="3515061" cy="265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3469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7775" y="4091066"/>
            <a:ext cx="1710745" cy="103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j03468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5258" y="4144376"/>
            <a:ext cx="2091572" cy="10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j03469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1400" y="4122963"/>
            <a:ext cx="1713721" cy="11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j03468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32850">
            <a:off x="1483519" y="3896155"/>
            <a:ext cx="2023103" cy="14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6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1123478" y="1405282"/>
            <a:ext cx="5616625" cy="3824711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8814" tIns="54407" rIns="108814" bIns="54407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 ґрунті люди вирощують</a:t>
            </a:r>
            <a:b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культурні рослини,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з яких отримують </a:t>
            </a:r>
            <a:b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продукти харчування,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/>
            </a:r>
            <a:b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сировину для харчової й </a:t>
            </a:r>
            <a:b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текстильної промисловості.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endParaRPr lang="uk-UA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2771" name="Picture 6" descr="j0402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119" y="1197546"/>
            <a:ext cx="3887901" cy="42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23478" y="405458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Яке значення ґрунту для людей?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546131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398605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9681" y="4902261"/>
            <a:ext cx="7638774" cy="1047813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дізнаєтеся, як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підтримувати та поліпшувати родючість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ґрунту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0115" y="1379085"/>
            <a:ext cx="3474923" cy="1440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чому полягає головна властивість ґрунту?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17539" y="1351182"/>
            <a:ext cx="275912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Що таке </a:t>
            </a:r>
            <a:r>
              <a:rPr lang="ru-RU" sz="2800" b="1" dirty="0" err="1" smtClean="0"/>
              <a:t>ґрунт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9822" y="3114264"/>
            <a:ext cx="4070699" cy="139565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має </a:t>
            </a:r>
            <a:r>
              <a:rPr lang="ru-RU" sz="2800" b="1" dirty="0" err="1"/>
              <a:t>ґрунт</a:t>
            </a:r>
            <a:r>
              <a:rPr lang="ru-RU" sz="2800" b="1" dirty="0"/>
              <a:t> для життя людей та інших </a:t>
            </a:r>
            <a:r>
              <a:rPr lang="ru-RU" sz="2800" b="1" dirty="0" smtClean="0"/>
              <a:t>організмів?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ÐÐ°ÑÑÐ¸Ð½ÐºÐ¸ Ð¿Ð¾ Ð·Ð°Ð¿ÑÐ¾ÑÑ Ð³ÑÑÐ½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1" y="2398057"/>
            <a:ext cx="2955182" cy="21118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</TotalTime>
  <Words>749</Words>
  <Application>Microsoft Office PowerPoint</Application>
  <PresentationFormat>Произвольный</PresentationFormat>
  <Paragraphs>124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717</cp:revision>
  <dcterms:created xsi:type="dcterms:W3CDTF">2025-08-27T14:01:18Z</dcterms:created>
  <dcterms:modified xsi:type="dcterms:W3CDTF">2025-12-24T10:28:42Z</dcterms:modified>
</cp:coreProperties>
</file>