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642" r:id="rId3"/>
    <p:sldId id="617" r:id="rId4"/>
    <p:sldId id="632" r:id="rId5"/>
    <p:sldId id="492" r:id="rId6"/>
    <p:sldId id="644" r:id="rId7"/>
    <p:sldId id="633" r:id="rId8"/>
    <p:sldId id="634" r:id="rId9"/>
    <p:sldId id="636" r:id="rId10"/>
    <p:sldId id="611" r:id="rId11"/>
    <p:sldId id="595" r:id="rId12"/>
    <p:sldId id="640" r:id="rId13"/>
    <p:sldId id="641" r:id="rId14"/>
    <p:sldId id="292" r:id="rId15"/>
    <p:sldId id="643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15945" y="1053530"/>
            <a:ext cx="9289032" cy="115212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Розбираю слова за будовою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4037753"/>
            <a:ext cx="3672408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48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1739" y="494644"/>
            <a:ext cx="10364867" cy="12791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Друзям цікаво, яких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новорічних традицій дотримуються в твоїй родині.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182121" y="2553785"/>
            <a:ext cx="6148265" cy="353943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На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 рік вся моя сім'я збирається за святковим столом. 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і бабуся готують традиційні новорічні страви. Після 12 години всі дарують один одному новорічні подарунки. 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Всім дуже весело! 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5357" y="1917626"/>
            <a:ext cx="6010770" cy="5756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800" b="1" dirty="0">
                <a:solidFill>
                  <a:srgbClr val="0070C0"/>
                </a:solidFill>
              </a:rPr>
              <a:t>про це текст (3–4 речення</a:t>
            </a:r>
            <a:r>
              <a:rPr lang="uk-UA" sz="2800" b="1" dirty="0" smtClean="0">
                <a:solidFill>
                  <a:srgbClr val="0070C0"/>
                </a:solidFill>
              </a:rPr>
              <a:t>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Lenagold - Клипарт - Новый год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44" y="2946293"/>
            <a:ext cx="4040671" cy="25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675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05458"/>
            <a:ext cx="1029714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Відгадайте </a:t>
            </a:r>
            <a:r>
              <a:rPr lang="uk-UA" sz="4000" b="1" dirty="0">
                <a:solidFill>
                  <a:schemeClr val="bg1"/>
                </a:solidFill>
              </a:rPr>
              <a:t>загадки </a:t>
            </a:r>
            <a:r>
              <a:rPr lang="uk-UA" sz="4000" b="1" dirty="0" smtClean="0">
                <a:solidFill>
                  <a:schemeClr val="bg1"/>
                </a:solidFill>
              </a:rPr>
              <a:t>Родзинки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0944" y="1841961"/>
            <a:ext cx="5798481" cy="2246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Спробуй </a:t>
            </a:r>
            <a:r>
              <a:rPr lang="uk-UA" sz="2800" b="1" dirty="0">
                <a:solidFill>
                  <a:schemeClr val="bg1"/>
                </a:solidFill>
              </a:rPr>
              <a:t>задумане слово вгадати: префікс у нім, як у слові </a:t>
            </a:r>
            <a:r>
              <a:rPr lang="uk-UA" sz="2800" b="1" dirty="0" err="1">
                <a:solidFill>
                  <a:srgbClr val="FFFF00"/>
                </a:solidFill>
              </a:rPr>
              <a:t>проспати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Корінь </a:t>
            </a:r>
            <a:r>
              <a:rPr lang="uk-UA" sz="2800" b="1" dirty="0">
                <a:solidFill>
                  <a:schemeClr val="bg1"/>
                </a:solidFill>
              </a:rPr>
              <a:t>у слові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гуляю</a:t>
            </a:r>
            <a:r>
              <a:rPr lang="uk-UA" sz="2800" b="1" dirty="0">
                <a:solidFill>
                  <a:srgbClr val="295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впізнай. 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Суфікс такий, як у слові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веснянка</a:t>
            </a:r>
            <a:r>
              <a:rPr lang="uk-UA" sz="2800" b="1" dirty="0">
                <a:solidFill>
                  <a:schemeClr val="bg1"/>
                </a:solidFill>
              </a:rPr>
              <a:t>,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закінчення в слові </a:t>
            </a:r>
            <a:r>
              <a:rPr lang="uk-UA" sz="2800" b="1" dirty="0">
                <a:solidFill>
                  <a:srgbClr val="FFFF00"/>
                </a:solidFill>
              </a:rPr>
              <a:t>калина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шукай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6380" y="1163622"/>
            <a:ext cx="7977492" cy="5760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Запиши </a:t>
            </a:r>
            <a:r>
              <a:rPr lang="uk-UA" sz="2800" b="1" dirty="0">
                <a:solidFill>
                  <a:srgbClr val="0070C0"/>
                </a:solidFill>
              </a:rPr>
              <a:t>слова-відгадки. </a:t>
            </a:r>
            <a:r>
              <a:rPr lang="uk-UA" sz="2800" b="1" dirty="0" smtClean="0">
                <a:solidFill>
                  <a:srgbClr val="0070C0"/>
                </a:solidFill>
              </a:rPr>
              <a:t>Розбери </a:t>
            </a:r>
            <a:r>
              <a:rPr lang="uk-UA" sz="2800" b="1" dirty="0">
                <a:solidFill>
                  <a:srgbClr val="0070C0"/>
                </a:solidFill>
              </a:rPr>
              <a:t>їх за будовою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4373" y="4675529"/>
            <a:ext cx="2687378" cy="5128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Прогулянка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4363" y="1865965"/>
            <a:ext cx="4214305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Корінь в слові </a:t>
            </a:r>
            <a:r>
              <a:rPr lang="uk-UA" sz="2800" b="1" dirty="0">
                <a:solidFill>
                  <a:srgbClr val="FFFF00"/>
                </a:solidFill>
              </a:rPr>
              <a:t>написати</a:t>
            </a:r>
            <a:r>
              <a:rPr lang="uk-UA" sz="2800" b="1" dirty="0">
                <a:solidFill>
                  <a:schemeClr val="bg1"/>
                </a:solidFill>
              </a:rPr>
              <a:t>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префікс в слові </a:t>
            </a:r>
            <a:r>
              <a:rPr lang="uk-UA" sz="2800" b="1" dirty="0">
                <a:solidFill>
                  <a:srgbClr val="FFFF00"/>
                </a:solidFill>
              </a:rPr>
              <a:t>заспівай</a:t>
            </a:r>
            <a:r>
              <a:rPr lang="uk-UA" sz="2800" b="1" dirty="0">
                <a:solidFill>
                  <a:schemeClr val="bg1"/>
                </a:solidFill>
              </a:rPr>
              <a:t>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а закінчення та суфікс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в слові </a:t>
            </a:r>
            <a:r>
              <a:rPr lang="uk-UA" sz="2800" b="1" dirty="0">
                <a:solidFill>
                  <a:srgbClr val="FFFF00"/>
                </a:solidFill>
              </a:rPr>
              <a:t>книжка</a:t>
            </a:r>
            <a:r>
              <a:rPr lang="uk-UA" sz="2800" b="1" dirty="0">
                <a:solidFill>
                  <a:schemeClr val="bg1"/>
                </a:solidFill>
              </a:rPr>
              <a:t> пошукай.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091515" y="3771444"/>
            <a:ext cx="2113084" cy="5128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Записка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Пустая бумажная записка с вектором скрепки | Бесплатн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23902" r="19373" b="15704"/>
          <a:stretch/>
        </p:blipFill>
        <p:spPr bwMode="auto">
          <a:xfrm>
            <a:off x="6977059" y="4238050"/>
            <a:ext cx="2306784" cy="208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огулянки і спостереження в літній період - Заклад дошкільної освіти  (ясла-садок) &quot;Струмочок&quot; м.Охтир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097" y="4238050"/>
            <a:ext cx="2952328" cy="18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Дуга 14"/>
          <p:cNvSpPr/>
          <p:nvPr/>
        </p:nvSpPr>
        <p:spPr>
          <a:xfrm rot="19143911">
            <a:off x="9841246" y="3711917"/>
            <a:ext cx="1096755" cy="1742828"/>
          </a:xfrm>
          <a:prstGeom prst="arc">
            <a:avLst>
              <a:gd name="adj1" fmla="val 16200000"/>
              <a:gd name="adj2" fmla="val 1859667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700543" y="3887444"/>
            <a:ext cx="236337" cy="350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0444712" y="3769791"/>
            <a:ext cx="255831" cy="258087"/>
            <a:chOff x="6057900" y="1943100"/>
            <a:chExt cx="519170" cy="185365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 rot="10800000">
            <a:off x="9283843" y="3769792"/>
            <a:ext cx="455509" cy="223380"/>
            <a:chOff x="7890173" y="2366745"/>
            <a:chExt cx="1880663" cy="18202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Дуга 23"/>
          <p:cNvSpPr/>
          <p:nvPr/>
        </p:nvSpPr>
        <p:spPr>
          <a:xfrm rot="19143911">
            <a:off x="1925015" y="4555351"/>
            <a:ext cx="980260" cy="1713537"/>
          </a:xfrm>
          <a:prstGeom prst="arc">
            <a:avLst>
              <a:gd name="adj1" fmla="val 16200000"/>
              <a:gd name="adj2" fmla="val 1859667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155100" y="4778291"/>
            <a:ext cx="383344" cy="350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2415145" y="4610109"/>
            <a:ext cx="843580" cy="180884"/>
            <a:chOff x="6057900" y="1943100"/>
            <a:chExt cx="519170" cy="185365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 rot="10800000">
            <a:off x="1195487" y="4624619"/>
            <a:ext cx="646538" cy="307344"/>
            <a:chOff x="7890173" y="2366745"/>
            <a:chExt cx="1880663" cy="182026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2598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6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823088" y="2320953"/>
            <a:ext cx="2958966" cy="32172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4228" y="405458"/>
            <a:ext cx="9865096" cy="119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600" b="1" dirty="0">
                <a:solidFill>
                  <a:schemeClr val="bg1"/>
                </a:solidFill>
              </a:rPr>
              <a:t>Ґаджикові визначити, яке слово має таку будову. 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2993" t="8936" r="4869" b="16307"/>
          <a:stretch/>
        </p:blipFill>
        <p:spPr>
          <a:xfrm>
            <a:off x="7446873" y="1693636"/>
            <a:ext cx="2587279" cy="584030"/>
          </a:xfrm>
          <a:prstGeom prst="rect">
            <a:avLst/>
          </a:prstGeom>
          <a:ln w="38100">
            <a:solidFill>
              <a:srgbClr val="1694E9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147815" y="2349674"/>
            <a:ext cx="6673556" cy="13237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Свято, подарунки, подвір'я, дітвора.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95487" y="1701602"/>
            <a:ext cx="6143762" cy="5760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Запиши і познач усі частини слова.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59983" y="3011546"/>
            <a:ext cx="24482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Картинки до тестів\!!! Новий рік\_free_2023-12-16-17-26-48_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55" y="3285778"/>
            <a:ext cx="3186424" cy="318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6537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77466"/>
            <a:ext cx="9865096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600" b="1" dirty="0">
                <a:solidFill>
                  <a:schemeClr val="bg1"/>
                </a:solidFill>
              </a:rPr>
              <a:t>Щебетунчикові дібрати слова за  кожною схемою.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 flipH="1">
            <a:off x="1077246" y="1798163"/>
            <a:ext cx="1737079" cy="293244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152943" y="3357787"/>
            <a:ext cx="200545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свято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0014" t="13355" r="62711" b="19966"/>
          <a:stretch/>
        </p:blipFill>
        <p:spPr>
          <a:xfrm>
            <a:off x="3088682" y="2391553"/>
            <a:ext cx="2160000" cy="8606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56121" t="14336" r="7506" b="18985"/>
          <a:stretch/>
        </p:blipFill>
        <p:spPr>
          <a:xfrm>
            <a:off x="5356547" y="2403774"/>
            <a:ext cx="2880000" cy="86061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388092" y="3364415"/>
            <a:ext cx="229586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дитячий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52808" y="1795181"/>
            <a:ext cx="7729144" cy="5380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Запиши </a:t>
            </a:r>
            <a:r>
              <a:rPr lang="uk-UA" sz="2800" b="1" dirty="0">
                <a:solidFill>
                  <a:srgbClr val="0070C0"/>
                </a:solidFill>
              </a:rPr>
              <a:t>їх. Познач у них усі частини слова. </a:t>
            </a: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8825" y="4218073"/>
            <a:ext cx="200545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Новий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57347" y="4224702"/>
            <a:ext cx="22188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сніжна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!!! Новий рік\photo_2025-02-06_22-33-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90" y="3369615"/>
            <a:ext cx="2880785" cy="288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3 клас\01 УКР МОВА\1 Пономарьова\3 Будова слова\№048-Розбираю слова за будовою\2025-12-06_221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13" y="1269554"/>
            <a:ext cx="913776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7455" y="477466"/>
            <a:ext cx="1029714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724" y="3501802"/>
            <a:ext cx="2734687" cy="273468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Підсумок уроку. 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891" y="1447640"/>
            <a:ext cx="1523621" cy="205870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413570"/>
            <a:ext cx="1923704" cy="192540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601423" y="4716950"/>
            <a:ext cx="2112729" cy="11716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Корисна інформація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4152" y="3615027"/>
            <a:ext cx="1768228" cy="10980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Не все зрозуміло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3460" y="3433592"/>
            <a:ext cx="1906428" cy="12460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Час пролетів непомітно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37828" y="4560013"/>
            <a:ext cx="2318378" cy="11716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Працювалось легко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5783" y="3388412"/>
            <a:ext cx="2136408" cy="11716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Непотрібна інформація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28" y="2602553"/>
            <a:ext cx="2320357" cy="180758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3524" r="5956" b="17144"/>
          <a:stretch/>
        </p:blipFill>
        <p:spPr bwMode="auto">
          <a:xfrm>
            <a:off x="5311068" y="1566083"/>
            <a:ext cx="2374453" cy="1620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71" y="2923602"/>
            <a:ext cx="1821906" cy="174472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975175" y="1566083"/>
            <a:ext cx="6264696" cy="29819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marL="265113" lvl="0" indent="-265113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Яку тему вивчали на уроці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265113" lvl="0" indent="-265113">
              <a:buFontTx/>
              <a:buChar char="-"/>
            </a:pPr>
            <a:r>
              <a:rPr lang="uk-UA" sz="2800" b="1" dirty="0" smtClean="0">
                <a:solidFill>
                  <a:schemeClr val="bg1"/>
                </a:solidFill>
              </a:rPr>
              <a:t>Яка головна частина слова?</a:t>
            </a:r>
            <a:endParaRPr lang="uk-UA" sz="2800" b="1" dirty="0">
              <a:solidFill>
                <a:schemeClr val="bg1"/>
              </a:solidFill>
            </a:endParaRPr>
          </a:p>
          <a:p>
            <a:pPr marL="265113" lvl="0" indent="-265113">
              <a:buFontTx/>
              <a:buChar char="-"/>
            </a:pPr>
            <a:r>
              <a:rPr lang="ru-RU" sz="2800" b="1" dirty="0" smtClean="0"/>
              <a:t>Яка роль </a:t>
            </a:r>
            <a:r>
              <a:rPr lang="ru-RU" sz="2800" b="1" dirty="0"/>
              <a:t>в </a:t>
            </a:r>
            <a:r>
              <a:rPr lang="ru-RU" sz="2800" b="1" dirty="0" err="1"/>
              <a:t>слові</a:t>
            </a:r>
            <a:r>
              <a:rPr lang="ru-RU" sz="2800" b="1" dirty="0"/>
              <a:t> закінчення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префікса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суфікса</a:t>
            </a:r>
            <a:r>
              <a:rPr lang="ru-RU" sz="2800" b="1" dirty="0" smtClean="0"/>
              <a:t>? </a:t>
            </a:r>
          </a:p>
          <a:p>
            <a:pPr marL="265113" lvl="0" indent="-265113">
              <a:buFontTx/>
              <a:buChar char="-"/>
            </a:pPr>
            <a:r>
              <a:rPr lang="ru-RU" sz="2800" b="1" dirty="0" smtClean="0"/>
              <a:t>Яку </a:t>
            </a:r>
            <a:r>
              <a:rPr lang="ru-RU" sz="2800" b="1" dirty="0" err="1" smtClean="0"/>
              <a:t>частину</a:t>
            </a:r>
            <a:r>
              <a:rPr lang="ru-RU" sz="2800" b="1" dirty="0" smtClean="0"/>
              <a:t> слова </a:t>
            </a:r>
            <a:r>
              <a:rPr lang="ru-RU" sz="2800" b="1" dirty="0" err="1" smtClean="0"/>
              <a:t>виділяємо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першою</a:t>
            </a:r>
            <a:r>
              <a:rPr lang="ru-RU" sz="2800" b="1" dirty="0" smtClean="0"/>
              <a:t> при </a:t>
            </a:r>
            <a:r>
              <a:rPr lang="ru-RU" sz="2800" b="1" dirty="0" err="1" smtClean="0"/>
              <a:t>розборі</a:t>
            </a:r>
            <a:r>
              <a:rPr lang="ru-RU" sz="2800" b="1" dirty="0" smtClean="0"/>
              <a:t> за </a:t>
            </a:r>
            <a:r>
              <a:rPr lang="ru-RU" sz="2800" b="1" dirty="0" err="1" smtClean="0"/>
              <a:t>будовою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504224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0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Налаштування на урок «Моя тваринка»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9943" y="4797946"/>
            <a:ext cx="5694608" cy="15323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Розглянь зображення. Вибери одне з них і розкажи, яка інформація стосується саме тебе.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Мудрість дня\photo_2025-10-16_16-05-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1818"/>
          <a:stretch/>
        </p:blipFill>
        <p:spPr bwMode="auto">
          <a:xfrm>
            <a:off x="907455" y="1358814"/>
            <a:ext cx="3168352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Мудрість дня\photo_2025-10-16_16-08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03" y="1358814"/>
            <a:ext cx="3096343" cy="278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Мудрість дня\photo_2025-11-03_10-30-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11" y="1358814"/>
            <a:ext cx="2382240" cy="33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Мудрість дня\photo_2025-09-21_20-56-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5" y="3789834"/>
            <a:ext cx="3134600" cy="28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448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3 клас\01 УКР МОВА\1 Пономарьова\3 Будова слова\№047-Визначаю будову слова\2025-12-04_223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7" y="1329171"/>
            <a:ext cx="9361040" cy="31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68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15" y="1329171"/>
            <a:ext cx="2257702" cy="225770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23447210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054570" y="494644"/>
            <a:ext cx="5482435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Сніжний</a:t>
            </a:r>
            <a:r>
              <a:rPr lang="ru-RU" sz="4000" b="1" dirty="0" smtClean="0">
                <a:solidFill>
                  <a:schemeClr val="bg1"/>
                </a:solidFill>
              </a:rPr>
              <a:t> ком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075807" y="3923562"/>
            <a:ext cx="7704856" cy="640666"/>
          </a:xfrm>
          <a:prstGeom prst="round2Diag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chemeClr val="bg1"/>
                </a:solidFill>
              </a:rPr>
              <a:t>Чому </a:t>
            </a:r>
            <a:r>
              <a:rPr lang="ru-RU" sz="3600" b="1" dirty="0" err="1">
                <a:solidFill>
                  <a:schemeClr val="bg1"/>
                </a:solidFill>
              </a:rPr>
              <a:t>зимові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розваги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подобаються</a:t>
            </a:r>
            <a:r>
              <a:rPr lang="ru-RU" sz="3600" b="1" dirty="0">
                <a:solidFill>
                  <a:schemeClr val="bg1"/>
                </a:solidFill>
              </a:rPr>
              <a:t>? </a:t>
            </a:r>
            <a:endParaRPr 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4178407" y="1269554"/>
            <a:ext cx="2061176" cy="720080"/>
          </a:xfrm>
          <a:prstGeom prst="round2Diag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Зима</a:t>
            </a:r>
            <a:endParaRPr 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178407" y="1989634"/>
            <a:ext cx="2012943" cy="101908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Сніжна зима</a:t>
            </a:r>
            <a:endParaRPr 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105196" y="3172554"/>
            <a:ext cx="6019283" cy="694268"/>
          </a:xfrm>
          <a:prstGeom prst="round2Diag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chemeClr val="bg1"/>
                </a:solidFill>
              </a:rPr>
              <a:t>Зима </a:t>
            </a:r>
            <a:r>
              <a:rPr lang="ru-RU" sz="3600" b="1" dirty="0" err="1">
                <a:solidFill>
                  <a:schemeClr val="bg1"/>
                </a:solidFill>
              </a:rPr>
              <a:t>несе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розваги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</a:rPr>
              <a:t>радість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096917" y="4567135"/>
            <a:ext cx="2658044" cy="67261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Тому що …</a:t>
            </a:r>
            <a:endParaRPr 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54571" y="1269553"/>
            <a:ext cx="2956307" cy="724361"/>
          </a:xfrm>
          <a:prstGeom prst="round2Diag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Слово</a:t>
            </a:r>
            <a:endParaRPr 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110106" y="2061642"/>
            <a:ext cx="2952177" cy="102736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Словосполу-чення</a:t>
            </a:r>
            <a:endParaRPr 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018921" y="3172554"/>
            <a:ext cx="3029013" cy="694267"/>
          </a:xfrm>
          <a:prstGeom prst="round2Diag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Речення</a:t>
            </a:r>
            <a:endParaRPr 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1018921" y="3923561"/>
            <a:ext cx="3029013" cy="640666"/>
          </a:xfrm>
          <a:prstGeom prst="round2Diag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Питання</a:t>
            </a:r>
            <a:endParaRPr 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033270" y="4564227"/>
            <a:ext cx="3029013" cy="67261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Відповідь</a:t>
            </a:r>
            <a:endParaRPr 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1013125" y="5286354"/>
            <a:ext cx="3049158" cy="1167776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Споріднені слова ЗИМА - </a:t>
            </a:r>
            <a:endParaRPr 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067090" y="5286354"/>
            <a:ext cx="6489437" cy="1087346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зимовий, зимонька, зимувати. </a:t>
            </a:r>
            <a:endParaRPr 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D:\Картинки до тестів\!!!! Зима\OIG (11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3"/>
          <a:stretch/>
        </p:blipFill>
        <p:spPr bwMode="auto">
          <a:xfrm>
            <a:off x="8252271" y="328554"/>
            <a:ext cx="3144326" cy="2844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220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12" grpId="0" animBg="1"/>
      <p:bldP spid="13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1911" y="1485578"/>
            <a:ext cx="6120680" cy="25545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</a:t>
            </a:r>
            <a:r>
              <a:rPr lang="uk-UA" sz="3200" b="1" dirty="0" smtClean="0">
                <a:solidFill>
                  <a:srgbClr val="0070C0"/>
                </a:solidFill>
              </a:rPr>
              <a:t>згадаємо, </a:t>
            </a:r>
            <a:r>
              <a:rPr lang="uk-UA" sz="3200" b="1" dirty="0">
                <a:solidFill>
                  <a:srgbClr val="0070C0"/>
                </a:solidFill>
              </a:rPr>
              <a:t>як святкують Новий рік в інших країнах</a:t>
            </a:r>
            <a:r>
              <a:rPr lang="uk-UA" sz="3200" b="1" dirty="0" smtClean="0">
                <a:solidFill>
                  <a:srgbClr val="0070C0"/>
                </a:solidFill>
              </a:rPr>
              <a:t>.</a:t>
            </a:r>
            <a:endParaRPr lang="uk-UA" sz="800" b="1" dirty="0">
              <a:solidFill>
                <a:srgbClr val="0070C0"/>
              </a:solidFill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 Будемо продовжувати вчитися розбирати слова за будовою.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2" y="1413570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 Новий рік\_free_2023-12-16-17-26-36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19" y="4113326"/>
            <a:ext cx="2594702" cy="25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763438" y="1240237"/>
            <a:ext cx="10945217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60" y="2021138"/>
            <a:ext cx="4537688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70405" y="-704850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8425" y="-642499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3708" y="-705323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42413" y="-738173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954841" y="-694691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72155" y="-738173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37569" y="-64249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822822" y="1557586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20070" y="-738173"/>
            <a:ext cx="578025" cy="721760"/>
          </a:xfrm>
          <a:prstGeom prst="rect">
            <a:avLst/>
          </a:prstGeom>
        </p:spPr>
      </p:pic>
      <p:pic>
        <p:nvPicPr>
          <p:cNvPr id="3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68" y="1223577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66462" r="33551" b="20204"/>
          <a:stretch/>
        </p:blipFill>
        <p:spPr>
          <a:xfrm>
            <a:off x="891334" y="-803906"/>
            <a:ext cx="2441704" cy="87687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76273" y="574332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731033" y="5374010"/>
            <a:ext cx="8465453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Що вони позначають?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67139" r="54819" b="18922"/>
          <a:stretch/>
        </p:blipFill>
        <p:spPr>
          <a:xfrm>
            <a:off x="5493480" y="1652136"/>
            <a:ext cx="1846140" cy="970542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1689654" y="3286037"/>
            <a:ext cx="3071167" cy="1224928"/>
            <a:chOff x="2065128" y="5189640"/>
            <a:chExt cx="3071167" cy="1224928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6" t="18066" r="58049" b="71031"/>
            <a:stretch/>
          </p:blipFill>
          <p:spPr>
            <a:xfrm>
              <a:off x="2507699" y="5425528"/>
              <a:ext cx="520649" cy="747796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" t="20785" r="82196" b="67041"/>
            <a:stretch/>
          </p:blipFill>
          <p:spPr>
            <a:xfrm>
              <a:off x="2065128" y="5579643"/>
              <a:ext cx="679430" cy="834925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0" t="35251" r="38938" b="56971"/>
            <a:stretch/>
          </p:blipFill>
          <p:spPr>
            <a:xfrm>
              <a:off x="2885208" y="5479405"/>
              <a:ext cx="419100" cy="533400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4" t="68585" r="57444" b="23637"/>
            <a:stretch/>
          </p:blipFill>
          <p:spPr>
            <a:xfrm>
              <a:off x="3306390" y="5550376"/>
              <a:ext cx="419100" cy="533400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25" t="17745" r="40634" b="70033"/>
            <a:stretch/>
          </p:blipFill>
          <p:spPr>
            <a:xfrm>
              <a:off x="3039690" y="5387669"/>
              <a:ext cx="685800" cy="83820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9" t="66533" r="62350" b="22078"/>
            <a:stretch/>
          </p:blipFill>
          <p:spPr>
            <a:xfrm>
              <a:off x="3645606" y="5405712"/>
              <a:ext cx="382713" cy="781050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5" t="66221" r="62270" b="22876"/>
            <a:stretch/>
          </p:blipFill>
          <p:spPr>
            <a:xfrm>
              <a:off x="3767994" y="5386055"/>
              <a:ext cx="520649" cy="747796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4" t="68585" r="57444" b="23637"/>
            <a:stretch/>
          </p:blipFill>
          <p:spPr>
            <a:xfrm>
              <a:off x="4362786" y="5569520"/>
              <a:ext cx="419100" cy="533400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4" t="68585" r="57444" b="23637"/>
            <a:stretch/>
          </p:blipFill>
          <p:spPr>
            <a:xfrm>
              <a:off x="4087155" y="5551030"/>
              <a:ext cx="419100" cy="533400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6" t="31292" r="44100" b="54980"/>
            <a:stretch/>
          </p:blipFill>
          <p:spPr>
            <a:xfrm>
              <a:off x="4713596" y="5189640"/>
              <a:ext cx="422699" cy="982209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6"/>
          <a:stretch/>
        </p:blipFill>
        <p:spPr>
          <a:xfrm>
            <a:off x="1731034" y="4454548"/>
            <a:ext cx="2174090" cy="102421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37"/>
          <a:stretch/>
        </p:blipFill>
        <p:spPr>
          <a:xfrm>
            <a:off x="7426870" y="3367375"/>
            <a:ext cx="1929620" cy="1182727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08" y="3383869"/>
            <a:ext cx="1731414" cy="94496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8" r="63621"/>
          <a:stretch/>
        </p:blipFill>
        <p:spPr>
          <a:xfrm>
            <a:off x="4485282" y="4481335"/>
            <a:ext cx="1427689" cy="1024217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16" y="4253363"/>
            <a:ext cx="4285859" cy="122540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8" t="35976" r="63528" b="51742"/>
          <a:stretch/>
        </p:blipFill>
        <p:spPr>
          <a:xfrm>
            <a:off x="4229169" y="4630113"/>
            <a:ext cx="534172" cy="84229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t="17087" r="61957" b="70631"/>
          <a:stretch/>
        </p:blipFill>
        <p:spPr>
          <a:xfrm>
            <a:off x="4054626" y="4411250"/>
            <a:ext cx="534172" cy="8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8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6099" y="2273519"/>
            <a:ext cx="2226495" cy="36279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5227" y="461955"/>
            <a:ext cx="10005356" cy="12398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Читалочка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дізналась про звичай наших предків. Прочитай текст про нього.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23189" y="2275482"/>
            <a:ext cx="7632848" cy="30985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>
                <a:solidFill>
                  <a:schemeClr val="bg1"/>
                </a:solidFill>
              </a:rPr>
              <a:t>     </a:t>
            </a:r>
            <a:r>
              <a:rPr lang="uk-UA" sz="3200" b="1" dirty="0">
                <a:solidFill>
                  <a:schemeClr val="bg1"/>
                </a:solidFill>
              </a:rPr>
              <a:t>У древніх слов’ян був красивий звичай. До свята Нового року вони вирощували в діжках квітучу </a:t>
            </a:r>
            <a:r>
              <a:rPr lang="uk-UA" sz="3200" b="1" dirty="0">
                <a:solidFill>
                  <a:srgbClr val="FFFF00"/>
                </a:solidFill>
              </a:rPr>
              <a:t>вишню</a:t>
            </a:r>
            <a:r>
              <a:rPr lang="uk-UA" sz="3200" b="1" dirty="0">
                <a:solidFill>
                  <a:schemeClr val="bg1"/>
                </a:solidFill>
              </a:rPr>
              <a:t>. Деревце прикрашали іграшками, горіхами, яблуками. Поступово вишню стала заміняти зелена </a:t>
            </a:r>
            <a:r>
              <a:rPr lang="uk-UA" sz="3200" b="1" dirty="0">
                <a:solidFill>
                  <a:srgbClr val="FFFF00"/>
                </a:solidFill>
              </a:rPr>
              <a:t>ялина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6100" y="1753161"/>
            <a:ext cx="5457980" cy="522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Чи </a:t>
            </a:r>
            <a:r>
              <a:rPr lang="uk-UA" sz="2800" b="1" dirty="0">
                <a:solidFill>
                  <a:srgbClr val="0070C0"/>
                </a:solidFill>
              </a:rPr>
              <a:t>є в ньому щось нове для тебе</a:t>
            </a:r>
            <a:r>
              <a:rPr lang="ru-RU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7734" y="5396095"/>
            <a:ext cx="7528303" cy="6259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Доберіть </a:t>
            </a:r>
            <a:r>
              <a:rPr lang="uk-UA" sz="2800" b="1" dirty="0">
                <a:solidFill>
                  <a:srgbClr val="0070C0"/>
                </a:solidFill>
              </a:rPr>
              <a:t>спільнокореневі слова </a:t>
            </a:r>
            <a:r>
              <a:rPr lang="uk-UA" sz="2800" b="1" dirty="0" smtClean="0">
                <a:solidFill>
                  <a:srgbClr val="0070C0"/>
                </a:solidFill>
              </a:rPr>
              <a:t>виділених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704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619423" y="2382679"/>
            <a:ext cx="2565688" cy="36004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422470" y="1834090"/>
            <a:ext cx="2592288" cy="6779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вишня </a:t>
            </a:r>
            <a:r>
              <a:rPr lang="uk-UA" sz="4000" b="1" dirty="0" smtClean="0">
                <a:solidFill>
                  <a:schemeClr val="bg1"/>
                </a:solidFill>
              </a:rPr>
              <a:t>–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22470" y="2637706"/>
            <a:ext cx="2532030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ялина </a:t>
            </a:r>
            <a:r>
              <a:rPr lang="uk-UA" sz="4000" b="1" dirty="0" smtClean="0">
                <a:solidFill>
                  <a:schemeClr val="bg1"/>
                </a:solidFill>
              </a:rPr>
              <a:t>–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7455" y="517456"/>
            <a:ext cx="10297144" cy="9681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Запишіть споріднені слова </a:t>
            </a:r>
            <a:r>
              <a:rPr lang="uk-UA" sz="3600" b="1" dirty="0">
                <a:solidFill>
                  <a:schemeClr val="bg1"/>
                </a:solidFill>
              </a:rPr>
              <a:t>і </a:t>
            </a:r>
            <a:r>
              <a:rPr lang="uk-UA" sz="3600" b="1" dirty="0" smtClean="0">
                <a:solidFill>
                  <a:schemeClr val="bg1"/>
                </a:solidFill>
              </a:rPr>
              <a:t>розберіть </a:t>
            </a:r>
            <a:r>
              <a:rPr lang="uk-UA" sz="3600" b="1" dirty="0">
                <a:solidFill>
                  <a:schemeClr val="bg1"/>
                </a:solidFill>
              </a:rPr>
              <a:t>за </a:t>
            </a:r>
            <a:r>
              <a:rPr lang="uk-UA" sz="3600" b="1" dirty="0" smtClean="0">
                <a:solidFill>
                  <a:schemeClr val="bg1"/>
                </a:solidFill>
              </a:rPr>
              <a:t>будовою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43722" y="1823045"/>
            <a:ext cx="2736304" cy="6779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вишневий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20023" y="2637706"/>
            <a:ext cx="2769580" cy="5626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ялинова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84715" y="2016629"/>
            <a:ext cx="418093" cy="4621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003306" y="1915257"/>
            <a:ext cx="609005" cy="5312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Арка 26"/>
          <p:cNvSpPr/>
          <p:nvPr/>
        </p:nvSpPr>
        <p:spPr>
          <a:xfrm>
            <a:off x="3589085" y="1967340"/>
            <a:ext cx="1401673" cy="101371"/>
          </a:xfrm>
          <a:prstGeom prst="blockArc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3715767" y="2207848"/>
            <a:ext cx="1304174" cy="168348"/>
            <a:chOff x="7877060" y="2340837"/>
            <a:chExt cx="2170323" cy="182026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6138086" y="2201365"/>
            <a:ext cx="2080676" cy="181314"/>
            <a:chOff x="7877060" y="2340837"/>
            <a:chExt cx="2170323" cy="182026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Арка 38"/>
          <p:cNvSpPr/>
          <p:nvPr/>
        </p:nvSpPr>
        <p:spPr>
          <a:xfrm>
            <a:off x="6237697" y="1955705"/>
            <a:ext cx="1331390" cy="73696"/>
          </a:xfrm>
          <a:prstGeom prst="blockArc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7506321" y="1809353"/>
            <a:ext cx="496986" cy="257266"/>
            <a:chOff x="6057900" y="1943100"/>
            <a:chExt cx="519170" cy="185365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3731811" y="3072251"/>
            <a:ext cx="1138162" cy="139257"/>
            <a:chOff x="7877060" y="2340837"/>
            <a:chExt cx="2170323" cy="182026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Арка 46"/>
          <p:cNvSpPr/>
          <p:nvPr/>
        </p:nvSpPr>
        <p:spPr>
          <a:xfrm>
            <a:off x="3731811" y="2789318"/>
            <a:ext cx="1258947" cy="77194"/>
          </a:xfrm>
          <a:prstGeom prst="blockArc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6331805" y="2962958"/>
            <a:ext cx="1706871" cy="141366"/>
            <a:chOff x="7877060" y="2340837"/>
            <a:chExt cx="2170323" cy="182026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Прямоугольник 51"/>
          <p:cNvSpPr/>
          <p:nvPr/>
        </p:nvSpPr>
        <p:spPr>
          <a:xfrm>
            <a:off x="4867895" y="2749379"/>
            <a:ext cx="418093" cy="4621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8069522" y="2707224"/>
            <a:ext cx="418093" cy="4621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Арка 53"/>
          <p:cNvSpPr/>
          <p:nvPr/>
        </p:nvSpPr>
        <p:spPr>
          <a:xfrm>
            <a:off x="6331805" y="2740910"/>
            <a:ext cx="1258947" cy="77194"/>
          </a:xfrm>
          <a:prstGeom prst="blockArc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DC301DC9-28E9-466F-BA88-718384D7AF3C}"/>
              </a:ext>
            </a:extLst>
          </p:cNvPr>
          <p:cNvGrpSpPr/>
          <p:nvPr/>
        </p:nvGrpSpPr>
        <p:grpSpPr>
          <a:xfrm>
            <a:off x="7492482" y="2568728"/>
            <a:ext cx="567388" cy="224418"/>
            <a:chOff x="6057900" y="1943100"/>
            <a:chExt cx="519170" cy="185365"/>
          </a:xfrm>
        </p:grpSpPr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xmlns="" id="{AB55E28D-242D-43FE-979B-692C16AEF08D}"/>
                </a:ext>
              </a:extLst>
            </p:cNvPr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xmlns="" id="{32EB2C6E-068C-41DE-996B-5F1AC5366A6D}"/>
                </a:ext>
              </a:extLst>
            </p:cNvPr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Саджанці вишні Норд Стар - купити в Україні за найкращою ціною від  розсадника Ідея-Са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85" y="3507039"/>
            <a:ext cx="2844552" cy="28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аджанець Ялини блакитної &quot;Santa Fe&quot; 1606335603 купити в Україні | Flora  sh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740" y="3490045"/>
            <a:ext cx="2844552" cy="28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447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9" grpId="0" animBg="1"/>
      <p:bldP spid="47" grpId="0" animBg="1"/>
      <p:bldP spid="52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496525" y="1902958"/>
            <a:ext cx="1541261" cy="16757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1431" y="333450"/>
            <a:ext cx="10657184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Ґаджик </a:t>
            </a:r>
            <a:r>
              <a:rPr lang="uk-UA" sz="3600" b="1" dirty="0">
                <a:solidFill>
                  <a:schemeClr val="bg1"/>
                </a:solidFill>
              </a:rPr>
              <a:t>знайшов іншу інформацію про Новий рік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024552" y="2061642"/>
            <a:ext cx="9324063" cy="397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bg1"/>
                </a:solidFill>
              </a:rPr>
              <a:t>     Новий рік святкують усі народи, але кожний по-своєму. 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     Англійці опівночі відчиняють задні двері будинку, щоб через них тихесенько втік </a:t>
            </a:r>
            <a:r>
              <a:rPr lang="uk-UA" sz="2800" b="1" dirty="0">
                <a:solidFill>
                  <a:srgbClr val="FFFF00"/>
                </a:solidFill>
              </a:rPr>
              <a:t>старий</a:t>
            </a:r>
            <a:r>
              <a:rPr lang="uk-UA" sz="2800" b="1" dirty="0">
                <a:solidFill>
                  <a:schemeClr val="bg1"/>
                </a:solidFill>
              </a:rPr>
              <a:t> рік. 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     В Угорщині в перші хвилини Нового року страшнючим гамором відганяють від </a:t>
            </a:r>
            <a:r>
              <a:rPr lang="uk-UA" sz="2800" b="1" dirty="0">
                <a:solidFill>
                  <a:srgbClr val="FFFF00"/>
                </a:solidFill>
              </a:rPr>
              <a:t>домівок </a:t>
            </a:r>
            <a:r>
              <a:rPr lang="uk-UA" sz="2800" b="1" dirty="0">
                <a:solidFill>
                  <a:schemeClr val="bg1"/>
                </a:solidFill>
              </a:rPr>
              <a:t>злих </a:t>
            </a:r>
            <a:r>
              <a:rPr lang="uk-UA" sz="2800" b="1" dirty="0">
                <a:solidFill>
                  <a:srgbClr val="FFFF00"/>
                </a:solidFill>
              </a:rPr>
              <a:t>духів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     У </a:t>
            </a:r>
            <a:r>
              <a:rPr lang="uk-UA" sz="2800" b="1" dirty="0">
                <a:solidFill>
                  <a:schemeClr val="bg1"/>
                </a:solidFill>
              </a:rPr>
              <a:t>Греції напередодні Нового року </a:t>
            </a:r>
            <a:r>
              <a:rPr lang="uk-UA" sz="2800" b="1" dirty="0">
                <a:solidFill>
                  <a:srgbClr val="FFFF00"/>
                </a:solidFill>
              </a:rPr>
              <a:t>маленькі</a:t>
            </a:r>
            <a:r>
              <a:rPr lang="uk-UA" sz="2800" b="1" dirty="0">
                <a:solidFill>
                  <a:schemeClr val="bg1"/>
                </a:solidFill>
              </a:rPr>
              <a:t> діти залишають біля каміна свої черевички для </a:t>
            </a:r>
            <a:r>
              <a:rPr lang="uk-UA" sz="2800" b="1" dirty="0">
                <a:solidFill>
                  <a:srgbClr val="FFFF00"/>
                </a:solidFill>
              </a:rPr>
              <a:t>подаруночків. </a:t>
            </a:r>
          </a:p>
          <a:p>
            <a:pPr algn="just"/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uk-UA" sz="2800" b="1" dirty="0">
                <a:solidFill>
                  <a:schemeClr val="bg1"/>
                </a:solidFill>
              </a:rPr>
              <a:t>В Італії в останні хвилини старого року зі страшним гуркотом падають з вікон </a:t>
            </a:r>
            <a:r>
              <a:rPr lang="uk-UA" sz="2800" b="1" dirty="0">
                <a:solidFill>
                  <a:srgbClr val="FFFF00"/>
                </a:solidFill>
              </a:rPr>
              <a:t>старі</a:t>
            </a:r>
            <a:r>
              <a:rPr lang="uk-UA" sz="2800" b="1" dirty="0">
                <a:solidFill>
                  <a:srgbClr val="295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меблі, посуд. 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37786" y="1140660"/>
            <a:ext cx="9310829" cy="7952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її.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Про </a:t>
            </a:r>
            <a:r>
              <a:rPr lang="uk-UA" sz="2400" b="1" dirty="0">
                <a:solidFill>
                  <a:srgbClr val="0070C0"/>
                </a:solidFill>
              </a:rPr>
              <a:t>які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традиції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ти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uk-UA" sz="2400" b="1" dirty="0" err="1">
                <a:solidFill>
                  <a:srgbClr val="0070C0"/>
                </a:solidFill>
              </a:rPr>
              <a:t>дізнає</a:t>
            </a:r>
            <a:r>
              <a:rPr lang="ru-RU" sz="2400" b="1" dirty="0" err="1">
                <a:solidFill>
                  <a:srgbClr val="0070C0"/>
                </a:solidFill>
              </a:rPr>
              <a:t>шся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вперше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  <a:r>
              <a:rPr lang="uk-UA" sz="2400" b="1" dirty="0">
                <a:solidFill>
                  <a:srgbClr val="0070C0"/>
                </a:solidFill>
              </a:rPr>
              <a:t>Чи подобаються вони тобі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  <a:r>
              <a:rPr lang="uk-UA" sz="2400" b="1" dirty="0" smtClean="0">
                <a:solidFill>
                  <a:srgbClr val="0070C0"/>
                </a:solidFill>
              </a:rPr>
              <a:t>Випиши </a:t>
            </a:r>
            <a:r>
              <a:rPr lang="uk-UA" sz="2400" b="1" dirty="0">
                <a:solidFill>
                  <a:srgbClr val="0070C0"/>
                </a:solidFill>
              </a:rPr>
              <a:t>з тексту виділені слова. Розбери їх за будовою. </a:t>
            </a:r>
          </a:p>
        </p:txBody>
      </p:sp>
      <p:sp>
        <p:nvSpPr>
          <p:cNvPr id="15" name="Дуга 14"/>
          <p:cNvSpPr/>
          <p:nvPr/>
        </p:nvSpPr>
        <p:spPr>
          <a:xfrm rot="19143911">
            <a:off x="9366833" y="4607406"/>
            <a:ext cx="980260" cy="1713537"/>
          </a:xfrm>
          <a:prstGeom prst="arc">
            <a:avLst>
              <a:gd name="adj1" fmla="val 16200000"/>
              <a:gd name="adj2" fmla="val 1859667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700543" y="4770272"/>
            <a:ext cx="383344" cy="350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9856963" y="4662164"/>
            <a:ext cx="843580" cy="180884"/>
            <a:chOff x="6057900" y="1943100"/>
            <a:chExt cx="519170" cy="185365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 rot="10800000">
            <a:off x="8828334" y="4676674"/>
            <a:ext cx="455509" cy="223380"/>
            <a:chOff x="7890173" y="2366745"/>
            <a:chExt cx="1880663" cy="182026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6524079" y="3717826"/>
            <a:ext cx="720080" cy="328975"/>
            <a:chOff x="6057900" y="1943100"/>
            <a:chExt cx="519170" cy="185365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Дуга 26"/>
          <p:cNvSpPr/>
          <p:nvPr/>
        </p:nvSpPr>
        <p:spPr>
          <a:xfrm rot="19143911">
            <a:off x="6185947" y="2827673"/>
            <a:ext cx="1159287" cy="1818392"/>
          </a:xfrm>
          <a:prstGeom prst="arc">
            <a:avLst>
              <a:gd name="adj1" fmla="val 16200000"/>
              <a:gd name="adj2" fmla="val 1859667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9143911">
            <a:off x="5944435" y="3736199"/>
            <a:ext cx="1159287" cy="1818392"/>
          </a:xfrm>
          <a:prstGeom prst="arc">
            <a:avLst>
              <a:gd name="adj1" fmla="val 16200000"/>
              <a:gd name="adj2" fmla="val 1859667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858488" y="2997746"/>
            <a:ext cx="383344" cy="350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546596" y="3871498"/>
            <a:ext cx="383344" cy="350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19143911">
            <a:off x="8040689" y="3748077"/>
            <a:ext cx="1159287" cy="1818392"/>
          </a:xfrm>
          <a:prstGeom prst="arc">
            <a:avLst>
              <a:gd name="adj1" fmla="val 16200000"/>
              <a:gd name="adj2" fmla="val 1859667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196487" y="4222104"/>
            <a:ext cx="191672" cy="350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9143911">
            <a:off x="8882557" y="4099632"/>
            <a:ext cx="1159287" cy="1818392"/>
          </a:xfrm>
          <a:prstGeom prst="arc">
            <a:avLst>
              <a:gd name="adj1" fmla="val 16200000"/>
              <a:gd name="adj2" fmla="val 1859667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9462200" y="4073040"/>
            <a:ext cx="720080" cy="328975"/>
            <a:chOff x="6057900" y="1943100"/>
            <a:chExt cx="519170" cy="185365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 36"/>
          <p:cNvSpPr/>
          <p:nvPr/>
        </p:nvSpPr>
        <p:spPr>
          <a:xfrm>
            <a:off x="6812414" y="5552251"/>
            <a:ext cx="191672" cy="350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9143911">
            <a:off x="6206979" y="5387438"/>
            <a:ext cx="1159287" cy="1818392"/>
          </a:xfrm>
          <a:prstGeom prst="arc">
            <a:avLst>
              <a:gd name="adj1" fmla="val 16200000"/>
              <a:gd name="adj2" fmla="val 1859667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544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6340</TotalTime>
  <Words>557</Words>
  <Application>Microsoft Office PowerPoint</Application>
  <PresentationFormat>Произвольный</PresentationFormat>
  <Paragraphs>106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Розбираю слова за будовою</vt:lpstr>
      <vt:lpstr> Налаштування на урок «Моя тваринка»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Підсумок уроку. 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498</cp:revision>
  <dcterms:created xsi:type="dcterms:W3CDTF">2025-08-27T14:01:18Z</dcterms:created>
  <dcterms:modified xsi:type="dcterms:W3CDTF">2025-12-08T20:41:42Z</dcterms:modified>
</cp:coreProperties>
</file>