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642" r:id="rId3"/>
    <p:sldId id="617" r:id="rId4"/>
    <p:sldId id="492" r:id="rId5"/>
    <p:sldId id="645" r:id="rId6"/>
    <p:sldId id="646" r:id="rId7"/>
    <p:sldId id="649" r:id="rId8"/>
    <p:sldId id="651" r:id="rId9"/>
    <p:sldId id="652" r:id="rId10"/>
    <p:sldId id="636" r:id="rId11"/>
    <p:sldId id="653" r:id="rId12"/>
    <p:sldId id="611" r:id="rId13"/>
    <p:sldId id="292" r:id="rId14"/>
    <p:sldId id="643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15945" y="1053530"/>
            <a:ext cx="9184598" cy="115212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Розпізнаю слова з орфограмами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956127" y="4036361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49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05458"/>
            <a:ext cx="9933348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81723" y="2943808"/>
            <a:ext cx="7806602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solidFill>
                  <a:schemeClr val="bg1"/>
                </a:solidFill>
              </a:rPr>
              <a:t>     </a:t>
            </a:r>
            <a:r>
              <a:rPr lang="ru-RU" sz="3600" b="1" dirty="0"/>
              <a:t>Із </a:t>
            </a:r>
            <a:r>
              <a:rPr lang="ru-RU" sz="3600" b="1" dirty="0" err="1"/>
              <a:t>часів</a:t>
            </a:r>
            <a:r>
              <a:rPr lang="ru-RU" sz="3600" b="1" dirty="0"/>
              <a:t> </a:t>
            </a:r>
            <a:r>
              <a:rPr lang="ru-RU" sz="3600" b="1" dirty="0" err="1"/>
              <a:t>незалежності</a:t>
            </a:r>
            <a:r>
              <a:rPr lang="ru-RU" sz="3600" b="1" dirty="0"/>
              <a:t> </a:t>
            </a:r>
            <a:r>
              <a:rPr lang="ru-RU" sz="3600" b="1" dirty="0" smtClean="0"/>
              <a:t>__</a:t>
            </a:r>
            <a:r>
              <a:rPr lang="ru-RU" sz="3600" b="1" dirty="0" err="1" smtClean="0"/>
              <a:t>країни</a:t>
            </a:r>
            <a:r>
              <a:rPr lang="ru-RU" sz="3600" b="1" dirty="0" smtClean="0"/>
              <a:t> </a:t>
            </a:r>
            <a:r>
              <a:rPr lang="ru-RU" sz="3600" b="1" dirty="0" err="1"/>
              <a:t>вишиванка</a:t>
            </a:r>
            <a:r>
              <a:rPr lang="ru-RU" sz="3600" b="1" dirty="0"/>
              <a:t> почала </a:t>
            </a:r>
            <a:r>
              <a:rPr lang="ru-RU" sz="3600" b="1" dirty="0" err="1"/>
              <a:t>повертатися</a:t>
            </a:r>
            <a:r>
              <a:rPr lang="ru-RU" sz="3600" b="1" dirty="0"/>
              <a:t> в наше </a:t>
            </a:r>
            <a:r>
              <a:rPr lang="ru-RU" sz="3600" b="1" dirty="0" err="1" smtClean="0"/>
              <a:t>жит_я</a:t>
            </a:r>
            <a:r>
              <a:rPr lang="ru-RU" sz="3600" b="1" dirty="0"/>
              <a:t>. Її </a:t>
            </a:r>
            <a:r>
              <a:rPr lang="ru-RU" sz="3600" b="1" dirty="0" err="1"/>
              <a:t>носять</a:t>
            </a:r>
            <a:r>
              <a:rPr lang="ru-RU" sz="3600" b="1" dirty="0"/>
              <a:t> як </a:t>
            </a:r>
            <a:r>
              <a:rPr lang="ru-RU" sz="3600" b="1" dirty="0" err="1"/>
              <a:t>святковий</a:t>
            </a:r>
            <a:r>
              <a:rPr lang="ru-RU" sz="3600" b="1" dirty="0"/>
              <a:t> і </a:t>
            </a:r>
            <a:r>
              <a:rPr lang="ru-RU" sz="3600" b="1" dirty="0" err="1"/>
              <a:t>патріотичний</a:t>
            </a:r>
            <a:r>
              <a:rPr lang="ru-RU" sz="3600" b="1" dirty="0"/>
              <a:t> </a:t>
            </a:r>
            <a:r>
              <a:rPr lang="ru-RU" sz="3600" b="1" dirty="0" err="1" smtClean="0"/>
              <a:t>одя</a:t>
            </a:r>
            <a:r>
              <a:rPr lang="ru-RU" sz="3600" b="1" dirty="0" smtClean="0"/>
              <a:t>_. </a:t>
            </a:r>
            <a:r>
              <a:rPr lang="ru-RU" sz="3600" b="1" dirty="0"/>
              <a:t>Нікого не </a:t>
            </a:r>
            <a:r>
              <a:rPr lang="ru-RU" sz="3600" b="1" dirty="0" err="1"/>
              <a:t>здивує</a:t>
            </a:r>
            <a:r>
              <a:rPr lang="ru-RU" sz="3600" b="1" dirty="0"/>
              <a:t> </a:t>
            </a:r>
            <a:r>
              <a:rPr lang="ru-RU" sz="3600" b="1" dirty="0" err="1" smtClean="0"/>
              <a:t>с_огодні</a:t>
            </a:r>
            <a:r>
              <a:rPr lang="ru-RU" sz="3600" b="1" dirty="0" smtClean="0"/>
              <a:t> </a:t>
            </a:r>
            <a:r>
              <a:rPr lang="ru-RU" sz="3600" b="1" dirty="0" err="1"/>
              <a:t>вишита</a:t>
            </a:r>
            <a:r>
              <a:rPr lang="ru-RU" sz="3600" b="1" dirty="0"/>
              <a:t> сорочка в </a:t>
            </a:r>
            <a:r>
              <a:rPr lang="ru-RU" sz="3600" b="1" dirty="0" err="1" smtClean="0"/>
              <a:t>поєднàн_і</a:t>
            </a:r>
            <a:r>
              <a:rPr lang="ru-RU" sz="3600" b="1" dirty="0" smtClean="0"/>
              <a:t> </a:t>
            </a:r>
            <a:r>
              <a:rPr lang="ru-RU" sz="3600" b="1" dirty="0"/>
              <a:t>зі строгим костюмом.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228" y="1269554"/>
            <a:ext cx="9933348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Поясніть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Читалочці</a:t>
            </a:r>
            <a:r>
              <a:rPr lang="ru-RU" sz="2800" b="1" dirty="0">
                <a:solidFill>
                  <a:srgbClr val="0070C0"/>
                </a:solidFill>
              </a:rPr>
              <a:t>, які </a:t>
            </a:r>
            <a:r>
              <a:rPr lang="ru-RU" sz="2800" b="1" dirty="0" err="1">
                <a:solidFill>
                  <a:srgbClr val="0070C0"/>
                </a:solidFill>
              </a:rPr>
              <a:t>орфограми</a:t>
            </a:r>
            <a:r>
              <a:rPr lang="ru-RU" sz="2800" b="1" dirty="0">
                <a:solidFill>
                  <a:srgbClr val="0070C0"/>
                </a:solidFill>
              </a:rPr>
              <a:t> пропущено в словах. </a:t>
            </a:r>
            <a:r>
              <a:rPr lang="ru-RU" sz="2800" b="1" dirty="0" smtClean="0">
                <a:solidFill>
                  <a:srgbClr val="0070C0"/>
                </a:solidFill>
              </a:rPr>
              <a:t>Придумайте </a:t>
            </a:r>
            <a:r>
              <a:rPr lang="ru-RU" sz="2800" b="1" dirty="0">
                <a:solidFill>
                  <a:srgbClr val="0070C0"/>
                </a:solidFill>
              </a:rPr>
              <a:t>заголовок до тексту.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5228" y="2345737"/>
            <a:ext cx="2035278" cy="3316330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4993850" y="2265747"/>
            <a:ext cx="4382347" cy="6599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Вишиванка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188375" y="2853730"/>
            <a:ext cx="655159" cy="79451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У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67788" y="3950835"/>
            <a:ext cx="536211" cy="79451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т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84119" y="4451104"/>
            <a:ext cx="475998" cy="79451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г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27735" y="4976271"/>
            <a:ext cx="432048" cy="79451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ь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520046" y="5072315"/>
            <a:ext cx="540537" cy="79451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н</a:t>
            </a:r>
            <a:endParaRPr lang="uk-UA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544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8" y="621482"/>
            <a:ext cx="993334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інформацію Родзинки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763438" y="2302274"/>
            <a:ext cx="2304258" cy="323353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67696" y="2302274"/>
            <a:ext cx="792088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600" b="1" dirty="0" smtClean="0">
                <a:solidFill>
                  <a:srgbClr val="295FFF"/>
                </a:solidFill>
              </a:rPr>
              <a:t>     </a:t>
            </a:r>
            <a:r>
              <a:rPr lang="uk-UA" sz="3600" b="1" dirty="0" smtClean="0">
                <a:solidFill>
                  <a:srgbClr val="FFFF00"/>
                </a:solidFill>
              </a:rPr>
              <a:t>Студенти </a:t>
            </a:r>
            <a:r>
              <a:rPr lang="uk-UA" sz="3600" b="1" dirty="0">
                <a:solidFill>
                  <a:srgbClr val="FFFF00"/>
                </a:solidFill>
              </a:rPr>
              <a:t>(з)міста (</a:t>
            </a:r>
            <a:r>
              <a:rPr lang="uk-UA" sz="3600" b="1" dirty="0" err="1">
                <a:solidFill>
                  <a:srgbClr val="FFFF00"/>
                </a:solidFill>
              </a:rPr>
              <a:t>Ч,ч</a:t>
            </a:r>
            <a:r>
              <a:rPr lang="uk-UA" sz="3600" b="1" dirty="0">
                <a:solidFill>
                  <a:srgbClr val="FFFF00"/>
                </a:solidFill>
              </a:rPr>
              <a:t>)</a:t>
            </a:r>
            <a:r>
              <a:rPr lang="uk-UA" sz="3600" b="1" dirty="0" err="1">
                <a:solidFill>
                  <a:srgbClr val="FFFF00"/>
                </a:solidFill>
              </a:rPr>
              <a:t>ернівці</a:t>
            </a:r>
            <a:r>
              <a:rPr lang="uk-UA" sz="3600" b="1" dirty="0">
                <a:solidFill>
                  <a:srgbClr val="FFFF00"/>
                </a:solidFill>
              </a:rPr>
              <a:t> запропонували святкувати навесні День вишиванки. </a:t>
            </a:r>
            <a:r>
              <a:rPr lang="uk-UA" sz="3600" b="1" dirty="0">
                <a:solidFill>
                  <a:schemeClr val="bg1"/>
                </a:solidFill>
              </a:rPr>
              <a:t>Для цього потрібно зовсім мало. Просто вийти на вулицю у вишиванці. </a:t>
            </a:r>
            <a:r>
              <a:rPr lang="uk-UA" sz="3600" b="1" dirty="0">
                <a:solidFill>
                  <a:srgbClr val="FFFF00"/>
                </a:solidFill>
              </a:rPr>
              <a:t>(З,С)хиляй своїх друзів і </a:t>
            </a:r>
            <a:r>
              <a:rPr lang="uk-UA" sz="3600" b="1" dirty="0" err="1">
                <a:solidFill>
                  <a:srgbClr val="FFFF00"/>
                </a:solidFill>
              </a:rPr>
              <a:t>зна</a:t>
            </a:r>
            <a:r>
              <a:rPr lang="uk-UA" sz="3600" b="1" dirty="0">
                <a:solidFill>
                  <a:srgbClr val="FFFF00"/>
                </a:solidFill>
              </a:rPr>
              <a:t>(</a:t>
            </a:r>
            <a:r>
              <a:rPr lang="uk-UA" sz="3600" b="1" dirty="0" err="1">
                <a:solidFill>
                  <a:srgbClr val="FFFF00"/>
                </a:solidFill>
              </a:rPr>
              <a:t>ь,й</a:t>
            </a:r>
            <a:r>
              <a:rPr lang="uk-UA" sz="3600" b="1" dirty="0">
                <a:solidFill>
                  <a:srgbClr val="FFFF00"/>
                </a:solidFill>
              </a:rPr>
              <a:t>)</a:t>
            </a:r>
            <a:r>
              <a:rPr lang="uk-UA" sz="3600" b="1" dirty="0" err="1">
                <a:solidFill>
                  <a:srgbClr val="FFFF00"/>
                </a:solidFill>
              </a:rPr>
              <a:t>омих</a:t>
            </a:r>
            <a:r>
              <a:rPr lang="uk-UA" sz="3600" b="1" dirty="0">
                <a:solidFill>
                  <a:srgbClr val="FFFF00"/>
                </a:solidFill>
              </a:rPr>
              <a:t> до ц(</a:t>
            </a:r>
            <a:r>
              <a:rPr lang="uk-UA" sz="3600" b="1" dirty="0" err="1">
                <a:solidFill>
                  <a:srgbClr val="FFFF00"/>
                </a:solidFill>
              </a:rPr>
              <a:t>ь,й</a:t>
            </a:r>
            <a:r>
              <a:rPr lang="uk-UA" sz="3600" b="1" dirty="0">
                <a:solidFill>
                  <a:srgbClr val="FFFF00"/>
                </a:solidFill>
              </a:rPr>
              <a:t>)ого </a:t>
            </a:r>
            <a:r>
              <a:rPr lang="uk-UA" sz="3600" b="1" dirty="0" smtClean="0">
                <a:solidFill>
                  <a:srgbClr val="FFFF00"/>
                </a:solidFill>
              </a:rPr>
              <a:t>дійства.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5227" y="1345328"/>
            <a:ext cx="9933348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Запиши виділені речення, розкривши дужки. Підкресли орфограми.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776855" y="2451182"/>
            <a:ext cx="0" cy="474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116367" y="2481241"/>
            <a:ext cx="216024" cy="4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164039" y="4611981"/>
            <a:ext cx="72008" cy="444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931791" y="5166555"/>
            <a:ext cx="216024" cy="4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244159" y="5174250"/>
            <a:ext cx="216024" cy="4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747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739" y="494644"/>
            <a:ext cx="10364867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Дай </a:t>
            </a:r>
            <a:r>
              <a:rPr lang="ru-RU" sz="4000" b="1" dirty="0" err="1"/>
              <a:t>відповіді</a:t>
            </a:r>
            <a:r>
              <a:rPr lang="ru-RU" sz="4000" b="1" dirty="0"/>
              <a:t> на запитання </a:t>
            </a:r>
            <a:r>
              <a:rPr lang="ru-RU" sz="4000" b="1" dirty="0" smtClean="0"/>
              <a:t>друзів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55227" y="2421682"/>
            <a:ext cx="6981020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Чи </a:t>
            </a:r>
            <a:r>
              <a:rPr lang="ru-RU" sz="3200" b="1" dirty="0"/>
              <a:t>є у тебе </a:t>
            </a:r>
            <a:r>
              <a:rPr lang="ru-RU" sz="3200" b="1" dirty="0" err="1"/>
              <a:t>вишиванка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Чи </a:t>
            </a:r>
            <a:r>
              <a:rPr lang="ru-RU" sz="3200" b="1" dirty="0" err="1"/>
              <a:t>хотілося</a:t>
            </a:r>
            <a:r>
              <a:rPr lang="ru-RU" sz="3200" b="1" dirty="0"/>
              <a:t> б тобі </a:t>
            </a:r>
            <a:r>
              <a:rPr lang="ru-RU" sz="3200" b="1" dirty="0" err="1"/>
              <a:t>святкувати</a:t>
            </a:r>
            <a:r>
              <a:rPr lang="ru-RU" sz="3200" b="1" dirty="0"/>
              <a:t> День </a:t>
            </a:r>
            <a:r>
              <a:rPr lang="ru-RU" sz="3200" b="1" dirty="0" err="1"/>
              <a:t>вишиванки</a:t>
            </a:r>
            <a:r>
              <a:rPr lang="ru-RU" sz="3200" b="1" dirty="0"/>
              <a:t>? 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А </a:t>
            </a:r>
            <a:r>
              <a:rPr lang="ru-RU" sz="3200" b="1" dirty="0"/>
              <a:t>може ти </a:t>
            </a:r>
            <a:r>
              <a:rPr lang="ru-RU" sz="3200" b="1" dirty="0" smtClean="0"/>
              <a:t>вже </a:t>
            </a:r>
            <a:r>
              <a:rPr lang="ru-RU" sz="3200" b="1" dirty="0" err="1" smtClean="0"/>
              <a:t>долучався</a:t>
            </a:r>
            <a:r>
              <a:rPr lang="ru-RU" sz="3200" b="1" dirty="0" smtClean="0"/>
              <a:t>/ </a:t>
            </a:r>
            <a:r>
              <a:rPr lang="ru-RU" sz="3200" b="1" dirty="0" err="1" smtClean="0"/>
              <a:t>долучалась</a:t>
            </a:r>
            <a:r>
              <a:rPr lang="ru-RU" sz="3200" b="1" dirty="0" smtClean="0"/>
              <a:t> </a:t>
            </a:r>
            <a:r>
              <a:rPr lang="ru-RU" sz="3200" b="1" dirty="0"/>
              <a:t>до цього свята?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6421" y="1413935"/>
            <a:ext cx="6291754" cy="8637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Запиши текст за </a:t>
            </a:r>
            <a:r>
              <a:rPr lang="ru-RU" sz="2800" b="1" dirty="0" err="1">
                <a:solidFill>
                  <a:srgbClr val="0070C0"/>
                </a:solidFill>
              </a:rPr>
              <a:t>цими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запитаннями</a:t>
            </a:r>
            <a:r>
              <a:rPr lang="ru-RU" sz="2800" b="1" dirty="0">
                <a:solidFill>
                  <a:srgbClr val="0070C0"/>
                </a:solidFill>
              </a:rPr>
              <a:t>. Придумай до </a:t>
            </a:r>
            <a:r>
              <a:rPr lang="ru-RU" sz="2800" b="1" dirty="0" err="1">
                <a:solidFill>
                  <a:srgbClr val="0070C0"/>
                </a:solidFill>
              </a:rPr>
              <a:t>нього</a:t>
            </a:r>
            <a:r>
              <a:rPr lang="ru-RU" sz="2800" b="1" dirty="0">
                <a:solidFill>
                  <a:srgbClr val="0070C0"/>
                </a:solidFill>
              </a:rPr>
              <a:t> заголовок.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Картинки до тестів\!!! Учні\_free_2024-11-11-20-31-58_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1399733"/>
            <a:ext cx="3153770" cy="31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67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93490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12" y="3357786"/>
            <a:ext cx="2734687" cy="273468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1 УКР МОВА\1 Пономарьова\3 Будова слова\№049-Розпізнаю слова з орфограмами\2025-12-07_212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0" y="1701602"/>
            <a:ext cx="1040727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2389" y="3412148"/>
            <a:ext cx="7039841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/>
              <a:t>Всесвітній День вишиванки — міжнародне свято, яке проводиться в Україні щороку в третій четвер травня.</a:t>
            </a:r>
            <a:endParaRPr lang="uk-U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Підсумок уроку.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91" y="1447640"/>
            <a:ext cx="1523621" cy="205870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13570"/>
            <a:ext cx="1923704" cy="192540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01423" y="4716950"/>
            <a:ext cx="2112729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Корисна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4152" y="3615027"/>
            <a:ext cx="1768228" cy="10980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 все зрозуміло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460" y="3433592"/>
            <a:ext cx="1906428" cy="12460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Час пролетів непомітно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7828" y="4560013"/>
            <a:ext cx="2318378" cy="11716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Працювалось легко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783" y="3388412"/>
            <a:ext cx="2136408" cy="11716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Непотрібна інформація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28" y="2602553"/>
            <a:ext cx="2320357" cy="18075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524" r="5956" b="17144"/>
          <a:stretch/>
        </p:blipFill>
        <p:spPr bwMode="auto">
          <a:xfrm>
            <a:off x="5311068" y="1566083"/>
            <a:ext cx="2374453" cy="1620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71" y="2923602"/>
            <a:ext cx="1821906" cy="174472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39703" y="1566083"/>
            <a:ext cx="5950132" cy="1075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2800" b="1" dirty="0">
                <a:solidFill>
                  <a:schemeClr val="bg1"/>
                </a:solidFill>
              </a:rPr>
              <a:t>Яку тему вивчали на уроці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265113" lvl="0" indent="-265113">
              <a:buFontTx/>
              <a:buChar char="-"/>
            </a:pPr>
            <a:r>
              <a:rPr lang="uk-UA" sz="2800" b="1" dirty="0" smtClean="0">
                <a:solidFill>
                  <a:schemeClr val="bg1"/>
                </a:solidFill>
              </a:rPr>
              <a:t>Які орфограми зустріли на уроці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50422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 «Моя тваринка»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9943" y="4797946"/>
            <a:ext cx="5694608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зображення. Вибери одне з них і розкажи, яка інформація стосується саме тебе.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Мудрість дня\photo_2025-10-16_16-05-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1818"/>
          <a:stretch/>
        </p:blipFill>
        <p:spPr bwMode="auto">
          <a:xfrm>
            <a:off x="907455" y="1358814"/>
            <a:ext cx="316835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10-16_16-08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1358814"/>
            <a:ext cx="3096343" cy="27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11-03_10-30-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1" y="1358814"/>
            <a:ext cx="2382240" cy="33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9-21_20-56-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789834"/>
            <a:ext cx="3134600" cy="28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448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3 клас\01 УКР МОВА\1 Пономарьова\3 Будова слова\№048-Розбираю слова за будовою\2025-12-06_22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3" y="1269554"/>
            <a:ext cx="913776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1917626"/>
            <a:ext cx="2592288" cy="25922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23447210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557586"/>
            <a:ext cx="6120680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дізнаємось, коли відзначають День </a:t>
            </a:r>
            <a:r>
              <a:rPr lang="uk-UA" sz="3200" b="1" dirty="0" smtClean="0">
                <a:solidFill>
                  <a:srgbClr val="0070C0"/>
                </a:solidFill>
              </a:rPr>
              <a:t>вишиванки.</a:t>
            </a:r>
            <a:r>
              <a:rPr lang="uk-UA" sz="8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Дізнаємось</a:t>
            </a:r>
            <a:r>
              <a:rPr lang="uk-UA" sz="3200" b="1" dirty="0">
                <a:solidFill>
                  <a:srgbClr val="0070C0"/>
                </a:solidFill>
              </a:rPr>
              <a:t>, що таке орфограма та згадаємо правила написання слів.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ДЕНЬ ВИШИВАНКИ | Бучанський НВК &quot;СЗОШ І-ІІІ ступенів ЗОШ І-ІІІ ступенів&quot; №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4221882"/>
            <a:ext cx="3449140" cy="23569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869929" y="1506801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34222" y="1556472"/>
            <a:ext cx="578025" cy="72176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17087" r="61957" b="70631"/>
          <a:stretch/>
        </p:blipFill>
        <p:spPr>
          <a:xfrm>
            <a:off x="1653777" y="-839499"/>
            <a:ext cx="533824" cy="84248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8" t="35976" r="63528" b="51742"/>
          <a:stretch/>
        </p:blipFill>
        <p:spPr>
          <a:xfrm>
            <a:off x="190812" y="-890833"/>
            <a:ext cx="533824" cy="84248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5" t="66163" r="18331" b="21663"/>
          <a:stretch/>
        </p:blipFill>
        <p:spPr>
          <a:xfrm>
            <a:off x="739607" y="-900927"/>
            <a:ext cx="391271" cy="83511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18066" r="58049" b="71031"/>
          <a:stretch/>
        </p:blipFill>
        <p:spPr>
          <a:xfrm>
            <a:off x="1439029" y="-714919"/>
            <a:ext cx="520310" cy="74796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8" t="14786" r="8550" b="72902"/>
          <a:stretch/>
        </p:blipFill>
        <p:spPr>
          <a:xfrm>
            <a:off x="-46616" y="-1106622"/>
            <a:ext cx="771252" cy="8446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8" t="52677" r="16688" b="35011"/>
          <a:stretch/>
        </p:blipFill>
        <p:spPr>
          <a:xfrm>
            <a:off x="389890" y="-862752"/>
            <a:ext cx="793628" cy="8446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32100" r="55734" b="56997"/>
          <a:stretch/>
        </p:blipFill>
        <p:spPr>
          <a:xfrm>
            <a:off x="1163056" y="-814423"/>
            <a:ext cx="520310" cy="7479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49789" r="80061" b="37994"/>
          <a:stretch/>
        </p:blipFill>
        <p:spPr>
          <a:xfrm>
            <a:off x="2010813" y="-814423"/>
            <a:ext cx="509964" cy="83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5" t="66163" r="18331" b="21663"/>
          <a:stretch/>
        </p:blipFill>
        <p:spPr>
          <a:xfrm>
            <a:off x="2303439" y="-802068"/>
            <a:ext cx="391271" cy="8351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32100" r="55734" b="56997"/>
          <a:stretch/>
        </p:blipFill>
        <p:spPr>
          <a:xfrm>
            <a:off x="2646235" y="-949478"/>
            <a:ext cx="520310" cy="74796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6" t="18066" r="58049" b="71031"/>
          <a:stretch/>
        </p:blipFill>
        <p:spPr>
          <a:xfrm>
            <a:off x="2767800" y="-769369"/>
            <a:ext cx="520310" cy="74796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34210" r="38128" b="51814"/>
          <a:stretch/>
        </p:blipFill>
        <p:spPr>
          <a:xfrm>
            <a:off x="1653778" y="3511848"/>
            <a:ext cx="2637636" cy="97091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6" r="35174" b="23942"/>
          <a:stretch/>
        </p:blipFill>
        <p:spPr>
          <a:xfrm>
            <a:off x="4089576" y="4285570"/>
            <a:ext cx="3141796" cy="86647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14912" r="25108" b="68523"/>
          <a:stretch/>
        </p:blipFill>
        <p:spPr>
          <a:xfrm>
            <a:off x="4394179" y="3338097"/>
            <a:ext cx="3147669" cy="1085634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5" r="50742" b="2152"/>
          <a:stretch/>
        </p:blipFill>
        <p:spPr>
          <a:xfrm>
            <a:off x="7479468" y="3381715"/>
            <a:ext cx="2387310" cy="117592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82734" r="31319" b="3590"/>
          <a:stretch/>
        </p:blipFill>
        <p:spPr>
          <a:xfrm>
            <a:off x="1183518" y="4482762"/>
            <a:ext cx="3007870" cy="938063"/>
          </a:xfrm>
          <a:prstGeom prst="rect">
            <a:avLst/>
          </a:prstGeom>
        </p:spPr>
      </p:pic>
      <p:pic>
        <p:nvPicPr>
          <p:cNvPr id="3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124023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876273" y="553241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5493480" y="1652136"/>
            <a:ext cx="1846140" cy="97054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260753" y="5420006"/>
            <a:ext cx="1008786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</a:t>
            </a:r>
            <a:r>
              <a:rPr lang="uk-UA" sz="2800" b="1" dirty="0" smtClean="0">
                <a:solidFill>
                  <a:schemeClr val="bg1"/>
                </a:solidFill>
              </a:rPr>
              <a:t>Які правила в них зустрілися?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16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691431" y="2924200"/>
            <a:ext cx="2409629" cy="26199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5447" y="477466"/>
            <a:ext cx="10513168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Підкажіть Ґаджикові, які букви треба вибрати з дужок.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355727" y="2323353"/>
            <a:ext cx="808752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</a:t>
            </a:r>
            <a:r>
              <a:rPr lang="uk-UA" sz="3200" b="1" dirty="0" err="1">
                <a:solidFill>
                  <a:schemeClr val="bg1"/>
                </a:solidFill>
              </a:rPr>
              <a:t>В,в</a:t>
            </a:r>
            <a:r>
              <a:rPr lang="uk-UA" sz="3200" b="1" dirty="0">
                <a:solidFill>
                  <a:schemeClr val="bg1"/>
                </a:solidFill>
              </a:rPr>
              <a:t>)</a:t>
            </a:r>
            <a:r>
              <a:rPr lang="uk-UA" sz="3200" b="1" dirty="0" err="1">
                <a:solidFill>
                  <a:schemeClr val="bg1"/>
                </a:solidFill>
              </a:rPr>
              <a:t>ишитий</a:t>
            </a:r>
            <a:r>
              <a:rPr lang="uk-UA" sz="3200" b="1" dirty="0">
                <a:solidFill>
                  <a:schemeClr val="bg1"/>
                </a:solidFill>
              </a:rPr>
              <a:t>  рушник — символ  (</a:t>
            </a:r>
            <a:r>
              <a:rPr lang="uk-UA" sz="3200" b="1" dirty="0" err="1">
                <a:solidFill>
                  <a:schemeClr val="bg1"/>
                </a:solidFill>
              </a:rPr>
              <a:t>У,у</a:t>
            </a:r>
            <a:r>
              <a:rPr lang="uk-UA" sz="3200" b="1" dirty="0">
                <a:solidFill>
                  <a:schemeClr val="bg1"/>
                </a:solidFill>
              </a:rPr>
              <a:t>)країни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5968" y="1683337"/>
            <a:ext cx="6306184" cy="522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0070C0"/>
                </a:solidFill>
              </a:rPr>
              <a:t>Спишіть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речення, розкривши дужки.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931791" y="2493690"/>
            <a:ext cx="216024" cy="4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620423" y="2408521"/>
            <a:ext cx="216024" cy="4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5727" y="2997746"/>
            <a:ext cx="808752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правила тобі довелось пригадати, щоб виконати завдання. </a:t>
            </a: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Прочитай, як називається частина слова, яку треба перевіряти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правилом.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3230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009112" cy="740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Перевірте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свою думку за </a:t>
            </a:r>
            <a:r>
              <a:rPr lang="ru-RU" sz="4000" b="1" dirty="0" smtClean="0">
                <a:solidFill>
                  <a:schemeClr val="bg1"/>
                </a:solidFill>
              </a:rPr>
              <a:t>правилом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001" y="1485578"/>
            <a:ext cx="764601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 слова або речення, написання якої треба перевіряти за правилом, називається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орфограмою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Наприклад: У слові Дніпро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орфограма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«велика буква в назві річок».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702" y="1485578"/>
            <a:ext cx="2149667" cy="3195393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197" y="4968933"/>
            <a:ext cx="90089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Орфограма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</a:t>
            </a:r>
            <a:r>
              <a:rPr lang="uk-UA" sz="2800" b="1" dirty="0" smtClean="0"/>
              <a:t>(з давньогрецької мови – правильна літера) – це орфографічно правильне написання слів.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0504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9010" y="518281"/>
            <a:ext cx="10447597" cy="11650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Поясніть Щебетунчикові, яка орфограма об’єднує слова кожного ряду.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829010" y="1795445"/>
            <a:ext cx="2263578" cy="382125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211711" y="1989634"/>
            <a:ext cx="806489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6088" indent="-446088">
              <a:buAutoNum type="arabicPeriod"/>
            </a:pPr>
            <a:r>
              <a:rPr lang="uk-UA" sz="3600" b="1" dirty="0" smtClean="0">
                <a:solidFill>
                  <a:schemeClr val="bg1"/>
                </a:solidFill>
              </a:rPr>
              <a:t>Прощання, вітання, вишивання. </a:t>
            </a:r>
          </a:p>
          <a:p>
            <a:pPr marL="446088" indent="-446088">
              <a:buAutoNum type="arabicPeriod"/>
            </a:pPr>
            <a:r>
              <a:rPr lang="uk-UA" sz="3600" b="1" dirty="0" smtClean="0">
                <a:solidFill>
                  <a:schemeClr val="bg1"/>
                </a:solidFill>
              </a:rPr>
              <a:t>На рушнику, з орнаментом, до свята. </a:t>
            </a:r>
          </a:p>
          <a:p>
            <a:pPr marL="446088" indent="-446088">
              <a:buAutoNum type="arabicPeriod"/>
            </a:pPr>
            <a:r>
              <a:rPr lang="uk-UA" sz="3600" b="1" dirty="0" smtClean="0">
                <a:solidFill>
                  <a:schemeClr val="bg1"/>
                </a:solidFill>
              </a:rPr>
              <a:t>Чернівці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 smtClean="0">
                <a:solidFill>
                  <a:schemeClr val="bg1"/>
                </a:solidFill>
              </a:rPr>
              <a:t>Рівне, Житомир.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1711" y="4077866"/>
            <a:ext cx="8064896" cy="1008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0070C0"/>
                </a:solidFill>
              </a:rPr>
              <a:t>Спишіть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по одному слову з кожного ряду </a:t>
            </a:r>
            <a:r>
              <a:rPr lang="uk-UA" sz="2800" b="1" dirty="0">
                <a:solidFill>
                  <a:srgbClr val="0070C0"/>
                </a:solidFill>
              </a:rPr>
              <a:t>слів.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орфограми. 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55927" y="2533416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12111" y="2533416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60383" y="2533416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75807" y="3109480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08055" y="3103662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692431" y="3109480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87775" y="3613536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48752" y="3612044"/>
            <a:ext cx="327255" cy="1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913106" y="3612044"/>
            <a:ext cx="403061" cy="1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8785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7466"/>
            <a:ext cx="10153128" cy="11961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Допоможіть  Родзинці  дібрати  приклади  слів  з  поданими орфограмами.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352291" y="2525761"/>
            <a:ext cx="1875755" cy="263222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228046" y="2316919"/>
            <a:ext cx="4944105" cy="680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1. Вживання апострофа.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03599" y="2997031"/>
            <a:ext cx="4968552" cy="576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П'ять, </a:t>
            </a:r>
            <a:r>
              <a:rPr lang="uk-UA" sz="3200" b="1" dirty="0" smtClean="0">
                <a:solidFill>
                  <a:srgbClr val="FFFF00"/>
                </a:solidFill>
              </a:rPr>
              <a:t>під’їзд</a:t>
            </a:r>
            <a:r>
              <a:rPr lang="uk-UA" sz="3200" b="1" dirty="0">
                <a:solidFill>
                  <a:srgbClr val="FFFF00"/>
                </a:solidFill>
              </a:rPr>
              <a:t>, </a:t>
            </a:r>
            <a:r>
              <a:rPr lang="uk-UA" sz="3200" b="1" dirty="0" smtClean="0">
                <a:solidFill>
                  <a:srgbClr val="FFFF00"/>
                </a:solidFill>
              </a:rPr>
              <a:t>об’єднати</a:t>
            </a:r>
            <a:r>
              <a:rPr lang="uk-UA" sz="3200" b="1" dirty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447" y="1795048"/>
            <a:ext cx="7848872" cy="522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дібрані слова</a:t>
            </a:r>
            <a:r>
              <a:rPr lang="uk-UA" sz="2800" b="1" dirty="0">
                <a:solidFill>
                  <a:srgbClr val="0070C0"/>
                </a:solidFill>
              </a:rPr>
              <a:t>.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орфограми.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28335" y="1797833"/>
            <a:ext cx="2882326" cy="17759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Пригадайте правило, коли ставимо в словах апостроф.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3599" y="3717826"/>
            <a:ext cx="6114287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2. Слова з </a:t>
            </a:r>
            <a:r>
              <a:rPr lang="ru-RU" sz="3200" b="1" dirty="0" err="1">
                <a:solidFill>
                  <a:schemeClr val="bg1"/>
                </a:solidFill>
              </a:rPr>
              <a:t>буквосполученням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ьо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3599" y="4282239"/>
            <a:ext cx="6114287" cy="6478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Сьомий, деньок, </a:t>
            </a:r>
            <a:r>
              <a:rPr lang="uk-UA" sz="3200" b="1" dirty="0" smtClean="0">
                <a:solidFill>
                  <a:srgbClr val="FFFF00"/>
                </a:solidFill>
              </a:rPr>
              <a:t>кольоровий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65072" y="3643794"/>
            <a:ext cx="2882326" cy="17759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Пригадайте правило, коли ставимо Ь перед буквою О.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06079" y="5074284"/>
            <a:ext cx="4988038" cy="6599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3. </a:t>
            </a:r>
            <a:r>
              <a:rPr lang="uk-UA" sz="3200" b="1" dirty="0" smtClean="0">
                <a:solidFill>
                  <a:schemeClr val="bg1"/>
                </a:solidFill>
              </a:rPr>
              <a:t>Велика буква в іменах.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84113" y="5734275"/>
            <a:ext cx="7128719" cy="7198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Хлопчик Василько, тітонька Василина.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312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5" grpId="0" animBg="1"/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6433</TotalTime>
  <Words>517</Words>
  <Application>Microsoft Office PowerPoint</Application>
  <PresentationFormat>Произвольный</PresentationFormat>
  <Paragraphs>92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Розпізнаю слова з орфограмами</vt:lpstr>
      <vt:lpstr> Налаштування на урок «Моя тваринка»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Підсумок уроку.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508</cp:revision>
  <dcterms:created xsi:type="dcterms:W3CDTF">2025-08-27T14:01:18Z</dcterms:created>
  <dcterms:modified xsi:type="dcterms:W3CDTF">2025-12-09T14:54:50Z</dcterms:modified>
</cp:coreProperties>
</file>