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670" r:id="rId3"/>
    <p:sldId id="617" r:id="rId4"/>
    <p:sldId id="492" r:id="rId5"/>
    <p:sldId id="655" r:id="rId6"/>
    <p:sldId id="656" r:id="rId7"/>
    <p:sldId id="671" r:id="rId8"/>
    <p:sldId id="672" r:id="rId9"/>
    <p:sldId id="674" r:id="rId10"/>
    <p:sldId id="675" r:id="rId11"/>
    <p:sldId id="292" r:id="rId12"/>
    <p:sldId id="677" r:id="rId13"/>
    <p:sldId id="643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1053530"/>
            <a:ext cx="9145016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Пишу записку </a:t>
            </a:r>
            <a:r>
              <a:rPr lang="uk-UA" sz="4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і </a:t>
            </a:r>
            <a:br>
              <a:rPr lang="uk-UA" sz="4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uk-UA" sz="48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смс</a:t>
            </a:r>
            <a:r>
              <a:rPr lang="uk-UA" sz="4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- повідомлення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956127" y="39764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54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https://pbs.twimg.com/media/E5oETnZWQAUtK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069754"/>
            <a:ext cx="2736304" cy="27363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2883316" y="2160813"/>
            <a:ext cx="1797794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Ч_тає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720486" y="2161742"/>
            <a:ext cx="1947609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ч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</a:rPr>
              <a:t>танка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814752" y="2914281"/>
            <a:ext cx="1819474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т_мніє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677573" y="2934981"/>
            <a:ext cx="1947609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т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мно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788138" y="3645685"/>
            <a:ext cx="1872702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с_ніє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725017" y="3644043"/>
            <a:ext cx="1818401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solidFill>
                  <a:schemeClr val="bg1"/>
                </a:solidFill>
              </a:rPr>
              <a:t>с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ній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813300" y="4354157"/>
            <a:ext cx="2727069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в_дніється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5696724" y="4354156"/>
            <a:ext cx="1343511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solidFill>
                  <a:schemeClr val="bg1"/>
                </a:solidFill>
              </a:rPr>
              <a:t>вид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813300" y="5076447"/>
            <a:ext cx="2790155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д_вуватися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5721872" y="5076447"/>
            <a:ext cx="1374153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2813299" y="5825492"/>
            <a:ext cx="2727070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err="1">
                <a:solidFill>
                  <a:schemeClr val="bg1"/>
                </a:solidFill>
              </a:rPr>
              <a:t>зам_рзати</a:t>
            </a:r>
            <a:r>
              <a:rPr lang="uk-UA" sz="3600" b="1" dirty="0">
                <a:solidFill>
                  <a:schemeClr val="bg1"/>
                </a:solidFill>
              </a:rPr>
              <a:t> -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579053" y="5877933"/>
            <a:ext cx="1809122" cy="576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м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рзне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907455" y="446489"/>
            <a:ext cx="10297143" cy="679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Допоможіть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Ґаджикові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81151" y="1136520"/>
            <a:ext cx="8483287" cy="9251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Підкажіть, яку букву (</a:t>
            </a:r>
            <a:r>
              <a:rPr lang="uk-UA" sz="2800" b="1" dirty="0">
                <a:solidFill>
                  <a:srgbClr val="FF0000"/>
                </a:solidFill>
              </a:rPr>
              <a:t>е</a:t>
            </a:r>
            <a:r>
              <a:rPr lang="uk-UA" sz="2800" b="1" dirty="0">
                <a:solidFill>
                  <a:srgbClr val="0070C0"/>
                </a:solidFill>
              </a:rPr>
              <a:t> чи </a:t>
            </a:r>
            <a:r>
              <a:rPr lang="uk-UA" sz="2800" b="1" dirty="0">
                <a:solidFill>
                  <a:srgbClr val="FF0000"/>
                </a:solidFill>
              </a:rPr>
              <a:t>и</a:t>
            </a:r>
            <a:r>
              <a:rPr lang="uk-UA" sz="2800" b="1" dirty="0">
                <a:solidFill>
                  <a:srgbClr val="0070C0"/>
                </a:solidFill>
              </a:rPr>
              <a:t>) треба писати в </a:t>
            </a:r>
            <a:r>
              <a:rPr lang="uk-UA" sz="2800" b="1" dirty="0" smtClean="0">
                <a:solidFill>
                  <a:srgbClr val="0070C0"/>
                </a:solidFill>
              </a:rPr>
              <a:t>словах.</a:t>
            </a:r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Доберіть перевірні слова до поданих.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527613" y="2192557"/>
            <a:ext cx="2149364" cy="233698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812111" y="2133650"/>
            <a:ext cx="4752528" cy="1741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 які питання відповідають слова І стовпчика? Чи такі ж питання ставимо до перевірних слів?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32191" y="3933850"/>
            <a:ext cx="4032448" cy="21519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любих три пари слів. Позначте наголос у словах, підкресліть ненаголошені Е, И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817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8228" y="549474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1 УКР МОВА\1 Пономарьова\3 Будова слова\№050-Написання ненагол [е], [и] в коренях слів\2025-12-12_23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8" y="1396329"/>
            <a:ext cx="9386529" cy="22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228" y="3717825"/>
            <a:ext cx="7796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Чому усміхнувся </a:t>
            </a:r>
            <a:r>
              <a:rPr lang="ru-RU" sz="2800" b="1" dirty="0" err="1">
                <a:solidFill>
                  <a:srgbClr val="0070C0"/>
                </a:solidFill>
              </a:rPr>
              <a:t>тато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>
                <a:solidFill>
                  <a:srgbClr val="0070C0"/>
                </a:solidFill>
              </a:rPr>
              <a:t>яких </a:t>
            </a:r>
            <a:r>
              <a:rPr lang="ru-RU" sz="2800" b="1" dirty="0" err="1">
                <a:solidFill>
                  <a:srgbClr val="0070C0"/>
                </a:solidFill>
              </a:rPr>
              <a:t>випадках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надсилають</a:t>
            </a:r>
            <a:r>
              <a:rPr lang="ru-RU" sz="2800" b="1" dirty="0">
                <a:solidFill>
                  <a:srgbClr val="0070C0"/>
                </a:solidFill>
              </a:rPr>
              <a:t> смс-</a:t>
            </a:r>
            <a:r>
              <a:rPr lang="ru-RU" sz="2800" b="1" dirty="0" err="1">
                <a:solidFill>
                  <a:srgbClr val="0070C0"/>
                </a:solidFill>
              </a:rPr>
              <a:t>повідомлення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>
                <a:solidFill>
                  <a:srgbClr val="0070C0"/>
                </a:solidFill>
              </a:rPr>
              <a:t>яких — пишуть записку?</a:t>
            </a:r>
          </a:p>
        </p:txBody>
      </p:sp>
      <p:pic>
        <p:nvPicPr>
          <p:cNvPr id="1026" name="Picture 2" descr="D:\Картинки до тестів\!!!_Эсмира Настрій\unnam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69" y="36740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93490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79" y="2913058"/>
            <a:ext cx="2632920" cy="26329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1 УКР МОВА\1 Пономарьова\3 Будова слова\№054-Пишу записку і СМС-повідомлення\2025-12-17_150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9" y="1629594"/>
            <a:ext cx="1025822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79019" y="3628792"/>
            <a:ext cx="7589276" cy="23008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- Що ми вивчали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З яких частин складається записка?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 називається не паперова записка?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Яку записку тобі писати легше? Чому?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79019" y="2893557"/>
            <a:ext cx="7589276" cy="70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smtClean="0">
                <a:solidFill>
                  <a:schemeClr val="bg1"/>
                </a:solidFill>
              </a:rPr>
              <a:t>Підсумок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79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388412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2602553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11068" y="1566083"/>
            <a:ext cx="2374453" cy="162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2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461795" y="1420639"/>
            <a:ext cx="6897604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А я скажу, що тебе очікує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7995" y="4459854"/>
            <a:ext cx="2079048" cy="1360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41185" y="4459854"/>
            <a:ext cx="2060083" cy="1322681"/>
          </a:xfrm>
          <a:prstGeom prst="roundRect">
            <a:avLst/>
          </a:prstGeom>
          <a:solidFill>
            <a:srgbClr val="C45A1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Виявиш творче мислення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87680" y="4488953"/>
            <a:ext cx="2627872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Твоя працьовитість радує.</a:t>
            </a:r>
            <a:endParaRPr lang="ru-RU" sz="28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621694" y="4487550"/>
            <a:ext cx="2058325" cy="13481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9" y="4482658"/>
            <a:ext cx="1944410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Здивуєш своїми знаннями </a:t>
            </a:r>
            <a:endParaRPr lang="ru-RU" sz="28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99" y="2489685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767895" y="2503887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35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3461" y="808221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3" descr="D:\3 клас\01 УКР МОВА\1 Пономарьова\3 Будова слова\№050-Написання ненагол [е], [и] в коренях слів\2025-12-11_16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61" y="1497179"/>
            <a:ext cx="10444575" cy="24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48" y="3810239"/>
            <a:ext cx="2592288" cy="25922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21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871" y="1557586"/>
            <a:ext cx="659663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будемо досліджувати, як пишуть записки та повідомлення. Повторимо правило написання ненаголошених голосних в коренях слів. </a:t>
            </a:r>
            <a:br>
              <a:rPr lang="uk-UA" sz="3200" b="1" dirty="0">
                <a:solidFill>
                  <a:srgbClr val="0070C0"/>
                </a:solidFill>
              </a:rPr>
            </a:br>
            <a:r>
              <a:rPr lang="uk-UA" sz="3200" b="1" dirty="0">
                <a:solidFill>
                  <a:srgbClr val="0070C0"/>
                </a:solidFill>
              </a:rPr>
              <a:t>Для чого нам ці знання і вміння?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edia.istockphoto.com/photos/smile-message-on-adhesive-note-picture-id511724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4604574"/>
            <a:ext cx="2015291" cy="184425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32586" y="1557586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00323" y="-726347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1" y="-813274"/>
            <a:ext cx="578025" cy="7217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709856" y="-1059472"/>
            <a:ext cx="2923801" cy="9679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1653777" y="-839499"/>
            <a:ext cx="533824" cy="8424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-834743" y="-647767"/>
            <a:ext cx="533824" cy="8424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-209834" y="-807867"/>
            <a:ext cx="391271" cy="83511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202233" y="-769369"/>
            <a:ext cx="520310" cy="7479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8" t="14786" r="8550" b="72902"/>
          <a:stretch/>
        </p:blipFill>
        <p:spPr>
          <a:xfrm>
            <a:off x="-997697" y="-997805"/>
            <a:ext cx="771252" cy="8446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8" t="52677" r="16688" b="35011"/>
          <a:stretch/>
        </p:blipFill>
        <p:spPr>
          <a:xfrm>
            <a:off x="-616375" y="-613716"/>
            <a:ext cx="793628" cy="8446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3349" y="-928538"/>
            <a:ext cx="520310" cy="74796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2303439" y="-802068"/>
            <a:ext cx="391271" cy="8351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2545869" y="-911795"/>
            <a:ext cx="520310" cy="74796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2918213" y="-777610"/>
            <a:ext cx="520310" cy="74796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76273" y="553241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848255" y="1642798"/>
            <a:ext cx="1846140" cy="970542"/>
          </a:xfrm>
          <a:prstGeom prst="rect">
            <a:avLst/>
          </a:prstGeom>
        </p:spPr>
      </p:pic>
      <p:pic>
        <p:nvPicPr>
          <p:cNvPr id="61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124023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325692" y="5064441"/>
            <a:ext cx="8846064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  <a:r>
              <a:rPr lang="uk-UA" sz="2800" b="1" dirty="0" err="1" smtClean="0">
                <a:solidFill>
                  <a:schemeClr val="bg1"/>
                </a:solidFill>
              </a:rPr>
              <a:t>Поставте</a:t>
            </a:r>
            <a:r>
              <a:rPr lang="uk-UA" sz="2800" b="1" dirty="0" smtClean="0">
                <a:solidFill>
                  <a:schemeClr val="bg1"/>
                </a:solidFill>
              </a:rPr>
              <a:t> в них наголоси.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396248" y="3469296"/>
            <a:ext cx="2334022" cy="1025308"/>
            <a:chOff x="6718683" y="3456744"/>
            <a:chExt cx="2334022" cy="1025308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9" t="17087" r="61957" b="70631"/>
            <a:stretch/>
          </p:blipFill>
          <p:spPr>
            <a:xfrm>
              <a:off x="7973984" y="3456744"/>
              <a:ext cx="555627" cy="84229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" t="20083" r="81230" b="67743"/>
            <a:stretch/>
          </p:blipFill>
          <p:spPr>
            <a:xfrm>
              <a:off x="6718683" y="3647127"/>
              <a:ext cx="688674" cy="83492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6" t="17125" r="57194" b="70563"/>
            <a:stretch/>
          </p:blipFill>
          <p:spPr>
            <a:xfrm>
              <a:off x="7134775" y="3457620"/>
              <a:ext cx="568079" cy="84442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6" t="18066" r="58049" b="71031"/>
            <a:stretch/>
          </p:blipFill>
          <p:spPr>
            <a:xfrm>
              <a:off x="8511145" y="3518087"/>
              <a:ext cx="541560" cy="747796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6" t="83412" r="56996" b="7240"/>
            <a:stretch/>
          </p:blipFill>
          <p:spPr>
            <a:xfrm>
              <a:off x="7425132" y="3571399"/>
              <a:ext cx="560895" cy="64117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t="38140" r="81741" b="52512"/>
            <a:stretch/>
          </p:blipFill>
          <p:spPr>
            <a:xfrm>
              <a:off x="7704361" y="3791240"/>
              <a:ext cx="560895" cy="64117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2" t="34807" r="37750" b="55845"/>
            <a:stretch/>
          </p:blipFill>
          <p:spPr>
            <a:xfrm>
              <a:off x="8235475" y="3568857"/>
              <a:ext cx="560895" cy="641172"/>
            </a:xfrm>
            <a:prstGeom prst="rect">
              <a:avLst/>
            </a:prstGeom>
          </p:spPr>
        </p:pic>
      </p:grpSp>
      <p:sp>
        <p:nvSpPr>
          <p:cNvPr id="63" name="Равнобедренный треугольник 62"/>
          <p:cNvSpPr/>
          <p:nvPr/>
        </p:nvSpPr>
        <p:spPr>
          <a:xfrm rot="6556522">
            <a:off x="2678121" y="3583907"/>
            <a:ext cx="152590" cy="559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6556522">
            <a:off x="7078939" y="3568474"/>
            <a:ext cx="152590" cy="5598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14292" r="58089" b="70986"/>
          <a:stretch/>
        </p:blipFill>
        <p:spPr>
          <a:xfrm>
            <a:off x="3974097" y="3268785"/>
            <a:ext cx="842676" cy="100965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3" t="50637" r="30407" b="39086"/>
          <a:stretch/>
        </p:blipFill>
        <p:spPr>
          <a:xfrm>
            <a:off x="4401208" y="3555511"/>
            <a:ext cx="685800" cy="70485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14292" r="58089" b="70986"/>
          <a:stretch/>
        </p:blipFill>
        <p:spPr>
          <a:xfrm>
            <a:off x="4717934" y="3273212"/>
            <a:ext cx="842676" cy="100965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0999" r="89845" b="82105"/>
          <a:stretch/>
        </p:blipFill>
        <p:spPr>
          <a:xfrm>
            <a:off x="5215141" y="3744309"/>
            <a:ext cx="469912" cy="31836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37" y="3301355"/>
            <a:ext cx="3633531" cy="12071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21599" y="1557586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59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165335" y="5445811"/>
            <a:ext cx="3703738" cy="7723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п…сати -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50-Написання ненагол [е], [и] в коренях слів\2025-12-12_223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07" y="1308711"/>
            <a:ext cx="55237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227" y="493854"/>
            <a:ext cx="10051094" cy="7036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розмову мами і сина в ролях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3061" y="5436026"/>
            <a:ext cx="4118297" cy="7723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Хв</a:t>
            </a:r>
            <a:r>
              <a:rPr lang="ru-RU" sz="3600" b="1" dirty="0" smtClean="0">
                <a:solidFill>
                  <a:schemeClr val="bg1"/>
                </a:solidFill>
              </a:rPr>
              <a:t>…</a:t>
            </a:r>
            <a:r>
              <a:rPr lang="ru-RU" sz="3600" b="1" dirty="0" err="1" smtClean="0">
                <a:solidFill>
                  <a:schemeClr val="bg1"/>
                </a:solidFill>
              </a:rPr>
              <a:t>лююся</a:t>
            </a:r>
            <a:r>
              <a:rPr lang="ru-RU" sz="3600" b="1" dirty="0" smtClean="0">
                <a:solidFill>
                  <a:schemeClr val="bg1"/>
                </a:solidFill>
              </a:rPr>
              <a:t> -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32953" y="5403799"/>
            <a:ext cx="467385" cy="51874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49520" y="5346422"/>
            <a:ext cx="578021" cy="5761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03806" y="4477064"/>
            <a:ext cx="9665267" cy="869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Поясніть, які орфограми </a:t>
            </a:r>
            <a:r>
              <a:rPr lang="uk-UA" sz="2800" b="1" dirty="0" err="1" smtClean="0">
                <a:solidFill>
                  <a:srgbClr val="0070C0"/>
                </a:solidFill>
              </a:rPr>
              <a:t>пропущено</a:t>
            </a:r>
            <a:r>
              <a:rPr lang="uk-UA" sz="2800" b="1" dirty="0" smtClean="0">
                <a:solidFill>
                  <a:srgbClr val="0070C0"/>
                </a:solidFill>
              </a:rPr>
              <a:t> у виділених словах. Запишіть їх, дібравши перевірні слова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3 клас\01 УКР МОВА\1 Пономарьова\3 Будова слова\№050-Написання ненагол [е], [и] в коренях слів\2025-12-12_223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78" y="1308869"/>
            <a:ext cx="4141495" cy="31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787775" y="5422458"/>
            <a:ext cx="1359768" cy="7723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хвилі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16367" y="5422458"/>
            <a:ext cx="1359768" cy="7723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пише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122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/>
      <p:bldP spid="1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67895" y="1423349"/>
            <a:ext cx="5836762" cy="1286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Записка </a:t>
            </a:r>
            <a:r>
              <a:rPr lang="uk-UA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– це </a:t>
            </a:r>
            <a:r>
              <a:rPr lang="ru-RU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аркуш</a:t>
            </a:r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паперу</a:t>
            </a:r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записом</a:t>
            </a:r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короткий лист.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9543" y="4342334"/>
            <a:ext cx="4993121" cy="8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Записка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складається: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4121" y="3285778"/>
            <a:ext cx="3796098" cy="8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1. Звертання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4119" y="4174954"/>
            <a:ext cx="3796099" cy="119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 Повідомлення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або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прохання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4120" y="5446018"/>
            <a:ext cx="3814882" cy="8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 Підпис автора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5227" y="493854"/>
            <a:ext cx="10051094" cy="7036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 вмієте ви писати записки?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1779" r="10310" b="11086"/>
          <a:stretch/>
        </p:blipFill>
        <p:spPr bwMode="auto">
          <a:xfrm>
            <a:off x="1267495" y="1423348"/>
            <a:ext cx="2549114" cy="2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190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8" y="1441838"/>
            <a:ext cx="3468440" cy="30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9578" y="446489"/>
            <a:ext cx="9784240" cy="994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Прочитай записки друзів. </a:t>
            </a:r>
            <a:r>
              <a:rPr lang="uk-UA" sz="3600" b="1" dirty="0" smtClean="0">
                <a:solidFill>
                  <a:schemeClr val="bg1"/>
                </a:solidFill>
              </a:rPr>
              <a:t>Поясни</a:t>
            </a:r>
            <a:r>
              <a:rPr lang="uk-UA" sz="3600" b="1" dirty="0">
                <a:solidFill>
                  <a:schemeClr val="bg1"/>
                </a:solidFill>
              </a:rPr>
              <a:t>, що вони пропустили.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3271" y="3645818"/>
            <a:ext cx="2829251" cy="6091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підпис автора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57" y="1514636"/>
            <a:ext cx="4036767" cy="31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659983" y="1697120"/>
            <a:ext cx="2186484" cy="6091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звертання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7" y="4565562"/>
            <a:ext cx="8360023" cy="176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464" y="5292244"/>
            <a:ext cx="2186823" cy="6091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звертання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00376" y="5933517"/>
            <a:ext cx="2864031" cy="6091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підпис автора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8324279" y="1514636"/>
            <a:ext cx="3543760" cy="28850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0070C0"/>
                </a:solidFill>
              </a:rPr>
              <a:t>Як думаєш, кому вони можуть адресуватися? Запиши </a:t>
            </a:r>
            <a:r>
              <a:rPr lang="uk-UA" sz="2800" b="1" dirty="0" smtClean="0">
                <a:solidFill>
                  <a:srgbClr val="0070C0"/>
                </a:solidFill>
              </a:rPr>
              <a:t>першу записку, </a:t>
            </a:r>
            <a:r>
              <a:rPr lang="uk-UA" sz="2800" b="1" dirty="0">
                <a:solidFill>
                  <a:srgbClr val="0070C0"/>
                </a:solidFill>
              </a:rPr>
              <a:t>вставивши пропущені слова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49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2" y="4344810"/>
            <a:ext cx="2535648" cy="19343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29" y="1420306"/>
            <a:ext cx="2159786" cy="10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907455" y="1269337"/>
            <a:ext cx="10297144" cy="936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Чи можна надіслати записку без використання паперу? Як саме?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7456" y="2205658"/>
            <a:ext cx="7272808" cy="10083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Як називається записка, передана за допомогою мобільного телефону?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/>
          <a:stretch/>
        </p:blipFill>
        <p:spPr>
          <a:xfrm>
            <a:off x="8381272" y="2318674"/>
            <a:ext cx="2803253" cy="1790657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6"/>
          <a:stretch/>
        </p:blipFill>
        <p:spPr>
          <a:xfrm>
            <a:off x="1264287" y="4694160"/>
            <a:ext cx="2880320" cy="1915133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15758" y="3303790"/>
            <a:ext cx="6094843" cy="12452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Служба </a:t>
            </a:r>
            <a:r>
              <a:rPr lang="ru-RU" sz="33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малих</a:t>
            </a:r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сповіщень</a:t>
            </a:r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3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SMS</a:t>
            </a:r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Short Message Service</a:t>
            </a:r>
            <a:r>
              <a:rPr lang="uk-UA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ru-RU" sz="3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1832" y="4741605"/>
            <a:ext cx="6912767" cy="12452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Електронна</a:t>
            </a:r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пошта</a:t>
            </a:r>
            <a:r>
              <a:rPr 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або</a:t>
            </a:r>
            <a:r>
              <a:rPr 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ru-RU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е-</a:t>
            </a:r>
            <a:r>
              <a:rPr lang="ru-RU" sz="33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пошта</a:t>
            </a:r>
            <a:endParaRPr lang="ru-RU" sz="33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e-mail</a:t>
            </a:r>
            <a:r>
              <a:rPr lang="uk-UA" sz="3300" dirty="0">
                <a:solidFill>
                  <a:schemeClr val="bg1"/>
                </a:solidFill>
                <a:cs typeface="Times New Roman" panose="02020603050405020304" pitchFamily="18" charset="0"/>
              </a:rPr>
              <a:t> або </a:t>
            </a:r>
            <a:r>
              <a:rPr lang="en-US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email</a:t>
            </a:r>
            <a:r>
              <a:rPr lang="uk-UA" sz="33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від</a:t>
            </a:r>
            <a:r>
              <a:rPr 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en-US" sz="3300" i="1" dirty="0">
                <a:solidFill>
                  <a:schemeClr val="bg1"/>
                </a:solidFill>
                <a:cs typeface="Times New Roman" panose="02020603050405020304" pitchFamily="18" charset="0"/>
              </a:rPr>
              <a:t>electronic mail</a:t>
            </a:r>
            <a:r>
              <a:rPr lang="en-US" sz="3300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ru-RU" sz="33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07455" y="446489"/>
            <a:ext cx="10297143" cy="679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79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6845</TotalTime>
  <Words>389</Words>
  <Application>Microsoft Office PowerPoint</Application>
  <PresentationFormat>Произвольный</PresentationFormat>
  <Paragraphs>103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Пишу записку і  смс - повідомлення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 записки друзів. Поясни, що вони пропустили.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539</cp:revision>
  <dcterms:created xsi:type="dcterms:W3CDTF">2025-08-27T14:01:18Z</dcterms:created>
  <dcterms:modified xsi:type="dcterms:W3CDTF">2025-12-22T10:01:59Z</dcterms:modified>
</cp:coreProperties>
</file>